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Roboto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Light-bold.fntdata"/><Relationship Id="rId23" Type="http://schemas.openxmlformats.org/officeDocument/2006/relationships/font" Target="fonts/Roboto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boldItalic.fntdata"/><Relationship Id="rId25" Type="http://schemas.openxmlformats.org/officeDocument/2006/relationships/font" Target="fonts/Robo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b92d3f1964_2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g3b92d3f1964_2_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3b92d3f1964_2_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6c3f1eb3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d6c3f1eb3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6c3f1eb35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d6c3f1eb35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6c3f1eb3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d6c3f1eb3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6c3f1eb3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d6c3f1eb3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6c3f1eb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6c3f1eb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6c3f1eb3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6c3f1eb3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6c3f1eb3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d6c3f1eb3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d6c3f1eb3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d6c3f1eb3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6c3f1eb3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d6c3f1eb3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d6c3f1eb35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d6c3f1eb3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6c3f1eb35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d6c3f1eb3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6c3f1eb3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d6c3f1eb3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Page">
  <p:cSld name="BackPag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369439" y="941526"/>
            <a:ext cx="208304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age">
  <p:cSld name="Text Pag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7029466" y="-2"/>
            <a:ext cx="2057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501150" y="1412350"/>
            <a:ext cx="81627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501142" y="755862"/>
            <a:ext cx="816279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type="ctrTitle"/>
          </p:nvPr>
        </p:nvSpPr>
        <p:spPr>
          <a:xfrm>
            <a:off x="317260" y="1200150"/>
            <a:ext cx="6858000" cy="75485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Roboto Light"/>
              <a:buNone/>
              <a:defRPr b="0" i="0" sz="49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317260" y="2119313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2383607" y="4672173"/>
            <a:ext cx="2603352" cy="4713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01 | 01 | 2023 by Name Surname</a:t>
            </a:r>
            <a:endParaRPr sz="1100"/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Page">
  <p:cSld name="Text + Image Pag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967667" y="4817623"/>
            <a:ext cx="20574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01144" y="1757265"/>
            <a:ext cx="4284216" cy="2784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/>
          <p:nvPr>
            <p:ph idx="2" type="pic"/>
          </p:nvPr>
        </p:nvSpPr>
        <p:spPr>
          <a:xfrm>
            <a:off x="4968496" y="1757243"/>
            <a:ext cx="3695442" cy="2784505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501142" y="755862"/>
            <a:ext cx="816279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8" name="Google Shape;28;p5"/>
          <p:cNvSpPr txBox="1"/>
          <p:nvPr>
            <p:ph idx="3" type="body"/>
          </p:nvPr>
        </p:nvSpPr>
        <p:spPr>
          <a:xfrm>
            <a:off x="501145" y="1288111"/>
            <a:ext cx="8162796" cy="2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1">
  <p:cSld name="Image Page 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967667" y="4817623"/>
            <a:ext cx="20574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/>
          <p:nvPr>
            <p:ph idx="2" type="pic"/>
          </p:nvPr>
        </p:nvSpPr>
        <p:spPr>
          <a:xfrm>
            <a:off x="501143" y="1757265"/>
            <a:ext cx="8162794" cy="278448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501142" y="755862"/>
            <a:ext cx="816279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501145" y="1288112"/>
            <a:ext cx="81627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2">
  <p:cSld name="Image Page 2">
    <p:bg>
      <p:bgPr>
        <a:noFill/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274320" w="487680">
                <a:moveTo>
                  <a:pt x="0" y="0"/>
                </a:moveTo>
                <a:lnTo>
                  <a:pt x="0" y="263230"/>
                </a:lnTo>
                <a:lnTo>
                  <a:pt x="23368" y="263230"/>
                </a:lnTo>
                <a:lnTo>
                  <a:pt x="34925" y="274320"/>
                </a:lnTo>
                <a:lnTo>
                  <a:pt x="46482" y="263230"/>
                </a:lnTo>
                <a:lnTo>
                  <a:pt x="487680" y="263230"/>
                </a:lnTo>
                <a:lnTo>
                  <a:pt x="487680" y="0"/>
                </a:lnTo>
                <a:lnTo>
                  <a:pt x="46482" y="0"/>
                </a:lnTo>
                <a:lnTo>
                  <a:pt x="34925" y="11090"/>
                </a:lnTo>
                <a:lnTo>
                  <a:pt x="233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/>
          <p:nvPr>
            <p:ph idx="2" type="pic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8600" y="245269"/>
            <a:ext cx="2738063" cy="30718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"/>
              <a:buFont typeface="Arial"/>
              <a:buNone/>
              <a:defRPr b="0" i="0" sz="100" u="none" cap="none" strike="noStrike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1">
  <p:cSld name="Divider Page 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/>
          <p:nvPr>
            <p:ph idx="2" type="pic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501144" y="782559"/>
            <a:ext cx="381177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501144" y="1314830"/>
            <a:ext cx="3811776" cy="2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3" type="body"/>
          </p:nvPr>
        </p:nvSpPr>
        <p:spPr>
          <a:xfrm>
            <a:off x="501144" y="1780125"/>
            <a:ext cx="3811775" cy="27616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2">
  <p:cSld name="Divider Page 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/>
          <p:nvPr>
            <p:ph idx="2" type="pic"/>
          </p:nvPr>
        </p:nvSpPr>
        <p:spPr>
          <a:xfrm>
            <a:off x="0" y="1"/>
            <a:ext cx="4572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090289" y="782559"/>
            <a:ext cx="381177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5090289" y="1314830"/>
            <a:ext cx="3811776" cy="2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3" type="body"/>
          </p:nvPr>
        </p:nvSpPr>
        <p:spPr>
          <a:xfrm>
            <a:off x="5090289" y="1780125"/>
            <a:ext cx="3811775" cy="27616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4" type="body"/>
          </p:nvPr>
        </p:nvSpPr>
        <p:spPr>
          <a:xfrm>
            <a:off x="228600" y="245269"/>
            <a:ext cx="2738063" cy="3071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"/>
              <a:buFont typeface="Arial"/>
              <a:buNone/>
              <a:defRPr b="0" i="0" sz="100" u="none" cap="none" strike="noStrike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hyperlink" Target="https://bip.imsi.athenarc.gr/schola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doi.org/10.5281/zenodo.1497847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i.org/10.5281/zenodo.16941917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picuron.org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" type="subTitle"/>
          </p:nvPr>
        </p:nvSpPr>
        <p:spPr>
          <a:xfrm>
            <a:off x="369476" y="941525"/>
            <a:ext cx="72072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EVERSE Webinar</a:t>
            </a:r>
            <a:r>
              <a:rPr lang="en" sz="2100"/>
              <a:t>: </a:t>
            </a: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a Credit and Recognition Framework for RSEs and Trainers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62626"/>
              </a:buClr>
              <a:buSzPts val="2100"/>
              <a:buNone/>
            </a:pPr>
            <a:r>
              <a:rPr b="1" i="1" lang="en" sz="1800">
                <a:latin typeface="Roboto"/>
                <a:ea typeface="Roboto"/>
                <a:cs typeface="Roboto"/>
                <a:sym typeface="Roboto"/>
              </a:rPr>
              <a:t>Introduction and Overview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334229" y="3819107"/>
            <a:ext cx="4572000" cy="4962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401350" y="2414075"/>
            <a:ext cx="45720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Federica Quaglia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Padova, Italy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5284864" y="4444825"/>
            <a:ext cx="3253740" cy="4501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This project has received funding from the European Union’s Horizon Europe Programme under GA 101129744 — EVERSE — HORIZON-INFRA-2023-EOSC-01-02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369475" y="941525"/>
            <a:ext cx="4754700" cy="3500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700">
                <a:latin typeface="Roboto"/>
                <a:ea typeface="Roboto"/>
                <a:cs typeface="Roboto"/>
                <a:sym typeface="Roboto"/>
              </a:rPr>
              <a:t>BIP! Scholar: showcasing broader scholarly contribution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BIP! Scholar supports richer researcher visibility by showcasing a broader range of outputs and indicators. In this framework, it can help:</a:t>
            </a:r>
            <a:endParaRPr sz="1600"/>
          </a:p>
          <a:p>
            <a:pPr indent="-31496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present diverse scholarly contributions beyond papers alone</a:t>
            </a:r>
            <a:endParaRPr sz="160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support richer researcher profiles</a:t>
            </a:r>
            <a:endParaRPr sz="160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connect contributions, metadata and indicators in a more transparent way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Recognition is not just about counting outputs; it is also about making contributions legible and visible.</a:t>
            </a:r>
            <a:endParaRPr sz="1600"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175" y="941525"/>
            <a:ext cx="3902649" cy="29984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5" name="Google Shape;125;p19"/>
          <p:cNvSpPr txBox="1"/>
          <p:nvPr/>
        </p:nvSpPr>
        <p:spPr>
          <a:xfrm>
            <a:off x="5124175" y="4179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https://bip.imsi.athenarc.gr/scholar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" type="subTitle"/>
          </p:nvPr>
        </p:nvSpPr>
        <p:spPr>
          <a:xfrm>
            <a:off x="369480" y="941523"/>
            <a:ext cx="8079300" cy="3404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on existing initiatives and turning them into practice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E</a:t>
            </a:r>
            <a:r>
              <a:rPr lang="en" sz="1400"/>
              <a:t>VERSE builds on a wider movement toward more responsible and inclusive research assessment and adds: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 concrete focus on research software and training activities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an implementable link between contributions, standards, platforms, and researcher profiles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 pathway from activity tracking to structured credit to visible recognition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practical integration with tools researchers can actually use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The framework is not just aligned with assessment reform - it helps operationalise it for software and training.</a:t>
            </a:r>
            <a:endParaRPr sz="1400"/>
          </a:p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1"/>
          <p:cNvSpPr txBox="1"/>
          <p:nvPr>
            <p:ph idx="1" type="subTitle"/>
          </p:nvPr>
        </p:nvSpPr>
        <p:spPr>
          <a:xfrm>
            <a:off x="369475" y="941525"/>
            <a:ext cx="8187300" cy="333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this matters for RSEs, trainers, and digital research professionals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Recognition is also about better careers, better incentives, and more sustainable research practice. A stronger framework can help: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</a:pPr>
            <a:r>
              <a:rPr lang="en" sz="1400">
                <a:solidFill>
                  <a:schemeClr val="dk1"/>
                </a:solidFill>
              </a:rPr>
              <a:t>make contributions more visible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</a:pPr>
            <a:r>
              <a:rPr lang="en" sz="1400">
                <a:solidFill>
                  <a:schemeClr val="dk1"/>
                </a:solidFill>
              </a:rPr>
              <a:t>support fairer assessment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</a:pPr>
            <a:r>
              <a:rPr lang="en" sz="1400">
                <a:solidFill>
                  <a:schemeClr val="dk1"/>
                </a:solidFill>
              </a:rPr>
              <a:t>strengthen career cases for RSEs, trainers and related roles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</a:pPr>
            <a:r>
              <a:rPr lang="en" sz="1400">
                <a:solidFill>
                  <a:schemeClr val="dk1"/>
                </a:solidFill>
              </a:rPr>
              <a:t>encourage institutions to build clearer and more sustainable career pathways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2"/>
          <p:cNvSpPr txBox="1"/>
          <p:nvPr>
            <p:ph idx="1" type="subTitle"/>
          </p:nvPr>
        </p:nvSpPr>
        <p:spPr>
          <a:xfrm>
            <a:off x="369475" y="941525"/>
            <a:ext cx="8573100" cy="333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comes next in this webinar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 the next parts of the session, we will move from the big picture to the practical implementation: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Platform walkthroughs: APICURON and BIP! Scholar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Your feedback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Hands-on profile setup and contribution tracking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doption opportunities for new partner resources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goal is not only to discuss recognition in principle, but to start making it usable in practice.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369475" y="941525"/>
            <a:ext cx="8187300" cy="333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Welcome and webinar roadmap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Introduce the recognition gap affecting software, workflows, and training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Explain why research assessment needs to evolve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Give a bird’s-eye view of the EVERSE Credit and Recognition Framework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Show how this connects to the practical platform sessions later in the webinar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idx="1" type="subTitle"/>
          </p:nvPr>
        </p:nvSpPr>
        <p:spPr>
          <a:xfrm>
            <a:off x="369475" y="941525"/>
            <a:ext cx="8187300" cy="333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Why this matters now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Modern research depends on outputs that are often not well recognised in formal assessment:</a:t>
            </a:r>
            <a:endParaRPr sz="16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/>
              <a:t>Research Software</a:t>
            </a:r>
            <a:endParaRPr sz="16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/>
              <a:t>Computational Workflows</a:t>
            </a:r>
            <a:endParaRPr sz="16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/>
              <a:t>Training Materials and delivery</a:t>
            </a:r>
            <a:endParaRPr sz="16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/>
              <a:t>Technical maintenance and improvement work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Yet evaluation systems still tend to be </a:t>
            </a:r>
            <a:r>
              <a:rPr lang="en" sz="1600" u="sng"/>
              <a:t>publication-centric.</a:t>
            </a:r>
            <a:endParaRPr sz="16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This creates a recognition gap for the people who build and sustain the digital backbone of research.</a:t>
            </a:r>
            <a:endParaRPr sz="1600"/>
          </a:p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3"/>
          <p:cNvSpPr txBox="1"/>
          <p:nvPr>
            <p:ph idx="1" type="subTitle"/>
          </p:nvPr>
        </p:nvSpPr>
        <p:spPr>
          <a:xfrm>
            <a:off x="369475" y="941525"/>
            <a:ext cx="8187300" cy="333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The recognition gap in research assessment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Current assessment systems often do not adequately recognise contributions beyond publications, affecting: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software development and maintenance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training and educational contributions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technical support for reproducibility and reuse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result: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important work remains invisible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contributors struggle to demonstrate impact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career progression for RSEs and other dRTPs remains unclear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369475" y="941525"/>
            <a:ext cx="4778700" cy="329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From Contributions to Career Value: Credit, Recognition and Rewards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Credit</a:t>
            </a:r>
            <a:r>
              <a:rPr lang="en" sz="1600"/>
              <a:t>: Formal attribution of a person’s role or contribution in a research activity or output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Recognition</a:t>
            </a:r>
            <a:r>
              <a:rPr lang="en" sz="1600"/>
              <a:t>: Broader acknowledgement of the value of that contribution by communities, institutions, or infrastructures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Rewards</a:t>
            </a:r>
            <a:r>
              <a:rPr lang="en" sz="1600"/>
              <a:t>: Tangible outcomes such as career progression, promotion, funding opportunities, or formal roles</a:t>
            </a:r>
            <a:endParaRPr sz="1600"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375" y="941525"/>
            <a:ext cx="3861101" cy="20532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0" name="Google Shape;90;p14"/>
          <p:cNvSpPr txBox="1"/>
          <p:nvPr/>
        </p:nvSpPr>
        <p:spPr>
          <a:xfrm>
            <a:off x="5244375" y="3228250"/>
            <a:ext cx="3861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50">
                <a:solidFill>
                  <a:schemeClr val="dk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D5.1 Landscape analysis of existing rewards and mechanisms for research software and training activities. Zenodo. </a:t>
            </a:r>
            <a:r>
              <a:rPr i="1" lang="en" sz="1050">
                <a:solidFill>
                  <a:srgbClr val="2F6FA7"/>
                </a:solidFill>
                <a:highlight>
                  <a:srgbClr val="F5F5F5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https://doi.org/10.5281/zenodo.14978474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369475" y="941525"/>
            <a:ext cx="8187300" cy="333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Why publication-centric assessment is not enough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The current system tends to reward what is easiest to count, not always what is most foundational.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Challenges highlighted in the EVERSE landscape analysis include: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insufficient acknowledgement of diverse research-related activities beyond publications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over-reliance on narrow quantitative indicators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lack of transparency and openness in assessment data and methods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limited standardisation and interoperability for recognising software and training contributions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" type="subTitle"/>
          </p:nvPr>
        </p:nvSpPr>
        <p:spPr>
          <a:xfrm>
            <a:off x="369475" y="941525"/>
            <a:ext cx="8187300" cy="3392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EVERSE Credit and Recognition Framework: bird’s-eye view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The framework is being developed to support more visible and structured recognition of research software and training contributions. It brings together: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existing infrastructures rather than building everything from scratch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standards and vocabularies to describe who did what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contribution tracking and profile platforms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researcher identifiers such as ORCID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alignment with broader European research assessment reform</a:t>
            </a:r>
            <a:endParaRPr sz="1600"/>
          </a:p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" type="subTitle"/>
          </p:nvPr>
        </p:nvSpPr>
        <p:spPr>
          <a:xfrm>
            <a:off x="369475" y="941525"/>
            <a:ext cx="8380200" cy="343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the framework is built from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1. Research artefacts and activities: </a:t>
            </a:r>
            <a:br>
              <a:rPr b="1" lang="en" sz="1600">
                <a:latin typeface="Roboto"/>
                <a:ea typeface="Roboto"/>
                <a:cs typeface="Roboto"/>
                <a:sym typeface="Roboto"/>
              </a:rPr>
            </a:br>
            <a:r>
              <a:rPr lang="en" sz="1600"/>
              <a:t>Software, workflows, datasets, training materials, events, maintenance work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2. Standards for structured attribution: </a:t>
            </a:r>
            <a:br>
              <a:rPr b="1" lang="en" sz="1600">
                <a:latin typeface="Roboto"/>
                <a:ea typeface="Roboto"/>
                <a:cs typeface="Roboto"/>
                <a:sym typeface="Roboto"/>
              </a:rPr>
            </a:br>
            <a:r>
              <a:rPr lang="en" sz="1600"/>
              <a:t>Examples include contributor roles, metadata schemas, and software citation approaches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3. Infrastructures and platforms: </a:t>
            </a:r>
            <a:br>
              <a:rPr b="1" lang="en" sz="1600">
                <a:latin typeface="Roboto"/>
                <a:ea typeface="Roboto"/>
                <a:cs typeface="Roboto"/>
                <a:sym typeface="Roboto"/>
              </a:rPr>
            </a:br>
            <a:r>
              <a:rPr lang="en" sz="1600"/>
              <a:t>APICURON, BIP! Scholar, ORCID, Open infrastructures and metadata services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4. Institutional and policy uptake: </a:t>
            </a:r>
            <a:br>
              <a:rPr b="1" lang="en" sz="1600">
                <a:latin typeface="Roboto"/>
                <a:ea typeface="Roboto"/>
                <a:cs typeface="Roboto"/>
                <a:sym typeface="Roboto"/>
              </a:rPr>
            </a:br>
            <a:r>
              <a:rPr lang="en" sz="1600"/>
              <a:t>Assessment reform, CV use, promotion criteria, career structures, responsible metrics</a:t>
            </a:r>
            <a:endParaRPr sz="1600"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5556775" y="4288000"/>
            <a:ext cx="3000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50">
                <a:solidFill>
                  <a:schemeClr val="dk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MS16 A mechanism for recognition of activities to be easily used in CVs. Zenodo. </a:t>
            </a:r>
            <a:r>
              <a:rPr i="1" lang="en" sz="1050">
                <a:solidFill>
                  <a:srgbClr val="2F6FA7"/>
                </a:solidFill>
                <a:highlight>
                  <a:srgbClr val="F5F5F5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https://doi.org/10.5281/zenodo.16941917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369475" y="941525"/>
            <a:ext cx="4383600" cy="333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APICURON: tracking and evidencing contributions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50"/>
              <a:t>APICURON helps make often overlooked research contributions visible, by:</a:t>
            </a:r>
            <a:endParaRPr sz="145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/>
              <a:t>tracking of contributions to research artefacts and activities</a:t>
            </a:r>
            <a:endParaRPr sz="1450"/>
          </a:p>
          <a:p>
            <a:pPr indent="-313769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50"/>
              <a:t>visible links between contributors and specific outputs</a:t>
            </a:r>
            <a:endParaRPr sz="1450"/>
          </a:p>
          <a:p>
            <a:pPr indent="-313769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50"/>
              <a:t>incentives and engagement through recognisable contribution records</a:t>
            </a:r>
            <a:endParaRPr sz="1450"/>
          </a:p>
          <a:p>
            <a:pPr indent="-313769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50"/>
              <a:t>connection to persistent identifiers and broader recognition workflows</a:t>
            </a:r>
            <a:endParaRPr sz="145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/>
              <a:t>Turning technical and training work into something visible, structured, and portable.</a:t>
            </a:r>
            <a:endParaRPr sz="1450"/>
          </a:p>
        </p:txBody>
      </p:sp>
      <p:sp>
        <p:nvSpPr>
          <p:cNvPr id="116" name="Google Shape;116;p18"/>
          <p:cNvSpPr txBox="1"/>
          <p:nvPr/>
        </p:nvSpPr>
        <p:spPr>
          <a:xfrm>
            <a:off x="4852118" y="393893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https://apicuron.org/</a:t>
            </a:r>
            <a:r>
              <a:rPr lang="en"/>
              <a:t> 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125" y="941525"/>
            <a:ext cx="4296350" cy="29392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