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embeddedFontLst>
    <p:embeddedFont>
      <p:font typeface="Roboto"/>
      <p:regular r:id="rId19"/>
      <p:bold r:id="rId20"/>
      <p:italic r:id="rId21"/>
      <p:boldItalic r:id="rId22"/>
    </p:embeddedFont>
    <p:embeddedFont>
      <p:font typeface="Roboto Light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bold.fntdata"/><Relationship Id="rId22" Type="http://schemas.openxmlformats.org/officeDocument/2006/relationships/font" Target="fonts/Roboto-boldItalic.fntdata"/><Relationship Id="rId21" Type="http://schemas.openxmlformats.org/officeDocument/2006/relationships/font" Target="fonts/Roboto-italic.fntdata"/><Relationship Id="rId24" Type="http://schemas.openxmlformats.org/officeDocument/2006/relationships/font" Target="fonts/RobotoLight-bold.fntdata"/><Relationship Id="rId23" Type="http://schemas.openxmlformats.org/officeDocument/2006/relationships/font" Target="fonts/RobotoLight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RobotoLight-boldItalic.fntdata"/><Relationship Id="rId25" Type="http://schemas.openxmlformats.org/officeDocument/2006/relationships/font" Target="fonts/RobotoLight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Roboto-regular.fntdata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b92d3f1964_2_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" name="Google Shape;57;g3b92d3f1964_2_5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g3b92d3f1964_2_5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d6c3f1eb35_0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d6c3f1eb35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d6c3f1eb35_0_1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d6c3f1eb35_0_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d6c3f1eb35_0_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d6c3f1eb35_0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d6c3f1eb35_0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d6c3f1eb35_0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d6c3f1eb3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d6c3f1eb3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d6c3f1eb35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d6c3f1eb35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d6c3f1eb35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d6c3f1eb35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d6c3f1eb35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d6c3f1eb35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d6c3f1eb35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d6c3f1eb35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d6c3f1eb35_0_1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d6c3f1eb35_0_1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d6c3f1eb35_0_1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d6c3f1eb35_0_1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d6c3f1eb35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d6c3f1eb35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Page">
  <p:cSld name="BackPage"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8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9;p2"/>
          <p:cNvSpPr txBox="1"/>
          <p:nvPr>
            <p:ph idx="1" type="subTitle"/>
          </p:nvPr>
        </p:nvSpPr>
        <p:spPr>
          <a:xfrm>
            <a:off x="369439" y="941526"/>
            <a:ext cx="208304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262626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marR="0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lvl="2" marR="0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lvl="3" marR="0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lvl="4" marR="0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lvl="5" marR="0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>
              <a:buNone/>
              <a:defRPr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lvl="2">
              <a:buNone/>
              <a:defRPr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lvl="3">
              <a:buNone/>
              <a:defRPr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lvl="4">
              <a:buNone/>
              <a:defRPr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lvl="5">
              <a:buNone/>
              <a:defRPr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lvl="6">
              <a:buNone/>
              <a:defRPr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lvl="7">
              <a:buNone/>
              <a:defRPr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lvl="8">
              <a:buNone/>
              <a:defRPr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Page">
  <p:cSld name="Text Pag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3"/>
          <p:cNvSpPr txBox="1"/>
          <p:nvPr>
            <p:ph idx="12" type="sldNum"/>
          </p:nvPr>
        </p:nvSpPr>
        <p:spPr>
          <a:xfrm>
            <a:off x="7029466" y="-2"/>
            <a:ext cx="2057400" cy="1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0" lvl="0" marL="0" marR="0" rtl="0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" name="Google Shape;14;p3"/>
          <p:cNvSpPr txBox="1"/>
          <p:nvPr>
            <p:ph idx="1" type="body"/>
          </p:nvPr>
        </p:nvSpPr>
        <p:spPr>
          <a:xfrm>
            <a:off x="501150" y="1412350"/>
            <a:ext cx="8162700" cy="3129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marR="0" rtl="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i="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9845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A3838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3A3838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-2984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A3838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3A3838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-29845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A3838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3A3838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-29845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A3838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3A3838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3"/>
          <p:cNvSpPr txBox="1"/>
          <p:nvPr>
            <p:ph type="title"/>
          </p:nvPr>
        </p:nvSpPr>
        <p:spPr>
          <a:xfrm>
            <a:off x="501142" y="755862"/>
            <a:ext cx="8162795" cy="45291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600"/>
              <a:buFont typeface="Roboto Light"/>
              <a:buNone/>
              <a:defRPr b="0" i="0" sz="2600" u="none" cap="none" strike="noStrike"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Page" type="title">
  <p:cSld name="TITL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4"/>
          <p:cNvSpPr txBox="1"/>
          <p:nvPr>
            <p:ph type="ctrTitle"/>
          </p:nvPr>
        </p:nvSpPr>
        <p:spPr>
          <a:xfrm>
            <a:off x="317260" y="1200150"/>
            <a:ext cx="6858000" cy="754856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900"/>
              <a:buFont typeface="Roboto Light"/>
              <a:buNone/>
              <a:defRPr b="0" i="0" sz="4900" u="none" cap="none" strike="noStrike"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19" name="Google Shape;19;p4"/>
          <p:cNvSpPr txBox="1"/>
          <p:nvPr>
            <p:ph idx="1" type="subTitle"/>
          </p:nvPr>
        </p:nvSpPr>
        <p:spPr>
          <a:xfrm>
            <a:off x="317260" y="2119313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262626"/>
              </a:buClr>
              <a:buSzPts val="2300"/>
              <a:buFont typeface="Arial"/>
              <a:buNone/>
              <a:defRPr b="0" i="0" sz="2300" u="none" cap="none" strike="noStrike"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marR="0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lvl="2" marR="0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lvl="3" marR="0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lvl="4" marR="0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lvl="5" marR="0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" name="Google Shape;20;p4"/>
          <p:cNvSpPr txBox="1"/>
          <p:nvPr/>
        </p:nvSpPr>
        <p:spPr>
          <a:xfrm>
            <a:off x="2383607" y="4672173"/>
            <a:ext cx="2603352" cy="471327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rPr>
              <a:t>01 | 01 | 2023 by Name Surname</a:t>
            </a:r>
            <a:endParaRPr sz="1100"/>
          </a:p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>
              <a:buNone/>
              <a:defRPr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lvl="2">
              <a:buNone/>
              <a:defRPr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lvl="3">
              <a:buNone/>
              <a:defRPr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lvl="4">
              <a:buNone/>
              <a:defRPr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lvl="5">
              <a:buNone/>
              <a:defRPr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lvl="6">
              <a:buNone/>
              <a:defRPr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lvl="7">
              <a:buNone/>
              <a:defRPr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lvl="8">
              <a:buNone/>
              <a:defRPr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+ Image Page">
  <p:cSld name="Text + Image Page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6967667" y="4817623"/>
            <a:ext cx="2057400" cy="17312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b="0" i="0" sz="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501144" y="1757265"/>
            <a:ext cx="4284216" cy="278450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marR="0" rtl="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7F7F7F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7F7F7F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29845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A3838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3A3838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-2984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A3838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3A3838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-29845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A3838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3A3838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-29845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A3838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3A3838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" name="Google Shape;26;p5"/>
          <p:cNvSpPr/>
          <p:nvPr>
            <p:ph idx="2" type="pic"/>
          </p:nvPr>
        </p:nvSpPr>
        <p:spPr>
          <a:xfrm>
            <a:off x="4968496" y="1757243"/>
            <a:ext cx="3695442" cy="2784505"/>
          </a:xfrm>
          <a:prstGeom prst="rect">
            <a:avLst/>
          </a:prstGeom>
          <a:noFill/>
          <a:ln>
            <a:noFill/>
          </a:ln>
        </p:spPr>
      </p:sp>
      <p:sp>
        <p:nvSpPr>
          <p:cNvPr id="27" name="Google Shape;27;p5"/>
          <p:cNvSpPr txBox="1"/>
          <p:nvPr>
            <p:ph type="title"/>
          </p:nvPr>
        </p:nvSpPr>
        <p:spPr>
          <a:xfrm>
            <a:off x="501142" y="755862"/>
            <a:ext cx="8162795" cy="45291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600"/>
              <a:buFont typeface="Roboto Light"/>
              <a:buNone/>
              <a:defRPr b="0" i="0" sz="2600" u="none" cap="none" strike="noStrike"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28" name="Google Shape;28;p5"/>
          <p:cNvSpPr txBox="1"/>
          <p:nvPr>
            <p:ph idx="3" type="body"/>
          </p:nvPr>
        </p:nvSpPr>
        <p:spPr>
          <a:xfrm>
            <a:off x="501145" y="1288111"/>
            <a:ext cx="8162796" cy="27357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262626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Page 1">
  <p:cSld name="Image Page 1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6967667" y="4817623"/>
            <a:ext cx="2057400" cy="17312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b="0" i="0" sz="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2" name="Google Shape;32;p6"/>
          <p:cNvSpPr/>
          <p:nvPr>
            <p:ph idx="2" type="pic"/>
          </p:nvPr>
        </p:nvSpPr>
        <p:spPr>
          <a:xfrm>
            <a:off x="501143" y="1757265"/>
            <a:ext cx="8162794" cy="2784483"/>
          </a:xfrm>
          <a:prstGeom prst="rect">
            <a:avLst/>
          </a:prstGeom>
          <a:noFill/>
          <a:ln>
            <a:noFill/>
          </a:ln>
        </p:spPr>
      </p:sp>
      <p:sp>
        <p:nvSpPr>
          <p:cNvPr id="33" name="Google Shape;33;p6"/>
          <p:cNvSpPr txBox="1"/>
          <p:nvPr>
            <p:ph type="title"/>
          </p:nvPr>
        </p:nvSpPr>
        <p:spPr>
          <a:xfrm>
            <a:off x="501142" y="755862"/>
            <a:ext cx="8162795" cy="45291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600"/>
              <a:buFont typeface="Roboto Light"/>
              <a:buNone/>
              <a:defRPr b="0" i="0" sz="2600" u="none" cap="none" strike="noStrike"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34" name="Google Shape;34;p6"/>
          <p:cNvSpPr txBox="1"/>
          <p:nvPr>
            <p:ph idx="1" type="body"/>
          </p:nvPr>
        </p:nvSpPr>
        <p:spPr>
          <a:xfrm>
            <a:off x="501145" y="1288112"/>
            <a:ext cx="8162700" cy="2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262626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42900" lvl="1" marL="914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-323850" lvl="2" marL="1371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-317500" lvl="3" marL="1828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-317500" lvl="4" marL="22860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-317500" lvl="5" marL="27432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Page 2">
  <p:cSld name="Image Page 2">
    <p:bg>
      <p:bgPr>
        <a:noFill/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/>
          <p:nvPr/>
        </p:nvSpPr>
        <p:spPr>
          <a:xfrm>
            <a:off x="0" y="0"/>
            <a:ext cx="9144000" cy="5143500"/>
          </a:xfrm>
          <a:custGeom>
            <a:rect b="b" l="l" r="r" t="t"/>
            <a:pathLst>
              <a:path extrusionOk="0" h="274320" w="487680">
                <a:moveTo>
                  <a:pt x="0" y="0"/>
                </a:moveTo>
                <a:lnTo>
                  <a:pt x="0" y="263230"/>
                </a:lnTo>
                <a:lnTo>
                  <a:pt x="23368" y="263230"/>
                </a:lnTo>
                <a:lnTo>
                  <a:pt x="34925" y="274320"/>
                </a:lnTo>
                <a:lnTo>
                  <a:pt x="46482" y="263230"/>
                </a:lnTo>
                <a:lnTo>
                  <a:pt x="487680" y="263230"/>
                </a:lnTo>
                <a:lnTo>
                  <a:pt x="487680" y="0"/>
                </a:lnTo>
                <a:lnTo>
                  <a:pt x="46482" y="0"/>
                </a:lnTo>
                <a:lnTo>
                  <a:pt x="34925" y="11090"/>
                </a:lnTo>
                <a:lnTo>
                  <a:pt x="2336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7"/>
          <p:cNvSpPr/>
          <p:nvPr>
            <p:ph idx="2" type="pic"/>
          </p:nvPr>
        </p:nvSpPr>
        <p:spPr>
          <a:xfrm>
            <a:off x="0" y="1"/>
            <a:ext cx="9144000" cy="5143499"/>
          </a:xfrm>
          <a:prstGeom prst="rect">
            <a:avLst/>
          </a:prstGeom>
          <a:noFill/>
          <a:ln>
            <a:noFill/>
          </a:ln>
        </p:spPr>
      </p:sp>
      <p:sp>
        <p:nvSpPr>
          <p:cNvPr id="38" name="Google Shape;38;p7"/>
          <p:cNvSpPr txBox="1"/>
          <p:nvPr>
            <p:ph idx="1" type="body"/>
          </p:nvPr>
        </p:nvSpPr>
        <p:spPr>
          <a:xfrm>
            <a:off x="228600" y="245269"/>
            <a:ext cx="2738063" cy="307181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00"/>
              <a:buFont typeface="Arial"/>
              <a:buNone/>
              <a:defRPr b="0" i="0" sz="100" u="none" cap="none" strike="noStrike"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Google Shape;39;p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>
              <a:buNone/>
              <a:defRPr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lvl="2">
              <a:buNone/>
              <a:defRPr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lvl="3">
              <a:buNone/>
              <a:defRPr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lvl="4">
              <a:buNone/>
              <a:defRPr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lvl="5">
              <a:buNone/>
              <a:defRPr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lvl="6">
              <a:buNone/>
              <a:defRPr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lvl="7">
              <a:buNone/>
              <a:defRPr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lvl="8">
              <a:buNone/>
              <a:defRPr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Page 1">
  <p:cSld name="Divider Page 1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oogle Shape;41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4572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8"/>
          <p:cNvSpPr/>
          <p:nvPr>
            <p:ph idx="2" type="pic"/>
          </p:nvPr>
        </p:nvSpPr>
        <p:spPr>
          <a:xfrm>
            <a:off x="4572000" y="0"/>
            <a:ext cx="4572000" cy="5143499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Google Shape;43;p8"/>
          <p:cNvSpPr txBox="1"/>
          <p:nvPr>
            <p:ph type="title"/>
          </p:nvPr>
        </p:nvSpPr>
        <p:spPr>
          <a:xfrm>
            <a:off x="501144" y="782559"/>
            <a:ext cx="3811775" cy="45291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600"/>
              <a:buFont typeface="Roboto Light"/>
              <a:buNone/>
              <a:defRPr b="0" i="0" sz="2600" u="none" cap="none" strike="noStrike"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44" name="Google Shape;44;p8"/>
          <p:cNvSpPr txBox="1"/>
          <p:nvPr>
            <p:ph idx="1" type="body"/>
          </p:nvPr>
        </p:nvSpPr>
        <p:spPr>
          <a:xfrm>
            <a:off x="501144" y="1314830"/>
            <a:ext cx="3811776" cy="27357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262626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" name="Google Shape;45;p8"/>
          <p:cNvSpPr txBox="1"/>
          <p:nvPr>
            <p:ph idx="3" type="body"/>
          </p:nvPr>
        </p:nvSpPr>
        <p:spPr>
          <a:xfrm>
            <a:off x="501144" y="1780125"/>
            <a:ext cx="3811775" cy="276162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marR="0" rtl="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7F7F7F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7F7F7F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29845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A3838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3A3838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-2984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A3838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3A3838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-29845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A3838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3A3838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-29845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A3838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3A3838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" name="Google Shape;46;p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>
              <a:buNone/>
              <a:defRPr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lvl="2">
              <a:buNone/>
              <a:defRPr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lvl="3">
              <a:buNone/>
              <a:defRPr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lvl="4">
              <a:buNone/>
              <a:defRPr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lvl="5">
              <a:buNone/>
              <a:defRPr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lvl="6">
              <a:buNone/>
              <a:defRPr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lvl="7">
              <a:buNone/>
              <a:defRPr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lvl="8">
              <a:buNone/>
              <a:defRPr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Page 2">
  <p:cSld name="Divider Page 2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9"/>
          <p:cNvSpPr/>
          <p:nvPr>
            <p:ph idx="2" type="pic"/>
          </p:nvPr>
        </p:nvSpPr>
        <p:spPr>
          <a:xfrm>
            <a:off x="0" y="1"/>
            <a:ext cx="4572000" cy="5143499"/>
          </a:xfrm>
          <a:prstGeom prst="rect">
            <a:avLst/>
          </a:prstGeom>
          <a:noFill/>
          <a:ln>
            <a:noFill/>
          </a:ln>
        </p:spPr>
      </p:sp>
      <p:sp>
        <p:nvSpPr>
          <p:cNvPr id="50" name="Google Shape;50;p9"/>
          <p:cNvSpPr txBox="1"/>
          <p:nvPr>
            <p:ph type="title"/>
          </p:nvPr>
        </p:nvSpPr>
        <p:spPr>
          <a:xfrm>
            <a:off x="5090289" y="782559"/>
            <a:ext cx="3811775" cy="45291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600"/>
              <a:buFont typeface="Roboto Light"/>
              <a:buNone/>
              <a:defRPr b="0" i="0" sz="2600" u="none" cap="none" strike="noStrike"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51" name="Google Shape;51;p9"/>
          <p:cNvSpPr txBox="1"/>
          <p:nvPr>
            <p:ph idx="1" type="body"/>
          </p:nvPr>
        </p:nvSpPr>
        <p:spPr>
          <a:xfrm>
            <a:off x="5090289" y="1314830"/>
            <a:ext cx="3811776" cy="27357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262626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" name="Google Shape;52;p9"/>
          <p:cNvSpPr txBox="1"/>
          <p:nvPr>
            <p:ph idx="3" type="body"/>
          </p:nvPr>
        </p:nvSpPr>
        <p:spPr>
          <a:xfrm>
            <a:off x="5090289" y="1780125"/>
            <a:ext cx="3811775" cy="276162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marR="0" rtl="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7F7F7F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7F7F7F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29845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A3838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3A3838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-2984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A3838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3A3838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-29845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A3838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3A3838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-29845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A3838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3A3838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9"/>
          <p:cNvSpPr txBox="1"/>
          <p:nvPr>
            <p:ph idx="4" type="body"/>
          </p:nvPr>
        </p:nvSpPr>
        <p:spPr>
          <a:xfrm>
            <a:off x="228600" y="245269"/>
            <a:ext cx="2738063" cy="30718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00"/>
              <a:buFont typeface="Arial"/>
              <a:buNone/>
              <a:defRPr b="0" i="0" sz="100" u="none" cap="none" strike="noStrike"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>
              <a:buNone/>
              <a:defRPr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lvl="2">
              <a:buNone/>
              <a:defRPr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lvl="3">
              <a:buNone/>
              <a:defRPr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lvl="4">
              <a:buNone/>
              <a:defRPr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lvl="5">
              <a:buNone/>
              <a:defRPr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lvl="6">
              <a:buNone/>
              <a:defRPr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lvl="7">
              <a:buNone/>
              <a:defRPr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lvl="8">
              <a:buNone/>
              <a:defRPr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buNone/>
              <a:defRPr sz="1300">
                <a:solidFill>
                  <a:schemeClr val="tx1"/>
                </a:solidFill>
              </a:defRPr>
            </a:lvl1pPr>
            <a:lvl2pPr lvl="1" algn="r">
              <a:buNone/>
              <a:defRPr sz="1300">
                <a:solidFill>
                  <a:schemeClr val="tx1"/>
                </a:solidFill>
              </a:defRPr>
            </a:lvl2pPr>
            <a:lvl3pPr lvl="2" algn="r">
              <a:buNone/>
              <a:defRPr sz="1300">
                <a:solidFill>
                  <a:schemeClr val="tx1"/>
                </a:solidFill>
              </a:defRPr>
            </a:lvl3pPr>
            <a:lvl4pPr lvl="3" algn="r">
              <a:buNone/>
              <a:defRPr sz="1300">
                <a:solidFill>
                  <a:schemeClr val="tx1"/>
                </a:solidFill>
              </a:defRPr>
            </a:lvl4pPr>
            <a:lvl5pPr lvl="4" algn="r">
              <a:buNone/>
              <a:defRPr sz="1300">
                <a:solidFill>
                  <a:schemeClr val="tx1"/>
                </a:solidFill>
              </a:defRPr>
            </a:lvl5pPr>
            <a:lvl6pPr lvl="5" algn="r">
              <a:buNone/>
              <a:defRPr sz="1300">
                <a:solidFill>
                  <a:schemeClr val="tx1"/>
                </a:solidFill>
              </a:defRPr>
            </a:lvl6pPr>
            <a:lvl7pPr lvl="6" algn="r">
              <a:buNone/>
              <a:defRPr sz="1300">
                <a:solidFill>
                  <a:schemeClr val="tx1"/>
                </a:solidFill>
              </a:defRPr>
            </a:lvl7pPr>
            <a:lvl8pPr lvl="7" algn="r">
              <a:buNone/>
              <a:defRPr sz="1300">
                <a:solidFill>
                  <a:schemeClr val="tx1"/>
                </a:solidFill>
              </a:defRPr>
            </a:lvl8pPr>
            <a:lvl9pPr lvl="8" algn="r">
              <a:buNone/>
              <a:defRPr sz="1300">
                <a:solidFill>
                  <a:schemeClr val="tx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transition spd="med"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Relationship Id="rId4" Type="http://schemas.openxmlformats.org/officeDocument/2006/relationships/hyperlink" Target="https://bip.imsi.athenarc.gr/scholar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hyperlink" Target="https://doi.org/10.5281/zenodo.14978474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doi.org/10.5281/zenodo.16941917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apicuron.org/" TargetMode="Externa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/>
          <p:nvPr>
            <p:ph idx="1" type="subTitle"/>
          </p:nvPr>
        </p:nvSpPr>
        <p:spPr>
          <a:xfrm>
            <a:off x="369476" y="941525"/>
            <a:ext cx="72072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2100"/>
              <a:buNone/>
            </a:pPr>
            <a:r>
              <a:rPr b="1" lang="en" sz="2100">
                <a:latin typeface="Roboto"/>
                <a:ea typeface="Roboto"/>
                <a:cs typeface="Roboto"/>
                <a:sym typeface="Roboto"/>
              </a:rPr>
              <a:t>EVERSE Webinar</a:t>
            </a:r>
            <a:r>
              <a:rPr lang="en" sz="2100"/>
              <a:t>: </a:t>
            </a:r>
            <a:r>
              <a:rPr b="1" lang="en" sz="2100">
                <a:latin typeface="Roboto"/>
                <a:ea typeface="Roboto"/>
                <a:cs typeface="Roboto"/>
                <a:sym typeface="Roboto"/>
              </a:rPr>
              <a:t>a Credit and Recognition Framework for RSEs and Trainers</a:t>
            </a:r>
            <a:endParaRPr b="1" sz="21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262626"/>
              </a:buClr>
              <a:buSzPts val="2100"/>
              <a:buNone/>
            </a:pPr>
            <a:r>
              <a:rPr b="1" i="1" lang="en" sz="1800">
                <a:latin typeface="Roboto"/>
                <a:ea typeface="Roboto"/>
                <a:cs typeface="Roboto"/>
                <a:sym typeface="Roboto"/>
              </a:rPr>
              <a:t>Introduction and Overview</a:t>
            </a:r>
            <a:endParaRPr b="1" sz="15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1" name="Google Shape;61;p10"/>
          <p:cNvSpPr/>
          <p:nvPr/>
        </p:nvSpPr>
        <p:spPr>
          <a:xfrm>
            <a:off x="334229" y="3819107"/>
            <a:ext cx="4572000" cy="49629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2" name="Google Shape;62;p10"/>
          <p:cNvSpPr txBox="1"/>
          <p:nvPr/>
        </p:nvSpPr>
        <p:spPr>
          <a:xfrm>
            <a:off x="401350" y="2414075"/>
            <a:ext cx="4572000" cy="6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Presented by: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Federica Quaglia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- </a:t>
            </a:r>
            <a:r>
              <a:rPr i="1"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University of Padova, Italy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0"/>
          <p:cNvSpPr txBox="1"/>
          <p:nvPr/>
        </p:nvSpPr>
        <p:spPr>
          <a:xfrm>
            <a:off x="5284864" y="4444825"/>
            <a:ext cx="3253740" cy="45012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This project has received funding from the European Union’s Horizon Europe Programme under GA 101129744 — EVERSE — HORIZON-INFRA-2023-EOSC-01-02 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1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3" name="Google Shape;123;p19"/>
          <p:cNvSpPr txBox="1"/>
          <p:nvPr>
            <p:ph idx="1" type="subTitle"/>
          </p:nvPr>
        </p:nvSpPr>
        <p:spPr>
          <a:xfrm>
            <a:off x="369475" y="941525"/>
            <a:ext cx="4754700" cy="35007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 fontScale="85000" lnSpcReduction="20000"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1" lang="en" sz="1700">
                <a:latin typeface="Roboto"/>
                <a:ea typeface="Roboto"/>
                <a:cs typeface="Roboto"/>
                <a:sym typeface="Roboto"/>
              </a:rPr>
              <a:t>BIP! Scholar: showcasing broader scholarly contribution</a:t>
            </a:r>
            <a:endParaRPr sz="1700"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/>
              <a:t>BIP! Scholar supports richer researcher visibility by showcasing a broader range of outputs and indicators. In this framework, it can help:</a:t>
            </a:r>
            <a:endParaRPr sz="1600"/>
          </a:p>
          <a:p>
            <a:pPr indent="-31496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 sz="1600"/>
              <a:t>present diverse scholarly contributions beyond papers alone</a:t>
            </a:r>
            <a:endParaRPr sz="1600"/>
          </a:p>
          <a:p>
            <a:pPr indent="-31496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1600"/>
              <a:t>support richer researcher profiles</a:t>
            </a:r>
            <a:endParaRPr sz="1600"/>
          </a:p>
          <a:p>
            <a:pPr indent="-31496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1600"/>
              <a:t>connect contributions, metadata and indicators in a more transparent way</a:t>
            </a:r>
            <a:endParaRPr sz="1600"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600"/>
              <a:t>Recognition is not just about counting outputs; it is also about making contributions legible and visible.</a:t>
            </a:r>
            <a:endParaRPr sz="1600"/>
          </a:p>
        </p:txBody>
      </p:sp>
      <p:pic>
        <p:nvPicPr>
          <p:cNvPr id="124" name="Google Shape;12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24175" y="941525"/>
            <a:ext cx="3902649" cy="299845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25" name="Google Shape;125;p19"/>
          <p:cNvSpPr txBox="1"/>
          <p:nvPr/>
        </p:nvSpPr>
        <p:spPr>
          <a:xfrm>
            <a:off x="5124175" y="417985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https://bip.imsi.athenarc.gr/scholar</a:t>
            </a:r>
            <a:r>
              <a:rPr lang="en"/>
              <a:t> 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0"/>
          <p:cNvSpPr txBox="1"/>
          <p:nvPr>
            <p:ph idx="1" type="subTitle"/>
          </p:nvPr>
        </p:nvSpPr>
        <p:spPr>
          <a:xfrm>
            <a:off x="369480" y="941523"/>
            <a:ext cx="8079300" cy="34041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Building on existing initiatives and turning them into practice</a:t>
            </a:r>
            <a:endParaRPr sz="16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/>
              <a:t>E</a:t>
            </a:r>
            <a:r>
              <a:rPr lang="en" sz="1400"/>
              <a:t>VERSE builds on a wider movement toward more responsible and inclusive research assessment and adds:</a:t>
            </a:r>
            <a:endParaRPr sz="1400"/>
          </a:p>
          <a:p>
            <a:pPr indent="-317500" lvl="0" marL="457200" rtl="0" algn="l">
              <a:spcBef>
                <a:spcPts val="80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a concrete focus on research software and training activities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an implementable link between contributions, standards, platforms, and researcher profiles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a pathway from activity tracking to structured credit to visible recognition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practical integration with tools researchers can actually use</a:t>
            </a:r>
            <a:endParaRPr sz="14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400"/>
              <a:t>The framework is not just aligned with assessment reform - it helps operationalise it for software and training.</a:t>
            </a:r>
            <a:endParaRPr sz="1400"/>
          </a:p>
        </p:txBody>
      </p:sp>
      <p:sp>
        <p:nvSpPr>
          <p:cNvPr id="131" name="Google Shape;131;p2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7" name="Google Shape;137;p21"/>
          <p:cNvSpPr txBox="1"/>
          <p:nvPr>
            <p:ph idx="1" type="subTitle"/>
          </p:nvPr>
        </p:nvSpPr>
        <p:spPr>
          <a:xfrm>
            <a:off x="369475" y="941525"/>
            <a:ext cx="8187300" cy="33318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Why this matters for RSEs, trainers, and digital research professionals</a:t>
            </a:r>
            <a:endParaRPr b="1"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</a:rPr>
              <a:t>Recognition is also about better careers, better incentives, and more sustainable research practice. A stronger framework can help:</a:t>
            </a:r>
            <a:br>
              <a:rPr lang="en" sz="1400">
                <a:solidFill>
                  <a:schemeClr val="dk1"/>
                </a:solidFill>
              </a:rPr>
            </a:br>
            <a:endParaRPr sz="1400"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Light"/>
              <a:buChar char="●"/>
            </a:pPr>
            <a:r>
              <a:rPr lang="en" sz="1400">
                <a:solidFill>
                  <a:schemeClr val="dk1"/>
                </a:solidFill>
              </a:rPr>
              <a:t>make contributions more visible</a:t>
            </a:r>
            <a:endParaRPr sz="1400"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Light"/>
              <a:buChar char="●"/>
            </a:pPr>
            <a:r>
              <a:rPr lang="en" sz="1400">
                <a:solidFill>
                  <a:schemeClr val="dk1"/>
                </a:solidFill>
              </a:rPr>
              <a:t>support fairer assessment</a:t>
            </a:r>
            <a:endParaRPr sz="1400"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Light"/>
              <a:buChar char="●"/>
            </a:pPr>
            <a:r>
              <a:rPr lang="en" sz="1400">
                <a:solidFill>
                  <a:schemeClr val="dk1"/>
                </a:solidFill>
              </a:rPr>
              <a:t>strengthen career cases for RSEs, trainers and related roles</a:t>
            </a:r>
            <a:endParaRPr sz="1400"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Light"/>
              <a:buChar char="●"/>
            </a:pPr>
            <a:r>
              <a:rPr lang="en" sz="1400">
                <a:solidFill>
                  <a:schemeClr val="dk1"/>
                </a:solidFill>
              </a:rPr>
              <a:t>encourage institutions to build clearer and more sustainable career pathways</a:t>
            </a:r>
            <a:endParaRPr sz="14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3" name="Google Shape;143;p22"/>
          <p:cNvSpPr txBox="1"/>
          <p:nvPr>
            <p:ph idx="1" type="subTitle"/>
          </p:nvPr>
        </p:nvSpPr>
        <p:spPr>
          <a:xfrm>
            <a:off x="369475" y="941525"/>
            <a:ext cx="8573100" cy="33318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What comes next in this webinar</a:t>
            </a:r>
            <a:endParaRPr b="1"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latin typeface="Roboto"/>
                <a:ea typeface="Roboto"/>
                <a:cs typeface="Roboto"/>
                <a:sym typeface="Roboto"/>
              </a:rPr>
              <a:t>In the next parts of the session, we will move from the big picture to the practical implementation:</a:t>
            </a:r>
            <a:endParaRPr sz="1600"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"/>
              <a:buChar char="●"/>
            </a:pPr>
            <a:r>
              <a:rPr lang="en" sz="1600">
                <a:latin typeface="Roboto"/>
                <a:ea typeface="Roboto"/>
                <a:cs typeface="Roboto"/>
                <a:sym typeface="Roboto"/>
              </a:rPr>
              <a:t>Platform walkthroughs: APICURON and BIP! Scholar</a:t>
            </a:r>
            <a:endParaRPr sz="1600"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"/>
              <a:buChar char="●"/>
            </a:pPr>
            <a:r>
              <a:rPr lang="en" sz="1600">
                <a:latin typeface="Roboto"/>
                <a:ea typeface="Roboto"/>
                <a:cs typeface="Roboto"/>
                <a:sym typeface="Roboto"/>
              </a:rPr>
              <a:t>Your feedback</a:t>
            </a:r>
            <a:endParaRPr sz="1600"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"/>
              <a:buChar char="●"/>
            </a:pPr>
            <a:r>
              <a:rPr lang="en" sz="1600">
                <a:latin typeface="Roboto"/>
                <a:ea typeface="Roboto"/>
                <a:cs typeface="Roboto"/>
                <a:sym typeface="Roboto"/>
              </a:rPr>
              <a:t>Hands-on profile setup and contribution tracking</a:t>
            </a:r>
            <a:endParaRPr sz="1600"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"/>
              <a:buChar char="●"/>
            </a:pPr>
            <a:r>
              <a:rPr lang="en" sz="1600"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lang="en" sz="1600">
                <a:latin typeface="Roboto"/>
                <a:ea typeface="Roboto"/>
                <a:cs typeface="Roboto"/>
                <a:sym typeface="Roboto"/>
              </a:rPr>
              <a:t>doption opportunities for new partner resources</a:t>
            </a:r>
            <a:endParaRPr sz="16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latin typeface="Roboto"/>
                <a:ea typeface="Roboto"/>
                <a:cs typeface="Roboto"/>
                <a:sym typeface="Roboto"/>
              </a:rPr>
              <a:t>The goal is not only to discuss recognition in principle, but to start making it usable in practice.</a:t>
            </a:r>
            <a:endParaRPr sz="16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16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0" name="Google Shape;70;p11"/>
          <p:cNvSpPr txBox="1"/>
          <p:nvPr>
            <p:ph idx="1" type="subTitle"/>
          </p:nvPr>
        </p:nvSpPr>
        <p:spPr>
          <a:xfrm>
            <a:off x="369475" y="941525"/>
            <a:ext cx="8187300" cy="33318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1" lang="en" sz="1600">
                <a:latin typeface="Roboto"/>
                <a:ea typeface="Roboto"/>
                <a:cs typeface="Roboto"/>
                <a:sym typeface="Roboto"/>
              </a:rPr>
              <a:t>Welcome and webinar roadmap</a:t>
            </a:r>
            <a:endParaRPr b="1" sz="16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●"/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Introduce the recognition gap affecting software, workflows, and training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●"/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Explain why research assessment needs to evolve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●"/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Give a bird’s-eye view of the EVERSE Credit and Recognition Framework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●"/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Show how this connects to the practical platform sessions later in the webinar</a:t>
            </a:r>
            <a:endParaRPr sz="16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idx="1" type="subTitle"/>
          </p:nvPr>
        </p:nvSpPr>
        <p:spPr>
          <a:xfrm>
            <a:off x="369475" y="941525"/>
            <a:ext cx="8187300" cy="33318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n" sz="1600">
                <a:latin typeface="Roboto"/>
                <a:ea typeface="Roboto"/>
                <a:cs typeface="Roboto"/>
                <a:sym typeface="Roboto"/>
              </a:rPr>
              <a:t>Why this matters now</a:t>
            </a:r>
            <a:endParaRPr b="1" sz="1600"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Modern research depends on outputs that are often not well recognised in formal assessment:</a:t>
            </a:r>
            <a:endParaRPr sz="1600"/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600"/>
              <a:t>Research Software</a:t>
            </a:r>
            <a:endParaRPr sz="1600"/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600"/>
              <a:t>Computational Workflows</a:t>
            </a:r>
            <a:endParaRPr sz="1600"/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600"/>
              <a:t>Training Materials and delivery</a:t>
            </a:r>
            <a:endParaRPr sz="1600"/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600"/>
              <a:t>Technical maintenance and improvement work</a:t>
            </a:r>
            <a:endParaRPr sz="16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Yet evaluation systems still tend to be </a:t>
            </a:r>
            <a:r>
              <a:rPr lang="en" sz="1600" u="sng"/>
              <a:t>publication-centric.</a:t>
            </a:r>
            <a:endParaRPr sz="1600" u="sng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This creates a recognition gap for the people who build and sustain the digital backbone of research.</a:t>
            </a:r>
            <a:endParaRPr sz="1600"/>
          </a:p>
        </p:txBody>
      </p:sp>
      <p:sp>
        <p:nvSpPr>
          <p:cNvPr id="76" name="Google Shape;76;p1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2" name="Google Shape;82;p13"/>
          <p:cNvSpPr txBox="1"/>
          <p:nvPr>
            <p:ph idx="1" type="subTitle"/>
          </p:nvPr>
        </p:nvSpPr>
        <p:spPr>
          <a:xfrm>
            <a:off x="369475" y="941525"/>
            <a:ext cx="8187300" cy="33318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 lnSpcReduction="20000"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1" lang="en" sz="1600">
                <a:latin typeface="Roboto"/>
                <a:ea typeface="Roboto"/>
                <a:cs typeface="Roboto"/>
                <a:sym typeface="Roboto"/>
              </a:rPr>
              <a:t>The recognition gap in research assessment</a:t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Current assessment systems often do not adequately recognise contributions beyond publications, affecting:</a:t>
            </a:r>
            <a:endParaRPr sz="1600"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software development and maintenance</a:t>
            </a:r>
            <a:endParaRPr sz="1600"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training and educational contributions</a:t>
            </a:r>
            <a:endParaRPr sz="1600"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technical support for reproducibility and reuse</a:t>
            </a:r>
            <a:endParaRPr sz="16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The result:</a:t>
            </a:r>
            <a:endParaRPr sz="16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important work remains invisible</a:t>
            </a:r>
            <a:endParaRPr sz="1600"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contributors struggle to demonstrate impact</a:t>
            </a:r>
            <a:endParaRPr sz="1600"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career progression for RSEs and other dRTPs remains unclear</a:t>
            </a:r>
            <a:endParaRPr sz="16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8" name="Google Shape;88;p14"/>
          <p:cNvSpPr txBox="1"/>
          <p:nvPr>
            <p:ph idx="1" type="subTitle"/>
          </p:nvPr>
        </p:nvSpPr>
        <p:spPr>
          <a:xfrm>
            <a:off x="369475" y="941525"/>
            <a:ext cx="4778700" cy="32958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 lnSpcReduction="20000"/>
          </a:bodyPr>
          <a:lstStyle/>
          <a:p>
            <a:pPr indent="0" lvl="0" marL="0" rtl="0" algn="just">
              <a:spcBef>
                <a:spcPts val="800"/>
              </a:spcBef>
              <a:spcAft>
                <a:spcPts val="0"/>
              </a:spcAft>
              <a:buNone/>
            </a:pPr>
            <a:r>
              <a:rPr b="1" lang="en" sz="1600">
                <a:latin typeface="Roboto"/>
                <a:ea typeface="Roboto"/>
                <a:cs typeface="Roboto"/>
                <a:sym typeface="Roboto"/>
              </a:rPr>
              <a:t>From Contributions to Career Value: Credit, Recognition and Rewards</a:t>
            </a:r>
            <a:endParaRPr b="1" sz="16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-330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●"/>
            </a:pPr>
            <a:r>
              <a:rPr b="1" lang="en" sz="1600">
                <a:latin typeface="Roboto"/>
                <a:ea typeface="Roboto"/>
                <a:cs typeface="Roboto"/>
                <a:sym typeface="Roboto"/>
              </a:rPr>
              <a:t>Credit</a:t>
            </a:r>
            <a:r>
              <a:rPr lang="en" sz="1600"/>
              <a:t>: Formal attribution of a person’s role or contribution in a research activity or output</a:t>
            </a:r>
            <a:endParaRPr sz="1600"/>
          </a:p>
          <a:p>
            <a:pPr indent="-330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●"/>
            </a:pPr>
            <a:r>
              <a:rPr b="1" lang="en" sz="1600">
                <a:latin typeface="Roboto"/>
                <a:ea typeface="Roboto"/>
                <a:cs typeface="Roboto"/>
                <a:sym typeface="Roboto"/>
              </a:rPr>
              <a:t>Recognition</a:t>
            </a:r>
            <a:r>
              <a:rPr lang="en" sz="1600"/>
              <a:t>: Broader acknowledgement of the value of that contribution by communities, institutions, or infrastructures</a:t>
            </a:r>
            <a:endParaRPr sz="1600"/>
          </a:p>
          <a:p>
            <a:pPr indent="-330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●"/>
            </a:pPr>
            <a:r>
              <a:rPr b="1" lang="en" sz="1600">
                <a:latin typeface="Roboto"/>
                <a:ea typeface="Roboto"/>
                <a:cs typeface="Roboto"/>
                <a:sym typeface="Roboto"/>
              </a:rPr>
              <a:t>Rewards</a:t>
            </a:r>
            <a:r>
              <a:rPr lang="en" sz="1600"/>
              <a:t>: Tangible outcomes such as career progression, promotion, funding opportunities, or formal roles</a:t>
            </a:r>
            <a:endParaRPr sz="1600"/>
          </a:p>
        </p:txBody>
      </p:sp>
      <p:pic>
        <p:nvPicPr>
          <p:cNvPr id="89" name="Google Shape;8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44375" y="941525"/>
            <a:ext cx="3861101" cy="2053299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90" name="Google Shape;90;p14"/>
          <p:cNvSpPr txBox="1"/>
          <p:nvPr/>
        </p:nvSpPr>
        <p:spPr>
          <a:xfrm>
            <a:off x="5244375" y="3228250"/>
            <a:ext cx="3861000" cy="6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50">
                <a:solidFill>
                  <a:schemeClr val="dk1"/>
                </a:solidFill>
                <a:highlight>
                  <a:srgbClr val="F5F5F5"/>
                </a:highlight>
                <a:latin typeface="Roboto"/>
                <a:ea typeface="Roboto"/>
                <a:cs typeface="Roboto"/>
                <a:sym typeface="Roboto"/>
              </a:rPr>
              <a:t>D5.1 Landscape analysis of existing rewards and mechanisms for research software and training activities. Zenodo. </a:t>
            </a:r>
            <a:r>
              <a:rPr i="1" lang="en" sz="1050">
                <a:solidFill>
                  <a:srgbClr val="2F6FA7"/>
                </a:solidFill>
                <a:highlight>
                  <a:srgbClr val="F5F5F5"/>
                </a:highlight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https://doi.org/10.5281/zenodo.14978474</a:t>
            </a:r>
            <a:endParaRPr i="1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6" name="Google Shape;96;p15"/>
          <p:cNvSpPr txBox="1"/>
          <p:nvPr>
            <p:ph idx="1" type="subTitle"/>
          </p:nvPr>
        </p:nvSpPr>
        <p:spPr>
          <a:xfrm>
            <a:off x="369475" y="941525"/>
            <a:ext cx="8187300" cy="33318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1" lang="en" sz="1600">
                <a:latin typeface="Roboto"/>
                <a:ea typeface="Roboto"/>
                <a:cs typeface="Roboto"/>
                <a:sym typeface="Roboto"/>
              </a:rPr>
              <a:t>Why publication-centric assessment is not enough</a:t>
            </a:r>
            <a:endParaRPr b="1" sz="16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/>
              <a:t>The current system tends to reward what is easiest to count, not always what is most foundational.</a:t>
            </a:r>
            <a:endParaRPr sz="1500"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/>
              <a:t>Challenges highlighted in the EVERSE landscape analysis include:</a:t>
            </a:r>
            <a:endParaRPr sz="1500"/>
          </a:p>
          <a:p>
            <a:pPr indent="-3238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insufficient acknowledgement of diverse research-related activities beyond publications</a:t>
            </a:r>
            <a:endParaRPr sz="1500"/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over-reliance on narrow quantitative indicators</a:t>
            </a:r>
            <a:endParaRPr sz="1500"/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lack of transparency and openness in assessment data and methods</a:t>
            </a:r>
            <a:endParaRPr sz="1500"/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limited standardisation and interoperability for recognising software and training contributions</a:t>
            </a:r>
            <a:endParaRPr sz="15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"/>
          <p:cNvSpPr txBox="1"/>
          <p:nvPr>
            <p:ph idx="1" type="subTitle"/>
          </p:nvPr>
        </p:nvSpPr>
        <p:spPr>
          <a:xfrm>
            <a:off x="369475" y="941525"/>
            <a:ext cx="8187300" cy="33921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The EVERSE Credit and Recognition Framework: bird’s-eye view</a:t>
            </a:r>
            <a:endParaRPr b="1"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/>
              <a:t>The framework is being developed to support more visible and structured recognition of research software and training contributions. It brings together:</a:t>
            </a:r>
            <a:endParaRPr sz="16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/>
          </a:p>
          <a:p>
            <a:pPr indent="-330200" lvl="0" marL="457200" rtl="0" algn="l">
              <a:spcBef>
                <a:spcPts val="8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existing infrastructures rather than building everything from scratch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standards and vocabularies to describe who did what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contribution tracking and profile platforms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researcher identifiers such as ORCID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alignment with broader European research assessment reform</a:t>
            </a:r>
            <a:endParaRPr sz="1600"/>
          </a:p>
        </p:txBody>
      </p:sp>
      <p:sp>
        <p:nvSpPr>
          <p:cNvPr id="102" name="Google Shape;102;p1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7"/>
          <p:cNvSpPr txBox="1"/>
          <p:nvPr>
            <p:ph idx="1" type="subTitle"/>
          </p:nvPr>
        </p:nvSpPr>
        <p:spPr>
          <a:xfrm>
            <a:off x="369475" y="941525"/>
            <a:ext cx="8380200" cy="34308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What the framework is built from</a:t>
            </a:r>
            <a:endParaRPr b="1"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>
                <a:latin typeface="Roboto"/>
                <a:ea typeface="Roboto"/>
                <a:cs typeface="Roboto"/>
                <a:sym typeface="Roboto"/>
              </a:rPr>
              <a:t>1. Research artefacts and activities: </a:t>
            </a:r>
            <a:br>
              <a:rPr b="1" lang="en" sz="1600">
                <a:latin typeface="Roboto"/>
                <a:ea typeface="Roboto"/>
                <a:cs typeface="Roboto"/>
                <a:sym typeface="Roboto"/>
              </a:rPr>
            </a:br>
            <a:r>
              <a:rPr lang="en" sz="1600"/>
              <a:t>Software, workflows, datasets, training materials, events, maintenance work</a:t>
            </a:r>
            <a:endParaRPr sz="16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>
                <a:latin typeface="Roboto"/>
                <a:ea typeface="Roboto"/>
                <a:cs typeface="Roboto"/>
                <a:sym typeface="Roboto"/>
              </a:rPr>
              <a:t>2. Standards for structured attribution: </a:t>
            </a:r>
            <a:br>
              <a:rPr b="1" lang="en" sz="1600">
                <a:latin typeface="Roboto"/>
                <a:ea typeface="Roboto"/>
                <a:cs typeface="Roboto"/>
                <a:sym typeface="Roboto"/>
              </a:rPr>
            </a:br>
            <a:r>
              <a:rPr lang="en" sz="1600"/>
              <a:t>Examples include contributor roles, metadata schemas, and software citation approaches</a:t>
            </a:r>
            <a:endParaRPr sz="16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>
                <a:latin typeface="Roboto"/>
                <a:ea typeface="Roboto"/>
                <a:cs typeface="Roboto"/>
                <a:sym typeface="Roboto"/>
              </a:rPr>
              <a:t>3. Infrastructures and platforms: </a:t>
            </a:r>
            <a:br>
              <a:rPr b="1" lang="en" sz="1600">
                <a:latin typeface="Roboto"/>
                <a:ea typeface="Roboto"/>
                <a:cs typeface="Roboto"/>
                <a:sym typeface="Roboto"/>
              </a:rPr>
            </a:br>
            <a:r>
              <a:rPr lang="en" sz="1600"/>
              <a:t>APICURON, BIP! Scholar, ORCID, Open infrastructures and metadata services</a:t>
            </a:r>
            <a:endParaRPr sz="16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1" lang="en" sz="1600">
                <a:latin typeface="Roboto"/>
                <a:ea typeface="Roboto"/>
                <a:cs typeface="Roboto"/>
                <a:sym typeface="Roboto"/>
              </a:rPr>
              <a:t>4. Institutional and policy uptake: </a:t>
            </a:r>
            <a:br>
              <a:rPr b="1" lang="en" sz="1600">
                <a:latin typeface="Roboto"/>
                <a:ea typeface="Roboto"/>
                <a:cs typeface="Roboto"/>
                <a:sym typeface="Roboto"/>
              </a:rPr>
            </a:br>
            <a:r>
              <a:rPr lang="en" sz="1600"/>
              <a:t>Assessment reform, CV use, promotion criteria, career structures, responsible metrics</a:t>
            </a:r>
            <a:endParaRPr sz="1600"/>
          </a:p>
        </p:txBody>
      </p:sp>
      <p:sp>
        <p:nvSpPr>
          <p:cNvPr id="108" name="Google Shape;108;p1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9" name="Google Shape;109;p17"/>
          <p:cNvSpPr txBox="1"/>
          <p:nvPr/>
        </p:nvSpPr>
        <p:spPr>
          <a:xfrm>
            <a:off x="5556775" y="4288000"/>
            <a:ext cx="3000000" cy="6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50">
                <a:solidFill>
                  <a:schemeClr val="dk1"/>
                </a:solidFill>
                <a:highlight>
                  <a:srgbClr val="F5F5F5"/>
                </a:highlight>
                <a:latin typeface="Roboto"/>
                <a:ea typeface="Roboto"/>
                <a:cs typeface="Roboto"/>
                <a:sym typeface="Roboto"/>
              </a:rPr>
              <a:t>MS16 A mechanism for recognition of activities to be easily used in CVs. Zenodo. </a:t>
            </a:r>
            <a:r>
              <a:rPr i="1" lang="en" sz="1050">
                <a:solidFill>
                  <a:srgbClr val="2F6FA7"/>
                </a:solidFill>
                <a:highlight>
                  <a:srgbClr val="F5F5F5"/>
                </a:highlight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https://doi.org/10.5281/zenodo.16941917</a:t>
            </a:r>
            <a:endParaRPr i="1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5" name="Google Shape;115;p18"/>
          <p:cNvSpPr txBox="1"/>
          <p:nvPr>
            <p:ph idx="1" type="subTitle"/>
          </p:nvPr>
        </p:nvSpPr>
        <p:spPr>
          <a:xfrm>
            <a:off x="369475" y="941525"/>
            <a:ext cx="4383600" cy="33318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 fontScale="92500" lnSpcReduction="10000"/>
          </a:bodyPr>
          <a:lstStyle/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68750"/>
              <a:buFont typeface="Arial"/>
              <a:buNone/>
            </a:pPr>
            <a:r>
              <a:rPr b="1" lang="en" sz="1600">
                <a:latin typeface="Roboto"/>
                <a:ea typeface="Roboto"/>
                <a:cs typeface="Roboto"/>
                <a:sym typeface="Roboto"/>
              </a:rPr>
              <a:t>APICURON: tracking and evidencing contributions</a:t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450"/>
              <a:t>APICURON helps make often overlooked research contributions visible, by:</a:t>
            </a:r>
            <a:endParaRPr sz="1450"/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/>
              <a:t>tracking of contributions to research artefacts and activities</a:t>
            </a:r>
            <a:endParaRPr sz="1450"/>
          </a:p>
          <a:p>
            <a:pPr indent="-313769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1450"/>
              <a:t>visible links between contributors and specific outputs</a:t>
            </a:r>
            <a:endParaRPr sz="1450"/>
          </a:p>
          <a:p>
            <a:pPr indent="-313769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1450"/>
              <a:t>incentives and engagement through recognisable contribution records</a:t>
            </a:r>
            <a:endParaRPr sz="1450"/>
          </a:p>
          <a:p>
            <a:pPr indent="-313769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1450"/>
              <a:t>connection to persistent identifiers and broader recognition workflows</a:t>
            </a:r>
            <a:endParaRPr sz="1450"/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50"/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/>
              <a:t>Turning technical and training work into something visible, structured, and portable.</a:t>
            </a:r>
            <a:endParaRPr sz="1450"/>
          </a:p>
        </p:txBody>
      </p:sp>
      <p:sp>
        <p:nvSpPr>
          <p:cNvPr id="116" name="Google Shape;116;p18"/>
          <p:cNvSpPr txBox="1"/>
          <p:nvPr/>
        </p:nvSpPr>
        <p:spPr>
          <a:xfrm>
            <a:off x="4852118" y="3938938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https://apicuron.org/</a:t>
            </a:r>
            <a:r>
              <a:rPr lang="en"/>
              <a:t> </a:t>
            </a:r>
            <a:endParaRPr/>
          </a:p>
        </p:txBody>
      </p:sp>
      <p:pic>
        <p:nvPicPr>
          <p:cNvPr id="117" name="Google Shape;117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09125" y="941525"/>
            <a:ext cx="4296350" cy="2939272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Kantoorth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