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Lobster"/>
      <p:regular r:id="rId22"/>
    </p:embeddedFont>
    <p:embeddedFont>
      <p:font typeface="Roboto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45B4CF-B4E9-43C3-AF6D-CE3C700E565B}">
  <a:tblStyle styleId="{5745B4CF-B4E9-43C3-AF6D-CE3C700E56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Lobst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Light-bold.fntdata"/><Relationship Id="rId23" Type="http://schemas.openxmlformats.org/officeDocument/2006/relationships/font" Target="fonts/Roboto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Light-boldItalic.fntdata"/><Relationship Id="rId25" Type="http://schemas.openxmlformats.org/officeDocument/2006/relationships/font" Target="fonts/RobotoLigh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b92d3f1964_2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b92d3f1964_2_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3b92d3f1964_2_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d9181354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d9181354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6f01fe5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d6f01fe5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Entity, Time, Category, Contributor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717e921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8717e921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8d0fc02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d8d0fc02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8d0fc02c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d8d0fc02c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8d0fc02c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d8d0fc02c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8d0fc02ce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d8d0fc02ce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6f01fe53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d6f01fe53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9a4d06fae4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9a4d06fae4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Page">
  <p:cSld name="BackPag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369439" y="941526"/>
            <a:ext cx="208304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age">
  <p:cSld name="Text Pag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7029466" y="-2"/>
            <a:ext cx="2057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501150" y="1412350"/>
            <a:ext cx="81627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type="title"/>
          </p:nvPr>
        </p:nvSpPr>
        <p:spPr>
          <a:xfrm>
            <a:off x="501143" y="755862"/>
            <a:ext cx="8162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type="ctrTitle"/>
          </p:nvPr>
        </p:nvSpPr>
        <p:spPr>
          <a:xfrm>
            <a:off x="317260" y="1200150"/>
            <a:ext cx="68580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Roboto Light"/>
              <a:buNone/>
              <a:defRPr b="0" i="0" sz="49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317260" y="2119313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3"/>
          <p:cNvSpPr txBox="1"/>
          <p:nvPr/>
        </p:nvSpPr>
        <p:spPr>
          <a:xfrm>
            <a:off x="2383607" y="4672173"/>
            <a:ext cx="26034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01 | 01 | 2023 by Name Surname</a:t>
            </a:r>
            <a:endParaRPr sz="1100"/>
          </a:p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Page">
  <p:cSld name="Text + Image Pag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6967666" y="4817623"/>
            <a:ext cx="2057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501144" y="1757265"/>
            <a:ext cx="4284300" cy="27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4"/>
          <p:cNvSpPr/>
          <p:nvPr>
            <p:ph idx="2" type="pic"/>
          </p:nvPr>
        </p:nvSpPr>
        <p:spPr>
          <a:xfrm>
            <a:off x="4968497" y="1757243"/>
            <a:ext cx="3695400" cy="27846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501143" y="755862"/>
            <a:ext cx="8162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8" name="Google Shape;78;p14"/>
          <p:cNvSpPr txBox="1"/>
          <p:nvPr>
            <p:ph idx="3" type="body"/>
          </p:nvPr>
        </p:nvSpPr>
        <p:spPr>
          <a:xfrm>
            <a:off x="501145" y="1288112"/>
            <a:ext cx="81627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1">
  <p:cSld name="Image Page 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6967666" y="4817623"/>
            <a:ext cx="2057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5"/>
          <p:cNvSpPr/>
          <p:nvPr>
            <p:ph idx="2" type="pic"/>
          </p:nvPr>
        </p:nvSpPr>
        <p:spPr>
          <a:xfrm>
            <a:off x="501143" y="1757265"/>
            <a:ext cx="8162700" cy="27846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5"/>
          <p:cNvSpPr txBox="1"/>
          <p:nvPr>
            <p:ph type="title"/>
          </p:nvPr>
        </p:nvSpPr>
        <p:spPr>
          <a:xfrm>
            <a:off x="501143" y="755862"/>
            <a:ext cx="8162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501145" y="1288112"/>
            <a:ext cx="81627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2">
  <p:cSld name="Image Page 2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274320" w="487680">
                <a:moveTo>
                  <a:pt x="0" y="0"/>
                </a:moveTo>
                <a:lnTo>
                  <a:pt x="0" y="263230"/>
                </a:lnTo>
                <a:lnTo>
                  <a:pt x="23368" y="263230"/>
                </a:lnTo>
                <a:lnTo>
                  <a:pt x="34925" y="274320"/>
                </a:lnTo>
                <a:lnTo>
                  <a:pt x="46482" y="263230"/>
                </a:lnTo>
                <a:lnTo>
                  <a:pt x="487680" y="263230"/>
                </a:lnTo>
                <a:lnTo>
                  <a:pt x="487680" y="0"/>
                </a:lnTo>
                <a:lnTo>
                  <a:pt x="46482" y="0"/>
                </a:lnTo>
                <a:lnTo>
                  <a:pt x="34925" y="11090"/>
                </a:lnTo>
                <a:lnTo>
                  <a:pt x="233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>
            <p:ph idx="2" type="pic"/>
          </p:nvPr>
        </p:nvSpPr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228600" y="245269"/>
            <a:ext cx="2738100" cy="307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"/>
              <a:buFont typeface="Arial"/>
              <a:buNone/>
              <a:defRPr b="0" i="0" sz="100" u="none" cap="none" strike="noStrike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1">
  <p:cSld name="Divider Page 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501144" y="782559"/>
            <a:ext cx="38118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501144" y="1314830"/>
            <a:ext cx="3811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3" type="body"/>
          </p:nvPr>
        </p:nvSpPr>
        <p:spPr>
          <a:xfrm>
            <a:off x="501144" y="1780125"/>
            <a:ext cx="3811800" cy="27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2">
  <p:cSld name="Divider Page 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>
            <p:ph idx="2" type="pic"/>
          </p:nvPr>
        </p:nvSpPr>
        <p:spPr>
          <a:xfrm>
            <a:off x="0" y="1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5090289" y="782559"/>
            <a:ext cx="38118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5090289" y="1314830"/>
            <a:ext cx="3811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3" type="body"/>
          </p:nvPr>
        </p:nvSpPr>
        <p:spPr>
          <a:xfrm>
            <a:off x="5090289" y="1780125"/>
            <a:ext cx="3811800" cy="27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idx="4" type="body"/>
          </p:nvPr>
        </p:nvSpPr>
        <p:spPr>
          <a:xfrm>
            <a:off x="228600" y="245269"/>
            <a:ext cx="2738100" cy="307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"/>
              <a:buFont typeface="Arial"/>
              <a:buNone/>
              <a:defRPr b="0" i="0" sz="100" u="none" cap="none" strike="noStrike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age">
  <p:cSld name="Text Pag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7029466" y="-2"/>
            <a:ext cx="2057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501150" y="1412350"/>
            <a:ext cx="81627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501142" y="755862"/>
            <a:ext cx="816279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type="ctrTitle"/>
          </p:nvPr>
        </p:nvSpPr>
        <p:spPr>
          <a:xfrm>
            <a:off x="317260" y="1200150"/>
            <a:ext cx="6858000" cy="75485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Roboto Light"/>
              <a:buNone/>
              <a:defRPr b="0" i="0" sz="49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317260" y="2119313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2383607" y="4672173"/>
            <a:ext cx="2603352" cy="4713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01 | 01 | 2023 by Name Surname</a:t>
            </a:r>
            <a:endParaRPr sz="1100"/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Page">
  <p:cSld name="Text + Image Pag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967667" y="4817623"/>
            <a:ext cx="20574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01144" y="1757265"/>
            <a:ext cx="4284216" cy="2784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/>
          <p:nvPr>
            <p:ph idx="2" type="pic"/>
          </p:nvPr>
        </p:nvSpPr>
        <p:spPr>
          <a:xfrm>
            <a:off x="4968496" y="1757243"/>
            <a:ext cx="3695442" cy="2784505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501142" y="755862"/>
            <a:ext cx="816279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8" name="Google Shape;28;p5"/>
          <p:cNvSpPr txBox="1"/>
          <p:nvPr>
            <p:ph idx="3" type="body"/>
          </p:nvPr>
        </p:nvSpPr>
        <p:spPr>
          <a:xfrm>
            <a:off x="501145" y="1288111"/>
            <a:ext cx="8162796" cy="2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1">
  <p:cSld name="Image Page 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967667" y="4817623"/>
            <a:ext cx="20574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/>
          <p:nvPr>
            <p:ph idx="2" type="pic"/>
          </p:nvPr>
        </p:nvSpPr>
        <p:spPr>
          <a:xfrm>
            <a:off x="501143" y="1757265"/>
            <a:ext cx="8162794" cy="278448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501142" y="755862"/>
            <a:ext cx="816279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501145" y="1288112"/>
            <a:ext cx="81627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2">
  <p:cSld name="Image Page 2">
    <p:bg>
      <p:bgPr>
        <a:noFill/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274320" w="487680">
                <a:moveTo>
                  <a:pt x="0" y="0"/>
                </a:moveTo>
                <a:lnTo>
                  <a:pt x="0" y="263230"/>
                </a:lnTo>
                <a:lnTo>
                  <a:pt x="23368" y="263230"/>
                </a:lnTo>
                <a:lnTo>
                  <a:pt x="34925" y="274320"/>
                </a:lnTo>
                <a:lnTo>
                  <a:pt x="46482" y="263230"/>
                </a:lnTo>
                <a:lnTo>
                  <a:pt x="487680" y="263230"/>
                </a:lnTo>
                <a:lnTo>
                  <a:pt x="487680" y="0"/>
                </a:lnTo>
                <a:lnTo>
                  <a:pt x="46482" y="0"/>
                </a:lnTo>
                <a:lnTo>
                  <a:pt x="34925" y="11090"/>
                </a:lnTo>
                <a:lnTo>
                  <a:pt x="233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/>
          <p:nvPr>
            <p:ph idx="2" type="pic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8600" y="245269"/>
            <a:ext cx="2738063" cy="30718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"/>
              <a:buFont typeface="Arial"/>
              <a:buNone/>
              <a:defRPr b="0" i="0" sz="100" u="none" cap="none" strike="noStrike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1">
  <p:cSld name="Divider Page 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/>
          <p:nvPr>
            <p:ph idx="2" type="pic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501144" y="782559"/>
            <a:ext cx="381177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501144" y="1314830"/>
            <a:ext cx="3811776" cy="2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3" type="body"/>
          </p:nvPr>
        </p:nvSpPr>
        <p:spPr>
          <a:xfrm>
            <a:off x="501144" y="1780125"/>
            <a:ext cx="3811775" cy="27616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2">
  <p:cSld name="Divider Page 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/>
          <p:nvPr>
            <p:ph idx="2" type="pic"/>
          </p:nvPr>
        </p:nvSpPr>
        <p:spPr>
          <a:xfrm>
            <a:off x="0" y="1"/>
            <a:ext cx="4572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090289" y="782559"/>
            <a:ext cx="381177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5090289" y="1314830"/>
            <a:ext cx="3811776" cy="2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3" type="body"/>
          </p:nvPr>
        </p:nvSpPr>
        <p:spPr>
          <a:xfrm>
            <a:off x="5090289" y="1780125"/>
            <a:ext cx="3811775" cy="27616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4" type="body"/>
          </p:nvPr>
        </p:nvSpPr>
        <p:spPr>
          <a:xfrm>
            <a:off x="228600" y="245269"/>
            <a:ext cx="2738063" cy="3071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"/>
              <a:buFont typeface="Arial"/>
              <a:buNone/>
              <a:defRPr b="0" i="0" sz="100" u="none" cap="none" strike="noStrike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Page">
  <p:cSld name="BackPag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/>
          <p:nvPr>
            <p:ph idx="1" type="subTitle"/>
          </p:nvPr>
        </p:nvSpPr>
        <p:spPr>
          <a:xfrm>
            <a:off x="369440" y="941526"/>
            <a:ext cx="20829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picuron.org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isprot.org" TargetMode="External"/><Relationship Id="rId4" Type="http://schemas.openxmlformats.org/officeDocument/2006/relationships/hyperlink" Target="https://disprot.org/DP00008" TargetMode="External"/><Relationship Id="rId5" Type="http://schemas.openxmlformats.org/officeDocument/2006/relationships/hyperlink" Target="https://dis.prot/DO00008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sandbox.orci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1" type="subTitle"/>
          </p:nvPr>
        </p:nvSpPr>
        <p:spPr>
          <a:xfrm>
            <a:off x="369476" y="941525"/>
            <a:ext cx="72072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EVERSE Webinar</a:t>
            </a:r>
            <a:r>
              <a:rPr lang="en" sz="2100"/>
              <a:t>: a Credit and Recognition Framework for RSEs and Trainers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62626"/>
              </a:buClr>
              <a:buSzPts val="2100"/>
              <a:buNone/>
            </a:pPr>
            <a:r>
              <a:rPr i="1" lang="en" sz="1800"/>
              <a:t>APICURON Walkthrough</a:t>
            </a:r>
            <a:endParaRPr sz="1500"/>
          </a:p>
        </p:txBody>
      </p:sp>
      <p:sp>
        <p:nvSpPr>
          <p:cNvPr id="111" name="Google Shape;111;p19"/>
          <p:cNvSpPr txBox="1"/>
          <p:nvPr/>
        </p:nvSpPr>
        <p:spPr>
          <a:xfrm>
            <a:off x="5284864" y="4444825"/>
            <a:ext cx="3253740" cy="4501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This project has received funding from the European Union’s Horizon Europe Programme under GA 101129744 — EVERSE — HORIZON-INFRA-2023-EOSC-01-02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401350" y="2414075"/>
            <a:ext cx="4572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Mehdi Zoubiri - </a:t>
            </a:r>
            <a:r>
              <a:rPr i="1" lang="en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Padova, Italy</a:t>
            </a:r>
            <a:endParaRPr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idx="1" type="subTitle"/>
          </p:nvPr>
        </p:nvSpPr>
        <p:spPr>
          <a:xfrm>
            <a:off x="369482" y="941523"/>
            <a:ext cx="8400000" cy="3395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en" sz="3000">
                <a:latin typeface="Lobster"/>
                <a:ea typeface="Lobster"/>
                <a:cs typeface="Lobster"/>
                <a:sym typeface="Lobster"/>
              </a:rPr>
              <a:t>N</a:t>
            </a:r>
            <a:r>
              <a:rPr b="1" i="1" lang="en" sz="3000">
                <a:latin typeface="Lobster"/>
                <a:ea typeface="Lobster"/>
                <a:cs typeface="Lobster"/>
                <a:sym typeface="Lobster"/>
              </a:rPr>
              <a:t>ext</a:t>
            </a:r>
            <a:endParaRPr b="1" i="1"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1800"/>
              <a:t>Bip!Scholar Walkthrough</a:t>
            </a:r>
            <a:endParaRPr i="1" sz="18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en" sz="3000">
                <a:latin typeface="Lobster"/>
                <a:ea typeface="Lobster"/>
                <a:cs typeface="Lobster"/>
                <a:sym typeface="Lobster"/>
              </a:rPr>
              <a:t>→</a:t>
            </a:r>
            <a:endParaRPr b="1" i="1"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8" name="Google Shape;22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501143" y="755862"/>
            <a:ext cx="8162700" cy="453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41900" y="1412350"/>
            <a:ext cx="4047000" cy="3129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What is it?</a:t>
            </a:r>
            <a:br>
              <a:rPr lang="en" sz="1300">
                <a:latin typeface="Roboto"/>
                <a:ea typeface="Roboto"/>
                <a:cs typeface="Roboto"/>
                <a:sym typeface="Roboto"/>
              </a:rPr>
            </a:br>
            <a:br>
              <a:rPr lang="en" sz="1300"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latin typeface="Roboto"/>
                <a:ea typeface="Roboto"/>
                <a:cs typeface="Roboto"/>
                <a:sym typeface="Roboto"/>
              </a:rPr>
              <a:t>APICURON is a recognition and credit attribution platform that </a:t>
            </a: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tracks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aggregates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contributions to research beyond traditional publications.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154" y="779213"/>
            <a:ext cx="2789774" cy="40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7029466" y="-2"/>
            <a:ext cx="2057400" cy="17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" type="subTitle"/>
          </p:nvPr>
        </p:nvSpPr>
        <p:spPr>
          <a:xfrm>
            <a:off x="369475" y="941525"/>
            <a:ext cx="8187300" cy="3475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APICURON follows a simple flow: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Submission: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Registered member databases submit biocuration event data to the APICURON web server.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Processing: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APICURON stores the activities and dynamically calculates leaderboards and achievements, such as medals and badges.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Distribution: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Results are made accessible to external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via a public API.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Integration: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Data is cross-referenced using ORCID identifiers to ensure proper attribution.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Consumption: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Third-party databases monitor curator performance, while individual users access the website to view rankings and accomplishments.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21" title="apicuron workflow_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950" y="3366025"/>
            <a:ext cx="4792499" cy="154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7029466" y="-2"/>
            <a:ext cx="2057400" cy="17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2370049" y="205050"/>
            <a:ext cx="6716700" cy="453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involved?</a:t>
            </a:r>
            <a:endParaRPr/>
          </a:p>
        </p:txBody>
      </p:sp>
      <p:grpSp>
        <p:nvGrpSpPr>
          <p:cNvPr id="135" name="Google Shape;135;p22"/>
          <p:cNvGrpSpPr/>
          <p:nvPr/>
        </p:nvGrpSpPr>
        <p:grpSpPr>
          <a:xfrm>
            <a:off x="366375" y="675900"/>
            <a:ext cx="3818700" cy="2043900"/>
            <a:chOff x="366375" y="830650"/>
            <a:chExt cx="3818700" cy="2043900"/>
          </a:xfrm>
        </p:grpSpPr>
        <p:sp>
          <p:nvSpPr>
            <p:cNvPr id="136" name="Google Shape;136;p22"/>
            <p:cNvSpPr/>
            <p:nvPr/>
          </p:nvSpPr>
          <p:spPr>
            <a:xfrm>
              <a:off x="366375" y="830650"/>
              <a:ext cx="3818700" cy="2043900"/>
            </a:xfrm>
            <a:prstGeom prst="roundRect">
              <a:avLst>
                <a:gd fmla="val 7781" name="adj"/>
              </a:avLst>
            </a:prstGeom>
            <a:solidFill>
              <a:srgbClr val="EFEFEF"/>
            </a:solidFill>
            <a:ln>
              <a:noFill/>
            </a:ln>
            <a:effectLst>
              <a:outerShdw blurRad="114300" rotWithShape="0" algn="bl" dir="5400000" dist="28575">
                <a:srgbClr val="999999">
                  <a:alpha val="3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2"/>
            <p:cNvSpPr txBox="1"/>
            <p:nvPr/>
          </p:nvSpPr>
          <p:spPr>
            <a:xfrm>
              <a:off x="441675" y="880150"/>
              <a:ext cx="3668100" cy="17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182875" spcFirstLastPara="1" rIns="91425" wrap="square" tIns="18287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Partner Resource</a:t>
              </a:r>
              <a:endParaRPr b="1" sz="1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 registered platform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A platfrom (e.g. DisProt) that has joined APICURON to credit its contributors. It defines its own activities, scoring rules, and badge/medal criteria, then sends curation events to APICURON via an API.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" name="Google Shape;138;p22"/>
          <p:cNvGrpSpPr/>
          <p:nvPr/>
        </p:nvGrpSpPr>
        <p:grpSpPr>
          <a:xfrm>
            <a:off x="366375" y="2967282"/>
            <a:ext cx="3818700" cy="2043900"/>
            <a:chOff x="366375" y="830650"/>
            <a:chExt cx="3818700" cy="2043900"/>
          </a:xfrm>
        </p:grpSpPr>
        <p:sp>
          <p:nvSpPr>
            <p:cNvPr id="139" name="Google Shape;139;p22"/>
            <p:cNvSpPr/>
            <p:nvPr/>
          </p:nvSpPr>
          <p:spPr>
            <a:xfrm>
              <a:off x="366375" y="830650"/>
              <a:ext cx="3818700" cy="2043900"/>
            </a:xfrm>
            <a:prstGeom prst="roundRect">
              <a:avLst>
                <a:gd fmla="val 7781" name="adj"/>
              </a:avLst>
            </a:prstGeom>
            <a:solidFill>
              <a:srgbClr val="EFEFEF"/>
            </a:solidFill>
            <a:ln>
              <a:noFill/>
            </a:ln>
            <a:effectLst>
              <a:outerShdw blurRad="114300" rotWithShape="0" algn="bl" dir="5400000" dist="28575">
                <a:srgbClr val="666666">
                  <a:alpha val="3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2"/>
            <p:cNvSpPr txBox="1"/>
            <p:nvPr/>
          </p:nvSpPr>
          <p:spPr>
            <a:xfrm>
              <a:off x="441675" y="880150"/>
              <a:ext cx="3668100" cy="1727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182875" lIns="182875" spcFirstLastPara="1" rIns="91425" wrap="square" tIns="18287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Contributor</a:t>
              </a:r>
              <a:endParaRPr b="1" sz="15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researcher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The scientist doing the curation work. Identified by their ORCID, a unique, persistent researcher ID, so their contributions are tracked consistently across multiple partner resources.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1" name="Google Shape;141;p22"/>
          <p:cNvSpPr/>
          <p:nvPr/>
        </p:nvSpPr>
        <p:spPr>
          <a:xfrm>
            <a:off x="5751425" y="830650"/>
            <a:ext cx="1350900" cy="670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DisProt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disprot.org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" name="Google Shape;142;p22" title="APICUR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612" y="2616538"/>
            <a:ext cx="1586526" cy="228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22"/>
          <p:cNvGrpSpPr/>
          <p:nvPr/>
        </p:nvGrpSpPr>
        <p:grpSpPr>
          <a:xfrm>
            <a:off x="4819525" y="3847150"/>
            <a:ext cx="3063525" cy="659375"/>
            <a:chOff x="4995250" y="3791075"/>
            <a:chExt cx="3063525" cy="659375"/>
          </a:xfrm>
        </p:grpSpPr>
        <p:sp>
          <p:nvSpPr>
            <p:cNvPr id="144" name="Google Shape;144;p22"/>
            <p:cNvSpPr/>
            <p:nvPr/>
          </p:nvSpPr>
          <p:spPr>
            <a:xfrm>
              <a:off x="4995250" y="3960550"/>
              <a:ext cx="2912400" cy="489900"/>
            </a:xfrm>
            <a:prstGeom prst="roundRect">
              <a:avLst>
                <a:gd fmla="val 16667" name="adj"/>
              </a:avLst>
            </a:prstGeom>
            <a:solidFill>
              <a:srgbClr val="38761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0000-0002-0341-4888</a:t>
              </a:r>
              <a:endParaRPr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5058500" y="3872050"/>
              <a:ext cx="2912400" cy="489900"/>
            </a:xfrm>
            <a:prstGeom prst="roundRect">
              <a:avLst>
                <a:gd fmla="val 16667" name="adj"/>
              </a:avLst>
            </a:prstGeom>
            <a:solidFill>
              <a:srgbClr val="38761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0000-0002-0341-4888</a:t>
              </a:r>
              <a:endParaRPr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5146375" y="3791075"/>
              <a:ext cx="2912400" cy="489900"/>
            </a:xfrm>
            <a:prstGeom prst="roundRect">
              <a:avLst>
                <a:gd fmla="val 16667" name="adj"/>
              </a:avLst>
            </a:prstGeom>
            <a:solidFill>
              <a:srgbClr val="38761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Federica Quaglia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0000-0002-0341-4888</a:t>
              </a:r>
              <a:endParaRPr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7" name="Google Shape;147;p22"/>
          <p:cNvSpPr/>
          <p:nvPr/>
        </p:nvSpPr>
        <p:spPr>
          <a:xfrm>
            <a:off x="7782075" y="1715238"/>
            <a:ext cx="1203000" cy="53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Resource Manager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" name="Google Shape;148;p22"/>
          <p:cNvCxnSpPr/>
          <p:nvPr/>
        </p:nvCxnSpPr>
        <p:spPr>
          <a:xfrm>
            <a:off x="6426875" y="1645138"/>
            <a:ext cx="0" cy="75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2"/>
          <p:cNvCxnSpPr>
            <a:stCxn id="147" idx="1"/>
          </p:cNvCxnSpPr>
          <p:nvPr/>
        </p:nvCxnSpPr>
        <p:spPr>
          <a:xfrm rot="10800000">
            <a:off x="7172175" y="1413588"/>
            <a:ext cx="609900" cy="568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2"/>
          <p:cNvCxnSpPr>
            <a:stCxn id="147" idx="1"/>
          </p:cNvCxnSpPr>
          <p:nvPr/>
        </p:nvCxnSpPr>
        <p:spPr>
          <a:xfrm flipH="1">
            <a:off x="7218375" y="1982088"/>
            <a:ext cx="563700" cy="564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22"/>
          <p:cNvCxnSpPr>
            <a:endCxn id="146" idx="0"/>
          </p:cNvCxnSpPr>
          <p:nvPr/>
        </p:nvCxnSpPr>
        <p:spPr>
          <a:xfrm>
            <a:off x="6426850" y="3026950"/>
            <a:ext cx="0" cy="82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22"/>
          <p:cNvCxnSpPr>
            <a:stCxn id="144" idx="1"/>
            <a:endCxn id="141" idx="1"/>
          </p:cNvCxnSpPr>
          <p:nvPr/>
        </p:nvCxnSpPr>
        <p:spPr>
          <a:xfrm flipH="1" rot="10800000">
            <a:off x="4819525" y="1166175"/>
            <a:ext cx="931800" cy="3095400"/>
          </a:xfrm>
          <a:prstGeom prst="curvedConnector3">
            <a:avLst>
              <a:gd fmla="val -3637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53" name="Google Shape;153;p22"/>
          <p:cNvSpPr txBox="1"/>
          <p:nvPr/>
        </p:nvSpPr>
        <p:spPr>
          <a:xfrm>
            <a:off x="7395775" y="1337350"/>
            <a:ext cx="68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manage</a:t>
            </a:r>
            <a:endParaRPr b="1" i="1"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7395775" y="2248950"/>
            <a:ext cx="68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1" i="1"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efine credit</a:t>
            </a:r>
            <a:endParaRPr b="1" i="1"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5687975" y="1837450"/>
            <a:ext cx="78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send events</a:t>
            </a:r>
            <a:endParaRPr b="1" i="1"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6474875" y="3222600"/>
            <a:ext cx="78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credit for work</a:t>
            </a:r>
            <a:endParaRPr b="1" i="1"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4453475" y="2680050"/>
            <a:ext cx="78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contribute</a:t>
            </a:r>
            <a:endParaRPr b="1" i="1"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7029466" y="-2"/>
            <a:ext cx="2057400" cy="17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 txBox="1"/>
          <p:nvPr>
            <p:ph type="title"/>
          </p:nvPr>
        </p:nvSpPr>
        <p:spPr>
          <a:xfrm>
            <a:off x="2370049" y="205050"/>
            <a:ext cx="6716700" cy="453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gets tracked?</a:t>
            </a:r>
            <a:endParaRPr/>
          </a:p>
        </p:txBody>
      </p:sp>
      <p:grpSp>
        <p:nvGrpSpPr>
          <p:cNvPr id="164" name="Google Shape;164;p23"/>
          <p:cNvGrpSpPr/>
          <p:nvPr/>
        </p:nvGrpSpPr>
        <p:grpSpPr>
          <a:xfrm>
            <a:off x="366375" y="675900"/>
            <a:ext cx="3818700" cy="2167500"/>
            <a:chOff x="366375" y="830650"/>
            <a:chExt cx="3818700" cy="2167500"/>
          </a:xfrm>
        </p:grpSpPr>
        <p:sp>
          <p:nvSpPr>
            <p:cNvPr id="165" name="Google Shape;165;p23"/>
            <p:cNvSpPr/>
            <p:nvPr/>
          </p:nvSpPr>
          <p:spPr>
            <a:xfrm>
              <a:off x="366375" y="830650"/>
              <a:ext cx="3818700" cy="2167500"/>
            </a:xfrm>
            <a:prstGeom prst="roundRect">
              <a:avLst>
                <a:gd fmla="val 7781" name="adj"/>
              </a:avLst>
            </a:prstGeom>
            <a:solidFill>
              <a:srgbClr val="EFEFEF"/>
            </a:solidFill>
            <a:ln>
              <a:noFill/>
            </a:ln>
            <a:effectLst>
              <a:outerShdw blurRad="114300" rotWithShape="0" algn="bl" dir="5400000" dist="28575">
                <a:srgbClr val="999999">
                  <a:alpha val="3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3"/>
            <p:cNvSpPr txBox="1"/>
            <p:nvPr/>
          </p:nvSpPr>
          <p:spPr>
            <a:xfrm>
              <a:off x="441675" y="880150"/>
              <a:ext cx="3668100" cy="19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182875" spcFirstLastPara="1" rIns="91425" wrap="square" tIns="18287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674EA7"/>
                  </a:solidFill>
                  <a:latin typeface="Roboto"/>
                  <a:ea typeface="Roboto"/>
                  <a:cs typeface="Roboto"/>
                  <a:sym typeface="Roboto"/>
                </a:rPr>
                <a:t>Reports</a:t>
              </a:r>
              <a:endParaRPr b="1" sz="15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 single contribution event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Each time a contributor does something in a partner resource (e.g annotating a protein, reviewing an entry) that action is recorded as a Report. Reports are the raw events APICURON uses to calculate scores, badges, and rankings.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7" name="Google Shape;167;p23"/>
          <p:cNvSpPr txBox="1"/>
          <p:nvPr/>
        </p:nvSpPr>
        <p:spPr>
          <a:xfrm>
            <a:off x="470775" y="3011000"/>
            <a:ext cx="36099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 report contains five pieces of information. Together, they answer: </a:t>
            </a:r>
            <a:r>
              <a:rPr i="1" lang="en" sz="1100">
                <a:solidFill>
                  <a:schemeClr val="dk1"/>
                </a:solidFill>
              </a:rPr>
              <a:t>who did what, to what, when, and how much does it count?</a:t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4818975" y="658050"/>
            <a:ext cx="4060200" cy="4051800"/>
          </a:xfrm>
          <a:prstGeom prst="roundRect">
            <a:avLst>
              <a:gd fmla="val 4264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28575">
              <a:srgbClr val="999999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4818975" y="658050"/>
            <a:ext cx="4060200" cy="375900"/>
          </a:xfrm>
          <a:prstGeom prst="roundRect">
            <a:avLst>
              <a:gd fmla="val 7781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0" name="Google Shape;170;p23"/>
          <p:cNvGraphicFramePr/>
          <p:nvPr/>
        </p:nvGraphicFramePr>
        <p:xfrm>
          <a:off x="4818950" y="6580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{5745B4CF-B4E9-43C3-AF6D-CE3C700E565B}</a:tableStyleId>
              </a:tblPr>
              <a:tblGrid>
                <a:gridCol w="1447100"/>
                <a:gridCol w="2613150"/>
              </a:tblGrid>
              <a:tr h="3758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Report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83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Activity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was done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"Annotated protein function" — the type of contribution action, defined by the partner resource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76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74EA7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Agent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Who did it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contributor's ORCID — their unique, permanent researcher identifier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76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C23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Entity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was curated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 URI pointing to the specific record worked on (e.g. a protein entry)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76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Timestamp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When it happened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Enables time-scoped medals and trend analysis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015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9138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Score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How much it counts</a:t>
                      </a:r>
                      <a:endParaRPr b="1"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Point value assigned by the partner resource — different activities can have different weights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71" name="Google Shape;171;p23"/>
          <p:cNvGrpSpPr/>
          <p:nvPr/>
        </p:nvGrpSpPr>
        <p:grpSpPr>
          <a:xfrm>
            <a:off x="239800" y="2955125"/>
            <a:ext cx="4831825" cy="2052575"/>
            <a:chOff x="239800" y="2955125"/>
            <a:chExt cx="4831825" cy="2052575"/>
          </a:xfrm>
        </p:grpSpPr>
        <p:sp>
          <p:nvSpPr>
            <p:cNvPr id="172" name="Google Shape;172;p23"/>
            <p:cNvSpPr txBox="1"/>
            <p:nvPr/>
          </p:nvSpPr>
          <p:spPr>
            <a:xfrm>
              <a:off x="239800" y="3969400"/>
              <a:ext cx="4332300" cy="10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7F6000"/>
                  </a:solidFill>
                </a:rPr>
                <a:t>The host of this URI must match the one of your resource URI, e.g:</a:t>
              </a:r>
              <a:endParaRPr b="1" sz="1100">
                <a:solidFill>
                  <a:srgbClr val="7F6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>
                  <a:solidFill>
                    <a:schemeClr val="dk1"/>
                  </a:solidFill>
                </a:rPr>
                <a:t>Resource URI</a:t>
              </a:r>
              <a:r>
                <a:rPr lang="en" sz="1100">
                  <a:solidFill>
                    <a:schemeClr val="dk1"/>
                  </a:solidFill>
                </a:rPr>
                <a:t> : </a:t>
              </a:r>
              <a:r>
                <a:rPr lang="en" sz="1100" u="sng">
                  <a:solidFill>
                    <a:schemeClr val="hlink"/>
                  </a:solidFill>
                  <a:hlinkClick r:id="rId3"/>
                </a:rPr>
                <a:t>https://disprot.org</a:t>
              </a:r>
              <a:r>
                <a:rPr lang="en" sz="1100">
                  <a:solidFill>
                    <a:schemeClr val="dk1"/>
                  </a:solidFill>
                </a:rPr>
                <a:t> : </a:t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</a:rPr>
                <a:t>✅Accetped entity URI: </a:t>
              </a:r>
              <a:r>
                <a:rPr lang="en" sz="1100" u="sng">
                  <a:solidFill>
                    <a:schemeClr val="hlink"/>
                  </a:solidFill>
                  <a:hlinkClick r:id="rId4"/>
                </a:rPr>
                <a:t>https://disprot.org/DP00008</a:t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</a:rPr>
                <a:t>❌ Rejected entity URI: </a:t>
              </a:r>
              <a:r>
                <a:rPr lang="en" sz="1100" u="sng">
                  <a:solidFill>
                    <a:schemeClr val="hlink"/>
                  </a:solidFill>
                  <a:hlinkClick r:id="rId5"/>
                </a:rPr>
                <a:t>https://disprot-database.org/DO00008</a:t>
              </a:r>
              <a:r>
                <a:rPr lang="en" sz="1100">
                  <a:solidFill>
                    <a:schemeClr val="dk1"/>
                  </a:solidFill>
                </a:rPr>
                <a:t>   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3210700" y="2955125"/>
              <a:ext cx="1860925" cy="1078200"/>
            </a:xfrm>
            <a:custGeom>
              <a:rect b="b" l="l" r="r" t="t"/>
              <a:pathLst>
                <a:path extrusionOk="0" h="43128" w="74437">
                  <a:moveTo>
                    <a:pt x="74437" y="0"/>
                  </a:moveTo>
                  <a:cubicBezTo>
                    <a:pt x="71615" y="958"/>
                    <a:pt x="61712" y="106"/>
                    <a:pt x="57505" y="5750"/>
                  </a:cubicBezTo>
                  <a:cubicBezTo>
                    <a:pt x="53299" y="11394"/>
                    <a:pt x="57132" y="28699"/>
                    <a:pt x="49198" y="33864"/>
                  </a:cubicBezTo>
                  <a:cubicBezTo>
                    <a:pt x="41264" y="39029"/>
                    <a:pt x="18103" y="35195"/>
                    <a:pt x="9903" y="36739"/>
                  </a:cubicBezTo>
                  <a:cubicBezTo>
                    <a:pt x="1703" y="38283"/>
                    <a:pt x="1651" y="42063"/>
                    <a:pt x="0" y="43128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7029466" y="-2"/>
            <a:ext cx="2057400" cy="17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4"/>
          <p:cNvSpPr txBox="1"/>
          <p:nvPr>
            <p:ph type="title"/>
          </p:nvPr>
        </p:nvSpPr>
        <p:spPr>
          <a:xfrm>
            <a:off x="2370049" y="205050"/>
            <a:ext cx="6716700" cy="453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work recognised?</a:t>
            </a:r>
            <a:endParaRPr/>
          </a:p>
        </p:txBody>
      </p:sp>
      <p:grpSp>
        <p:nvGrpSpPr>
          <p:cNvPr id="180" name="Google Shape;180;p24"/>
          <p:cNvGrpSpPr/>
          <p:nvPr/>
        </p:nvGrpSpPr>
        <p:grpSpPr>
          <a:xfrm>
            <a:off x="366375" y="675862"/>
            <a:ext cx="3818700" cy="4315600"/>
            <a:chOff x="366375" y="830650"/>
            <a:chExt cx="3818700" cy="4395600"/>
          </a:xfrm>
        </p:grpSpPr>
        <p:sp>
          <p:nvSpPr>
            <p:cNvPr id="181" name="Google Shape;181;p24"/>
            <p:cNvSpPr/>
            <p:nvPr/>
          </p:nvSpPr>
          <p:spPr>
            <a:xfrm>
              <a:off x="366375" y="830650"/>
              <a:ext cx="3818700" cy="4395600"/>
            </a:xfrm>
            <a:prstGeom prst="roundRect">
              <a:avLst>
                <a:gd fmla="val 7781" name="adj"/>
              </a:avLst>
            </a:prstGeom>
            <a:solidFill>
              <a:srgbClr val="EFEFEF"/>
            </a:solidFill>
            <a:ln>
              <a:noFill/>
            </a:ln>
            <a:effectLst>
              <a:outerShdw blurRad="114300" rotWithShape="0" algn="bl" dir="5400000" dist="28575">
                <a:srgbClr val="999999">
                  <a:alpha val="3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4"/>
            <p:cNvSpPr txBox="1"/>
            <p:nvPr/>
          </p:nvSpPr>
          <p:spPr>
            <a:xfrm>
              <a:off x="441675" y="880138"/>
              <a:ext cx="3668100" cy="300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182875" spcFirstLastPara="1" rIns="91425" wrap="square" tIns="18287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BF9000"/>
                  </a:solidFill>
                  <a:latin typeface="Roboto"/>
                  <a:ea typeface="Roboto"/>
                  <a:cs typeface="Roboto"/>
                  <a:sym typeface="Roboto"/>
                </a:rPr>
                <a:t>Badges</a:t>
              </a:r>
              <a:endParaRPr b="1" sz="1500">
                <a:solidFill>
                  <a:srgbClr val="BF9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Personal milestones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Awarded when a contributor hits a personal threshold — regardless of what others are doing. Rules are set by each partner resource.</a:t>
              </a:r>
              <a:endParaRPr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1625" lvl="0" marL="45720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3A3838"/>
                </a:buClr>
                <a:buSzPts val="1150"/>
                <a:buFont typeface="Roboto"/>
                <a:buChar char="★"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First annotation</a:t>
              </a:r>
              <a:endParaRPr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1625" lvl="0" marL="457200" rtl="0" algn="l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A3838"/>
                </a:buClr>
                <a:buSzPts val="1150"/>
                <a:buFont typeface="Roboto"/>
                <a:buChar char="★"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100 curations milestone</a:t>
              </a:r>
              <a:endParaRPr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1625" lvl="0" marL="457200" rtl="0" algn="l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3A3838"/>
                </a:buClr>
                <a:buSzPts val="1150"/>
                <a:buFont typeface="Roboto"/>
                <a:buChar char="★"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Corrected an annotation</a:t>
              </a:r>
              <a:endParaRPr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3" name="Google Shape;183;p24"/>
          <p:cNvSpPr/>
          <p:nvPr/>
        </p:nvSpPr>
        <p:spPr>
          <a:xfrm>
            <a:off x="510125" y="3673925"/>
            <a:ext cx="3531300" cy="974400"/>
          </a:xfrm>
          <a:prstGeom prst="roundRect">
            <a:avLst>
              <a:gd fmla="val 5024" name="adj"/>
            </a:avLst>
          </a:prstGeom>
          <a:solidFill>
            <a:srgbClr val="D9D9D9"/>
          </a:solidFill>
          <a:ln>
            <a:noFill/>
          </a:ln>
          <a:effectLst>
            <a:outerShdw blurRad="114300" rotWithShape="0" algn="bl" dir="5400000" dist="28575">
              <a:srgbClr val="999999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/>
        </p:nvSpPr>
        <p:spPr>
          <a:xfrm>
            <a:off x="564275" y="3698075"/>
            <a:ext cx="34230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Non-competitive — your badge doesn't depend on anyone else's performance. Like achievements in a game.</a:t>
            </a:r>
            <a:endParaRPr sz="115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5" name="Google Shape;185;p24"/>
          <p:cNvGrpSpPr/>
          <p:nvPr/>
        </p:nvGrpSpPr>
        <p:grpSpPr>
          <a:xfrm>
            <a:off x="4572000" y="690012"/>
            <a:ext cx="3818700" cy="4315600"/>
            <a:chOff x="366375" y="830650"/>
            <a:chExt cx="3818700" cy="4395600"/>
          </a:xfrm>
        </p:grpSpPr>
        <p:sp>
          <p:nvSpPr>
            <p:cNvPr id="186" name="Google Shape;186;p24"/>
            <p:cNvSpPr/>
            <p:nvPr/>
          </p:nvSpPr>
          <p:spPr>
            <a:xfrm>
              <a:off x="366375" y="830650"/>
              <a:ext cx="3818700" cy="4395600"/>
            </a:xfrm>
            <a:prstGeom prst="roundRect">
              <a:avLst>
                <a:gd fmla="val 7781" name="adj"/>
              </a:avLst>
            </a:prstGeom>
            <a:solidFill>
              <a:srgbClr val="EFEFEF"/>
            </a:solidFill>
            <a:ln>
              <a:noFill/>
            </a:ln>
            <a:effectLst>
              <a:outerShdw blurRad="114300" rotWithShape="0" algn="bl" dir="5400000" dist="28575">
                <a:srgbClr val="999999">
                  <a:alpha val="3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4"/>
            <p:cNvSpPr txBox="1"/>
            <p:nvPr/>
          </p:nvSpPr>
          <p:spPr>
            <a:xfrm>
              <a:off x="441675" y="880138"/>
              <a:ext cx="3668100" cy="300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182875" spcFirstLastPara="1" rIns="91425" wrap="square" tIns="18287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B45F06"/>
                  </a:solidFill>
                  <a:latin typeface="Roboto"/>
                  <a:ea typeface="Roboto"/>
                  <a:cs typeface="Roboto"/>
                  <a:sym typeface="Roboto"/>
                </a:rPr>
                <a:t>Medals</a:t>
              </a:r>
              <a:endParaRPr b="1" sz="15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Competitive recognition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Awarded based on how you rank compared to other contributors within the same resource. Can be scoped to a specific time period.</a:t>
              </a:r>
              <a:endParaRPr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1625" lvl="0" marL="45720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3A3838"/>
                </a:buClr>
                <a:buSzPts val="1150"/>
                <a:buFont typeface="Roboto"/>
                <a:buChar char="❖"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Best biocurator 2024</a:t>
              </a:r>
              <a:endParaRPr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1625" lvl="0" marL="457200" rtl="0" algn="l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A3838"/>
                </a:buClr>
                <a:buSzPts val="1150"/>
                <a:buFont typeface="Roboto"/>
                <a:buChar char="❖"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Top 10 in DisProt — Q1</a:t>
              </a:r>
              <a:endParaRPr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1625" lvl="0" marL="457200" rtl="0" algn="l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3A3838"/>
                </a:buClr>
                <a:buSzPts val="1150"/>
                <a:buFont typeface="Roboto"/>
                <a:buChar char="❖"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Most active this month</a:t>
              </a:r>
              <a:endParaRPr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8" name="Google Shape;188;p24"/>
          <p:cNvSpPr/>
          <p:nvPr/>
        </p:nvSpPr>
        <p:spPr>
          <a:xfrm>
            <a:off x="4715750" y="3688075"/>
            <a:ext cx="3531300" cy="1215900"/>
          </a:xfrm>
          <a:prstGeom prst="roundRect">
            <a:avLst>
              <a:gd fmla="val 5024" name="adj"/>
            </a:avLst>
          </a:prstGeom>
          <a:solidFill>
            <a:srgbClr val="D9D9D9"/>
          </a:solidFill>
          <a:ln>
            <a:noFill/>
          </a:ln>
          <a:effectLst>
            <a:outerShdw blurRad="114300" rotWithShape="0" algn="bl" dir="5400000" dist="28575">
              <a:srgbClr val="999999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4769900" y="3712225"/>
            <a:ext cx="34230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Competitive — your medal depends on the leaderboard. Resources across APICURON are kept independent: scores are never mixed between databases.</a:t>
            </a:r>
            <a:endParaRPr sz="115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idx="12" type="sldNum"/>
          </p:nvPr>
        </p:nvSpPr>
        <p:spPr>
          <a:xfrm>
            <a:off x="7029466" y="-2"/>
            <a:ext cx="2057400" cy="17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5"/>
          <p:cNvSpPr txBox="1"/>
          <p:nvPr>
            <p:ph type="title"/>
          </p:nvPr>
        </p:nvSpPr>
        <p:spPr>
          <a:xfrm>
            <a:off x="2370049" y="205050"/>
            <a:ext cx="6716700" cy="453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does it all come together?</a:t>
            </a:r>
            <a:endParaRPr/>
          </a:p>
        </p:txBody>
      </p:sp>
      <p:grpSp>
        <p:nvGrpSpPr>
          <p:cNvPr id="196" name="Google Shape;196;p25"/>
          <p:cNvGrpSpPr/>
          <p:nvPr/>
        </p:nvGrpSpPr>
        <p:grpSpPr>
          <a:xfrm>
            <a:off x="366375" y="675862"/>
            <a:ext cx="3818700" cy="4315600"/>
            <a:chOff x="366375" y="830650"/>
            <a:chExt cx="3818700" cy="4395600"/>
          </a:xfrm>
        </p:grpSpPr>
        <p:sp>
          <p:nvSpPr>
            <p:cNvPr id="197" name="Google Shape;197;p25"/>
            <p:cNvSpPr/>
            <p:nvPr/>
          </p:nvSpPr>
          <p:spPr>
            <a:xfrm>
              <a:off x="366375" y="830650"/>
              <a:ext cx="3818700" cy="4395600"/>
            </a:xfrm>
            <a:prstGeom prst="roundRect">
              <a:avLst>
                <a:gd fmla="val 7781" name="adj"/>
              </a:avLst>
            </a:prstGeom>
            <a:solidFill>
              <a:srgbClr val="EFEFEF"/>
            </a:solidFill>
            <a:ln>
              <a:noFill/>
            </a:ln>
            <a:effectLst>
              <a:outerShdw blurRad="114300" rotWithShape="0" algn="bl" dir="5400000" dist="28575">
                <a:srgbClr val="999999">
                  <a:alpha val="3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5"/>
            <p:cNvSpPr txBox="1"/>
            <p:nvPr/>
          </p:nvSpPr>
          <p:spPr>
            <a:xfrm>
              <a:off x="441675" y="880138"/>
              <a:ext cx="3668100" cy="18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182875" spcFirstLastPara="1" rIns="91425" wrap="square" tIns="18287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6D9EEB"/>
                  </a:solidFill>
                  <a:latin typeface="Roboto"/>
                  <a:ea typeface="Roboto"/>
                  <a:cs typeface="Roboto"/>
                  <a:sym typeface="Roboto"/>
                </a:rPr>
                <a:t>Leaderboard</a:t>
              </a:r>
              <a:endParaRPr b="1" sz="1500">
                <a:solidFill>
                  <a:srgbClr val="6D9EE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ranking board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A ranked view of contributors within a partner resource, based on their cumulative activity score. Each resource has its own leaderboard, scores are never merged across resources.</a:t>
              </a:r>
              <a:endParaRPr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9" name="Google Shape;199;p25"/>
          <p:cNvGrpSpPr/>
          <p:nvPr/>
        </p:nvGrpSpPr>
        <p:grpSpPr>
          <a:xfrm>
            <a:off x="4572000" y="690012"/>
            <a:ext cx="3818700" cy="4315600"/>
            <a:chOff x="366375" y="830650"/>
            <a:chExt cx="3818700" cy="4395600"/>
          </a:xfrm>
        </p:grpSpPr>
        <p:sp>
          <p:nvSpPr>
            <p:cNvPr id="200" name="Google Shape;200;p25"/>
            <p:cNvSpPr/>
            <p:nvPr/>
          </p:nvSpPr>
          <p:spPr>
            <a:xfrm>
              <a:off x="366375" y="830650"/>
              <a:ext cx="3818700" cy="4395600"/>
            </a:xfrm>
            <a:prstGeom prst="roundRect">
              <a:avLst>
                <a:gd fmla="val 7781" name="adj"/>
              </a:avLst>
            </a:prstGeom>
            <a:solidFill>
              <a:srgbClr val="EFEFEF"/>
            </a:solidFill>
            <a:ln>
              <a:noFill/>
            </a:ln>
            <a:effectLst>
              <a:outerShdw blurRad="114300" rotWithShape="0" algn="bl" dir="5400000" dist="28575">
                <a:srgbClr val="999999">
                  <a:alpha val="3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5"/>
            <p:cNvSpPr txBox="1"/>
            <p:nvPr/>
          </p:nvSpPr>
          <p:spPr>
            <a:xfrm>
              <a:off x="441675" y="880138"/>
              <a:ext cx="3668100" cy="300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182875" spcFirstLastPara="1" rIns="91425" wrap="square" tIns="18287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674EA7"/>
                  </a:solidFill>
                  <a:latin typeface="Roboto"/>
                  <a:ea typeface="Roboto"/>
                  <a:cs typeface="Roboto"/>
                  <a:sym typeface="Roboto"/>
                </a:rPr>
                <a:t>Contributor Profile</a:t>
              </a:r>
              <a:endParaRPr b="1" sz="15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Your public contributions record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150">
                  <a:solidFill>
                    <a:srgbClr val="3A3838"/>
                  </a:solidFill>
                  <a:latin typeface="Roboto"/>
                  <a:ea typeface="Roboto"/>
                  <a:cs typeface="Roboto"/>
                  <a:sym typeface="Roboto"/>
                </a:rPr>
                <a:t>A personal page that aggregates all of a contributor's work across every partner resource they've contributed to: their scores, badges, medals, and activity history.</a:t>
              </a:r>
              <a:endParaRPr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2" name="Google Shape;202;p25"/>
          <p:cNvGrpSpPr/>
          <p:nvPr/>
        </p:nvGrpSpPr>
        <p:grpSpPr>
          <a:xfrm>
            <a:off x="510075" y="2491797"/>
            <a:ext cx="3531300" cy="2316554"/>
            <a:chOff x="510075" y="2490135"/>
            <a:chExt cx="3531300" cy="2148140"/>
          </a:xfrm>
        </p:grpSpPr>
        <p:sp>
          <p:nvSpPr>
            <p:cNvPr id="203" name="Google Shape;203;p25"/>
            <p:cNvSpPr/>
            <p:nvPr/>
          </p:nvSpPr>
          <p:spPr>
            <a:xfrm>
              <a:off x="510075" y="2499875"/>
              <a:ext cx="3531300" cy="2138400"/>
            </a:xfrm>
            <a:prstGeom prst="roundRect">
              <a:avLst>
                <a:gd fmla="val 5024" name="adj"/>
              </a:avLst>
            </a:prstGeom>
            <a:solidFill>
              <a:srgbClr val="EFEFE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510075" y="3354241"/>
              <a:ext cx="3531300" cy="276600"/>
            </a:xfrm>
            <a:prstGeom prst="roundRect">
              <a:avLst>
                <a:gd fmla="val 5024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205" name="Google Shape;205;p25"/>
            <p:cNvSpPr txBox="1"/>
            <p:nvPr/>
          </p:nvSpPr>
          <p:spPr>
            <a:xfrm>
              <a:off x="510075" y="2949545"/>
              <a:ext cx="2360400" cy="16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182875" spcFirstLastPara="1" rIns="91425" wrap="square" tIns="18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</a:rPr>
                <a:t>1 ◆ John Doe</a:t>
              </a:r>
              <a:endParaRPr sz="1100">
                <a:solidFill>
                  <a:srgbClr val="434343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434343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</a:rPr>
                <a:t>2 ◆ Jane Smith</a:t>
              </a:r>
              <a:endParaRPr sz="1100">
                <a:solidFill>
                  <a:srgbClr val="434343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434343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</a:rPr>
                <a:t>3 - Ola Nordmann</a:t>
              </a:r>
              <a:endParaRPr sz="1100">
                <a:solidFill>
                  <a:srgbClr val="434343"/>
                </a:solidFill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</a:rPr>
                <a:t>4 - Alice</a:t>
              </a:r>
              <a:endParaRPr sz="1100">
                <a:solidFill>
                  <a:srgbClr val="434343"/>
                </a:solidFill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</a:rPr>
                <a:t>…</a:t>
              </a:r>
              <a:endParaRPr sz="1100">
                <a:solidFill>
                  <a:srgbClr val="434343"/>
                </a:solidFill>
              </a:endParaRPr>
            </a:p>
          </p:txBody>
        </p:sp>
        <p:sp>
          <p:nvSpPr>
            <p:cNvPr id="206" name="Google Shape;206;p25"/>
            <p:cNvSpPr txBox="1"/>
            <p:nvPr/>
          </p:nvSpPr>
          <p:spPr>
            <a:xfrm>
              <a:off x="2870450" y="2949429"/>
              <a:ext cx="951000" cy="16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182875" spcFirstLastPara="1" rIns="91425" wrap="square" tIns="18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>
                  <a:solidFill>
                    <a:schemeClr val="dk1"/>
                  </a:solidFill>
                </a:rPr>
                <a:t>4,820 pts</a:t>
              </a:r>
              <a:endParaRPr i="1" sz="1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>
                  <a:solidFill>
                    <a:schemeClr val="dk1"/>
                  </a:solidFill>
                </a:rPr>
                <a:t>3,910 pts</a:t>
              </a:r>
              <a:endParaRPr i="1" sz="1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>
                  <a:solidFill>
                    <a:schemeClr val="dk1"/>
                  </a:solidFill>
                </a:rPr>
                <a:t>2,140 pts</a:t>
              </a:r>
              <a:endParaRPr i="1" sz="11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i="1" lang="en" sz="1100">
                  <a:solidFill>
                    <a:schemeClr val="dk1"/>
                  </a:solidFill>
                </a:rPr>
                <a:t>1,870 pts</a:t>
              </a:r>
              <a:endParaRPr i="1" sz="115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25"/>
            <p:cNvSpPr txBox="1"/>
            <p:nvPr/>
          </p:nvSpPr>
          <p:spPr>
            <a:xfrm>
              <a:off x="510075" y="2490135"/>
              <a:ext cx="3531300" cy="4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182875" spcFirstLastPara="1" rIns="91425" wrap="square" tIns="18287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DisProt (Nov 2024 - Dec 2024)</a:t>
              </a:r>
              <a:endParaRPr sz="11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08" name="Google Shape;2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636460"/>
            <a:ext cx="3818699" cy="935339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114300" rotWithShape="0" algn="bl" dir="5400000" dist="28575">
              <a:srgbClr val="999999">
                <a:alpha val="35000"/>
              </a:srgbClr>
            </a:outerShdw>
          </a:effectLst>
        </p:spPr>
      </p:pic>
      <p:pic>
        <p:nvPicPr>
          <p:cNvPr id="209" name="Google Shape;2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571800"/>
            <a:ext cx="3818701" cy="12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idx="1" type="subTitle"/>
          </p:nvPr>
        </p:nvSpPr>
        <p:spPr>
          <a:xfrm>
            <a:off x="369480" y="941523"/>
            <a:ext cx="7960800" cy="3475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Role of APICURON as credit and recognition platform in the scientific community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AutoNum type="arabicPeriod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 diverse contributions beyond traditional publications (software, data curation, training)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AutoNum type="arabicPeriod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Aggregates activities across multiple platforms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AutoNum type="arabicPeriod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Makes contributions </a:t>
            </a:r>
            <a:r>
              <a:rPr lang="en" sz="13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visible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3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measurable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3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reusable</a:t>
            </a:r>
            <a:endParaRPr sz="13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AutoNum type="arabicPeriod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Supports Open Science through ORCID integration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00"/>
              <a:buFont typeface="Roboto"/>
              <a:buAutoNum type="arabicPeriod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Enables fair recognition and career development for researchers and RSEs</a:t>
            </a:r>
            <a:endParaRPr/>
          </a:p>
        </p:txBody>
      </p:sp>
      <p:sp>
        <p:nvSpPr>
          <p:cNvPr id="215" name="Google Shape;215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idx="1" type="body"/>
          </p:nvPr>
        </p:nvSpPr>
        <p:spPr>
          <a:xfrm>
            <a:off x="501150" y="1412350"/>
            <a:ext cx="8162700" cy="3129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Sandbox ORCID (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sandbox.orcid.org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) account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Prepare information about your resource: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Resource name.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Small description.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URL/URI  →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/!\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Your resource and entity URI’s later should share the same host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Logo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❏"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Think of 3-5 activities you want to credit (“Creating course material”, “Curating a protein”, “Writing software documentation”)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Think of some milestones you want celebrate (e.g. 100 contributions by the end 2026).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7"/>
          <p:cNvSpPr txBox="1"/>
          <p:nvPr>
            <p:ph idx="12" type="sldNum"/>
          </p:nvPr>
        </p:nvSpPr>
        <p:spPr>
          <a:xfrm>
            <a:off x="7029466" y="-2"/>
            <a:ext cx="2057400" cy="17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27"/>
          <p:cNvSpPr txBox="1"/>
          <p:nvPr>
            <p:ph type="title"/>
          </p:nvPr>
        </p:nvSpPr>
        <p:spPr>
          <a:xfrm>
            <a:off x="501143" y="755862"/>
            <a:ext cx="8162700" cy="453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prepare for smooth hands-on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