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Nunito"/>
      <p:regular r:id="rId17"/>
      <p:bold r:id="rId18"/>
      <p:italic r:id="rId19"/>
      <p:boldItalic r:id="rId20"/>
    </p:embeddedFont>
    <p:embeddedFont>
      <p:font typeface="Roboto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RobotoLight-bold.fntdata"/><Relationship Id="rId10" Type="http://schemas.openxmlformats.org/officeDocument/2006/relationships/slide" Target="slides/slide5.xml"/><Relationship Id="rId21" Type="http://schemas.openxmlformats.org/officeDocument/2006/relationships/font" Target="fonts/RobotoLight-regular.fntdata"/><Relationship Id="rId13" Type="http://schemas.openxmlformats.org/officeDocument/2006/relationships/font" Target="fonts/Roboto-regular.fntdata"/><Relationship Id="rId24" Type="http://schemas.openxmlformats.org/officeDocument/2006/relationships/font" Target="fonts/RobotoLight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Nunito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92d3f1964_2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3b92d3f1964_2_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b92d3f1964_2_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9a1679d1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d9a1679d1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d9a1679d11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9eee0ce00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3d9eee0ce00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d9eee0ce00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99cc224e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99cc224e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717e9219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717e921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d9a1679d11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d9a1679d11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d9a1679d11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9eee0ce00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d9eee0ce00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d9eee0ce00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Page">
  <p:cSld name="BackPag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369439" y="941526"/>
            <a:ext cx="208304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">
  <p:cSld name="Text Pa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7029466" y="-2"/>
            <a:ext cx="20574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501150" y="1412350"/>
            <a:ext cx="81627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i="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type="ctrTitle"/>
          </p:nvPr>
        </p:nvSpPr>
        <p:spPr>
          <a:xfrm>
            <a:off x="317260" y="1200150"/>
            <a:ext cx="6858000" cy="75485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Roboto Light"/>
              <a:buNone/>
              <a:defRPr b="0" i="0" sz="49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317260" y="2119313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2383607" y="4672173"/>
            <a:ext cx="2603352" cy="47132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01 | 01 | 2023 by Name Surname</a:t>
            </a:r>
            <a:endParaRPr sz="1100"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">
  <p:cSld name="Text + Image P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967667" y="4817623"/>
            <a:ext cx="20574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01144" y="1757265"/>
            <a:ext cx="4284216" cy="2784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/>
          <p:nvPr>
            <p:ph idx="2" type="pic"/>
          </p:nvPr>
        </p:nvSpPr>
        <p:spPr>
          <a:xfrm>
            <a:off x="4968496" y="1757243"/>
            <a:ext cx="3695442" cy="2784505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501145" y="1288111"/>
            <a:ext cx="816279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1">
  <p:cSld name="Image Page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967667" y="4817623"/>
            <a:ext cx="2057400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501143" y="1757265"/>
            <a:ext cx="8162794" cy="278448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501142" y="755862"/>
            <a:ext cx="816279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501145" y="1288112"/>
            <a:ext cx="81627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bg>
      <p:bgPr>
        <a:noFill/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274320" w="487680">
                <a:moveTo>
                  <a:pt x="0" y="0"/>
                </a:moveTo>
                <a:lnTo>
                  <a:pt x="0" y="263230"/>
                </a:lnTo>
                <a:lnTo>
                  <a:pt x="23368" y="263230"/>
                </a:lnTo>
                <a:lnTo>
                  <a:pt x="34925" y="274320"/>
                </a:lnTo>
                <a:lnTo>
                  <a:pt x="46482" y="263230"/>
                </a:lnTo>
                <a:lnTo>
                  <a:pt x="487680" y="263230"/>
                </a:lnTo>
                <a:lnTo>
                  <a:pt x="487680" y="0"/>
                </a:lnTo>
                <a:lnTo>
                  <a:pt x="46482" y="0"/>
                </a:lnTo>
                <a:lnTo>
                  <a:pt x="34925" y="11090"/>
                </a:lnTo>
                <a:lnTo>
                  <a:pt x="233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>
            <p:ph idx="2" type="pic"/>
          </p:nvPr>
        </p:nvSpPr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8600" y="245269"/>
            <a:ext cx="2738063" cy="30718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/>
          <p:nvPr>
            <p:ph idx="2" type="pic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01144" y="782559"/>
            <a:ext cx="381177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501144" y="1314830"/>
            <a:ext cx="381177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501144" y="1780125"/>
            <a:ext cx="3811775" cy="27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/>
          <p:nvPr>
            <p:ph idx="2" type="pic"/>
          </p:nvPr>
        </p:nvSpPr>
        <p:spPr>
          <a:xfrm>
            <a:off x="0" y="1"/>
            <a:ext cx="4572000" cy="514349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090289" y="782559"/>
            <a:ext cx="3811775" cy="452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Roboto Light"/>
              <a:buNone/>
              <a:defRPr b="0" i="0" sz="26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090289" y="1314830"/>
            <a:ext cx="3811776" cy="273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body"/>
          </p:nvPr>
        </p:nvSpPr>
        <p:spPr>
          <a:xfrm>
            <a:off x="5090289" y="1780125"/>
            <a:ext cx="3811775" cy="27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984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4" type="body"/>
          </p:nvPr>
        </p:nvSpPr>
        <p:spPr>
          <a:xfrm>
            <a:off x="228600" y="245269"/>
            <a:ext cx="2738063" cy="3071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"/>
              <a:buFont typeface="Arial"/>
              <a:buNone/>
              <a:defRPr b="0" i="0" sz="100" u="none" cap="none" strike="noStrike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bip.imsi.athenarc.gr/site/hom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bip.imsi.athenarc.gr/site/dat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bip.imsi.athenarc.gr/site/indicators#Researcher-level_Indicators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hyperlink" Target="https://bip.imsi.athenarc.gr/scholar/profile/0000-0003-0555-4128/sw-portfolio" TargetMode="External"/><Relationship Id="rId8" Type="http://schemas.openxmlformats.org/officeDocument/2006/relationships/hyperlink" Target="https://zenodo.org/records/1497847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hyperlink" Target="https://bip.imsi.athenarc.gr/site/about#bip-services" TargetMode="External"/><Relationship Id="rId6" Type="http://schemas.openxmlformats.org/officeDocument/2006/relationships/hyperlink" Target="https://bip.imsi.athenarc.gr/site/about#bip-servic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bip.imsi.athenarc.gr/site/home" TargetMode="External"/><Relationship Id="rId9" Type="http://schemas.openxmlformats.org/officeDocument/2006/relationships/hyperlink" Target="https://bip.imsi.athenarc.gr/scholar/myprofile/sw-portfolio" TargetMode="External"/><Relationship Id="rId5" Type="http://schemas.openxmlformats.org/officeDocument/2006/relationships/hyperlink" Target="https://bip.imsi.athenarc.gr/site/login" TargetMode="External"/><Relationship Id="rId6" Type="http://schemas.openxmlformats.org/officeDocument/2006/relationships/hyperlink" Target="https://bip.imsi.athenarc.gr/site/data" TargetMode="External"/><Relationship Id="rId7" Type="http://schemas.openxmlformats.org/officeDocument/2006/relationships/hyperlink" Target="https://bip.imsi.athenarc.gr/site/indicators" TargetMode="External"/><Relationship Id="rId8" Type="http://schemas.openxmlformats.org/officeDocument/2006/relationships/hyperlink" Target="https://bip.imsi.athenarc.gr/schol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69475" y="941525"/>
            <a:ext cx="72072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</a:pPr>
            <a:r>
              <a:rPr b="1" lang="en" sz="2100">
                <a:latin typeface="Roboto"/>
                <a:ea typeface="Roboto"/>
                <a:cs typeface="Roboto"/>
                <a:sym typeface="Roboto"/>
              </a:rPr>
              <a:t>EVERSE Webinar</a:t>
            </a:r>
            <a:r>
              <a:rPr lang="en" sz="2100"/>
              <a:t>: a Credit and Recognition Framework for RSEs and Trainers</a:t>
            </a:r>
            <a:endParaRPr sz="2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262626"/>
              </a:buClr>
              <a:buSzPts val="2100"/>
              <a:buNone/>
            </a:pPr>
            <a:r>
              <a:rPr i="1" lang="en" sz="1800"/>
              <a:t>BIP! Scholar Walkthrough</a:t>
            </a:r>
            <a:endParaRPr b="1" i="1"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1"/>
          <p:cNvSpPr txBox="1"/>
          <p:nvPr/>
        </p:nvSpPr>
        <p:spPr>
          <a:xfrm>
            <a:off x="401350" y="2414075"/>
            <a:ext cx="54279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Presented by: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Dr. Maria Makaronidou - </a:t>
            </a:r>
            <a:r>
              <a:rPr i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Athena Research Center (ARC), Greece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5284864" y="4444825"/>
            <a:ext cx="325374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project has received funding from the European Union’s Horizon Europe Programme under GA 101129744 — EVERSE — HORIZON-INFRA-2023-EOSC-01-02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s://apicuron.org/assets/logos/bip-scholar.png" id="66" name="Google Shape;6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6025" y="241854"/>
            <a:ext cx="1244442" cy="8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334725" y="721025"/>
            <a:ext cx="84177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A Suite Built for Researcher Support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BIP! Services </a:t>
            </a:r>
            <a:r>
              <a:rPr lang="en"/>
              <a:t>was designed with a clear </a:t>
            </a:r>
            <a:r>
              <a:rPr b="1" lang="en"/>
              <a:t>mission</a:t>
            </a:r>
            <a:r>
              <a:rPr lang="en"/>
              <a:t>: to empower the research community through tools that explore novel ideas to simplify researchers’ daily routines. Today, the suite includes four complementary services: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Finder</a:t>
            </a:r>
            <a:r>
              <a:rPr lang="en"/>
              <a:t>, an open academic search engine enhancing knowledge discovery across scientific publications;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rgbClr val="6AA84F"/>
                </a:solidFill>
              </a:rPr>
              <a:t>Scholar</a:t>
            </a:r>
            <a:r>
              <a:rPr lang="en"/>
              <a:t>, an open profiling platform where researchers can build and share career summaries using diverse templates, while research assessment experts can experiment with and evaluate new profile templates in collaboration with volunteers;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Readings</a:t>
            </a:r>
            <a:r>
              <a:rPr lang="en"/>
              <a:t>, a library of user-curated publication lists that supports literature organization and note-taking; and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Spaces</a:t>
            </a:r>
            <a:r>
              <a:rPr lang="en"/>
              <a:t>, a service for creating tailored search engines designed to meet the needs of specific organisations or communities, connecting them with curated knowledge bases.</a:t>
            </a:r>
            <a:endParaRPr/>
          </a:p>
        </p:txBody>
      </p:sp>
      <p:pic>
        <p:nvPicPr>
          <p:cNvPr descr="https://apicuron.org/assets/logos/bip-scholar.png" id="73" name="Google Shape;7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6025" y="241854"/>
            <a:ext cx="1244442" cy="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/>
          <p:nvPr/>
        </p:nvSpPr>
        <p:spPr>
          <a:xfrm>
            <a:off x="4396375" y="4293100"/>
            <a:ext cx="4304100" cy="7377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Together, these services </a:t>
            </a:r>
            <a:r>
              <a:rPr b="1" lang="en">
                <a:solidFill>
                  <a:schemeClr val="dk1"/>
                </a:solidFill>
              </a:rPr>
              <a:t>address a wide range of researcher needs</a:t>
            </a:r>
            <a:r>
              <a:rPr lang="en">
                <a:solidFill>
                  <a:schemeClr val="dk1"/>
                </a:solidFill>
              </a:rPr>
              <a:t>, supporting </a:t>
            </a:r>
            <a:r>
              <a:rPr b="1" lang="en">
                <a:solidFill>
                  <a:schemeClr val="dk1"/>
                </a:solidFill>
              </a:rPr>
              <a:t>activities </a:t>
            </a:r>
            <a:r>
              <a:rPr lang="en">
                <a:solidFill>
                  <a:schemeClr val="dk1"/>
                </a:solidFill>
              </a:rPr>
              <a:t>that are </a:t>
            </a:r>
            <a:r>
              <a:rPr b="1" lang="en">
                <a:solidFill>
                  <a:schemeClr val="dk1"/>
                </a:solidFill>
              </a:rPr>
              <a:t>common across diverse scientific domains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4061250" y="3979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https://bip.imsi.athenarc.gr/site/home</a:t>
            </a:r>
            <a:r>
              <a:rPr b="1" i="1"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2"/>
          <p:cNvSpPr/>
          <p:nvPr/>
        </p:nvSpPr>
        <p:spPr>
          <a:xfrm rot="2222409">
            <a:off x="4066823" y="327958"/>
            <a:ext cx="444242" cy="1672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picuron.org/assets/logos/bip-scholar.png"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6025" y="218164"/>
            <a:ext cx="1244442" cy="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2931122" y="2461014"/>
            <a:ext cx="1908000" cy="7467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OpenAIRE Graph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835072" y="942414"/>
            <a:ext cx="1908000" cy="7467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Zenodo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(Research Outputs Repository)</a:t>
            </a:r>
            <a:endParaRPr sz="1000"/>
          </a:p>
        </p:txBody>
      </p:sp>
      <p:sp>
        <p:nvSpPr>
          <p:cNvPr id="87" name="Google Shape;87;p13"/>
          <p:cNvSpPr/>
          <p:nvPr/>
        </p:nvSpPr>
        <p:spPr>
          <a:xfrm>
            <a:off x="2931122" y="942414"/>
            <a:ext cx="1908000" cy="7467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Crossref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(Aggregator)</a:t>
            </a:r>
            <a:endParaRPr sz="1000"/>
          </a:p>
        </p:txBody>
      </p:sp>
      <p:sp>
        <p:nvSpPr>
          <p:cNvPr id="88" name="Google Shape;88;p13"/>
          <p:cNvSpPr/>
          <p:nvPr/>
        </p:nvSpPr>
        <p:spPr>
          <a:xfrm>
            <a:off x="5027172" y="942414"/>
            <a:ext cx="1908000" cy="7467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OpenCitations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(Aggregator)</a:t>
            </a:r>
            <a:endParaRPr sz="1000"/>
          </a:p>
        </p:txBody>
      </p:sp>
      <p:cxnSp>
        <p:nvCxnSpPr>
          <p:cNvPr id="89" name="Google Shape;89;p13"/>
          <p:cNvCxnSpPr>
            <a:stCxn id="86" idx="2"/>
            <a:endCxn id="85" idx="0"/>
          </p:cNvCxnSpPr>
          <p:nvPr/>
        </p:nvCxnSpPr>
        <p:spPr>
          <a:xfrm flipH="1" rot="-5400000">
            <a:off x="2451172" y="1027014"/>
            <a:ext cx="771900" cy="2096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3"/>
          <p:cNvCxnSpPr>
            <a:stCxn id="88" idx="2"/>
            <a:endCxn id="85" idx="0"/>
          </p:cNvCxnSpPr>
          <p:nvPr/>
        </p:nvCxnSpPr>
        <p:spPr>
          <a:xfrm rot="5400000">
            <a:off x="4547172" y="1027014"/>
            <a:ext cx="771900" cy="2096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3"/>
          <p:cNvCxnSpPr>
            <a:stCxn id="87" idx="2"/>
            <a:endCxn id="85" idx="0"/>
          </p:cNvCxnSpPr>
          <p:nvPr/>
        </p:nvCxnSpPr>
        <p:spPr>
          <a:xfrm>
            <a:off x="3885122" y="1689114"/>
            <a:ext cx="0" cy="77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p13"/>
          <p:cNvSpPr/>
          <p:nvPr/>
        </p:nvSpPr>
        <p:spPr>
          <a:xfrm>
            <a:off x="5981172" y="2461014"/>
            <a:ext cx="1908000" cy="7467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ORCID</a:t>
            </a:r>
            <a:endParaRPr/>
          </a:p>
        </p:txBody>
      </p:sp>
      <p:cxnSp>
        <p:nvCxnSpPr>
          <p:cNvPr id="93" name="Google Shape;93;p13"/>
          <p:cNvCxnSpPr>
            <a:stCxn id="85" idx="2"/>
            <a:endCxn id="94" idx="0"/>
          </p:cNvCxnSpPr>
          <p:nvPr/>
        </p:nvCxnSpPr>
        <p:spPr>
          <a:xfrm flipH="1" rot="-5400000">
            <a:off x="4157672" y="2935164"/>
            <a:ext cx="922800" cy="14679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3"/>
          <p:cNvCxnSpPr>
            <a:stCxn id="92" idx="2"/>
            <a:endCxn id="94" idx="0"/>
          </p:cNvCxnSpPr>
          <p:nvPr/>
        </p:nvCxnSpPr>
        <p:spPr>
          <a:xfrm rot="5400000">
            <a:off x="5682672" y="2878014"/>
            <a:ext cx="922800" cy="15822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3"/>
          <p:cNvSpPr txBox="1"/>
          <p:nvPr/>
        </p:nvSpPr>
        <p:spPr>
          <a:xfrm>
            <a:off x="6413697" y="3366589"/>
            <a:ext cx="1770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</a:rPr>
              <a:t>Links between Researchers and Research Outputs (publications, datasets, research software)</a:t>
            </a:r>
            <a:endParaRPr b="1" sz="1100">
              <a:solidFill>
                <a:srgbClr val="1C4587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2628122" y="3471564"/>
            <a:ext cx="177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</a:rPr>
              <a:t>Research Outputs metadata &amp; citations</a:t>
            </a:r>
            <a:endParaRPr b="1" sz="1100">
              <a:solidFill>
                <a:srgbClr val="1C4587"/>
              </a:solidFill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88347" y="1813464"/>
            <a:ext cx="172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</a:rPr>
              <a:t>Research Outputs metadata 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2999672" y="1621114"/>
            <a:ext cx="177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</a:rPr>
              <a:t>Research Outputs metadata &amp; citations</a:t>
            </a:r>
            <a:endParaRPr b="1" sz="1100">
              <a:solidFill>
                <a:srgbClr val="1C4587"/>
              </a:solidFill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5352972" y="1705714"/>
            <a:ext cx="177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</a:rPr>
              <a:t>C</a:t>
            </a:r>
            <a:r>
              <a:rPr b="1" lang="en" sz="1100">
                <a:solidFill>
                  <a:srgbClr val="1C4587"/>
                </a:solidFill>
              </a:rPr>
              <a:t>itations</a:t>
            </a:r>
            <a:endParaRPr b="1" sz="1100">
              <a:solidFill>
                <a:srgbClr val="1C4587"/>
              </a:solidFill>
            </a:endParaRPr>
          </a:p>
        </p:txBody>
      </p:sp>
      <p:grpSp>
        <p:nvGrpSpPr>
          <p:cNvPr id="101" name="Google Shape;101;p13"/>
          <p:cNvGrpSpPr/>
          <p:nvPr/>
        </p:nvGrpSpPr>
        <p:grpSpPr>
          <a:xfrm>
            <a:off x="4399022" y="4130389"/>
            <a:ext cx="1908000" cy="746700"/>
            <a:chOff x="4399022" y="4130389"/>
            <a:chExt cx="1908000" cy="746700"/>
          </a:xfrm>
        </p:grpSpPr>
        <p:sp>
          <p:nvSpPr>
            <p:cNvPr id="94" name="Google Shape;94;p13"/>
            <p:cNvSpPr/>
            <p:nvPr/>
          </p:nvSpPr>
          <p:spPr>
            <a:xfrm>
              <a:off x="4399022" y="4130389"/>
              <a:ext cx="1908000" cy="746700"/>
            </a:xfrm>
            <a:prstGeom prst="roundRect">
              <a:avLst>
                <a:gd fmla="val 16667" name="adj"/>
              </a:avLst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Scholar</a:t>
              </a:r>
              <a:endParaRPr/>
            </a:p>
          </p:txBody>
        </p:sp>
        <p:pic>
          <p:nvPicPr>
            <p:cNvPr descr="https://apicuron.org/assets/logos/bip-scholar.png" id="102" name="Google Shape;102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61694" y="4307343"/>
              <a:ext cx="548700" cy="392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 txBox="1"/>
          <p:nvPr/>
        </p:nvSpPr>
        <p:spPr>
          <a:xfrm>
            <a:off x="4061250" y="3979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https://bip.imsi.athenarc.gr/site/data</a:t>
            </a:r>
            <a:r>
              <a:rPr b="1" i="1"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3"/>
          <p:cNvSpPr/>
          <p:nvPr/>
        </p:nvSpPr>
        <p:spPr>
          <a:xfrm rot="2222409">
            <a:off x="4066823" y="327958"/>
            <a:ext cx="444242" cy="1672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87550" y="1313400"/>
            <a:ext cx="46107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Supports </a:t>
            </a:r>
            <a:r>
              <a:rPr b="1" lang="en"/>
              <a:t>multiple profile templates</a:t>
            </a:r>
            <a:r>
              <a:rPr lang="en"/>
              <a:t>, including a variety of types (e.g., indicators-focused, narrative-style, etc).</a:t>
            </a:r>
            <a:endParaRPr/>
          </a:p>
          <a:p>
            <a:pPr indent="-317500" lvl="0" marL="457200" rtl="0" algn="just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Builds researcher profiles </a:t>
            </a:r>
            <a:r>
              <a:rPr b="1" lang="en"/>
              <a:t>covering a wide range of research outputs</a:t>
            </a:r>
            <a:r>
              <a:rPr lang="en"/>
              <a:t> (publications, datasets, software).</a:t>
            </a:r>
            <a:endParaRPr/>
          </a:p>
          <a:p>
            <a:pPr indent="-317500" lvl="0" marL="457200" rtl="0" algn="just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Provides output-level and researcher-level 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indicators</a:t>
            </a:r>
            <a:r>
              <a:rPr lang="en"/>
              <a:t> covering different impact dimensions.</a:t>
            </a:r>
            <a:endParaRPr/>
          </a:p>
          <a:p>
            <a:pPr indent="-317500" lvl="0" marL="457200" rtl="0" algn="just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Highlights </a:t>
            </a:r>
            <a:r>
              <a:rPr b="1" lang="en"/>
              <a:t>researcher’s roles and contributions </a:t>
            </a:r>
            <a:r>
              <a:rPr lang="en"/>
              <a:t>using appropriate taxonomies (e.g., the CRediT taxonomy). 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 txBox="1"/>
          <p:nvPr>
            <p:ph type="title"/>
          </p:nvPr>
        </p:nvSpPr>
        <p:spPr>
          <a:xfrm>
            <a:off x="501146" y="755850"/>
            <a:ext cx="34089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BIP! Scholar (in general)</a:t>
            </a:r>
            <a:endParaRPr b="1"/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675" y="1151500"/>
            <a:ext cx="4265324" cy="345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picuron.org/assets/logos/bip-scholar.png" id="112" name="Google Shape;11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6025" y="241854"/>
            <a:ext cx="1244442" cy="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4516650" y="3445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https://bip.imsi.athenarc.gr/scholar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 rot="2222409">
            <a:off x="4066823" y="327958"/>
            <a:ext cx="444242" cy="1672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501146" y="755851"/>
            <a:ext cx="385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BIP! Scholar </a:t>
            </a:r>
            <a:r>
              <a:rPr b="1" lang="en">
                <a:solidFill>
                  <a:srgbClr val="80539A"/>
                </a:solidFill>
                <a:latin typeface="Roboto"/>
                <a:ea typeface="Roboto"/>
                <a:cs typeface="Roboto"/>
                <a:sym typeface="Roboto"/>
              </a:rPr>
              <a:t>for EVERSE </a:t>
            </a:r>
            <a:endParaRPr b="1">
              <a:solidFill>
                <a:srgbClr val="80539A"/>
              </a:solidFill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186025" y="1626525"/>
            <a:ext cx="4174500" cy="5538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Objective 1:</a:t>
            </a:r>
            <a:r>
              <a:rPr lang="en" sz="1300"/>
              <a:t> Tailored impact indicators for software</a:t>
            </a:r>
            <a:endParaRPr sz="1300"/>
          </a:p>
        </p:txBody>
      </p:sp>
      <p:sp>
        <p:nvSpPr>
          <p:cNvPr id="122" name="Google Shape;122;p15"/>
          <p:cNvSpPr/>
          <p:nvPr/>
        </p:nvSpPr>
        <p:spPr>
          <a:xfrm>
            <a:off x="186025" y="2281825"/>
            <a:ext cx="4174500" cy="5538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Objective 2:</a:t>
            </a:r>
            <a:r>
              <a:rPr lang="en" sz="1300"/>
              <a:t> Tailored contributions/role taxonomy for software*</a:t>
            </a:r>
            <a:endParaRPr sz="1300"/>
          </a:p>
        </p:txBody>
      </p:sp>
      <p:sp>
        <p:nvSpPr>
          <p:cNvPr id="123" name="Google Shape;123;p15"/>
          <p:cNvSpPr/>
          <p:nvPr/>
        </p:nvSpPr>
        <p:spPr>
          <a:xfrm>
            <a:off x="186025" y="2937125"/>
            <a:ext cx="4174500" cy="5538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Objective 3:</a:t>
            </a:r>
            <a:r>
              <a:rPr lang="en" sz="1300"/>
              <a:t> Incorporation of aggregated statistics based on software-related activity </a:t>
            </a:r>
            <a:r>
              <a:rPr lang="en" sz="1000"/>
              <a:t>(by APICURON)</a:t>
            </a:r>
            <a:endParaRPr sz="1000"/>
          </a:p>
        </p:txBody>
      </p:sp>
      <p:sp>
        <p:nvSpPr>
          <p:cNvPr id="124" name="Google Shape;124;p15"/>
          <p:cNvSpPr/>
          <p:nvPr/>
        </p:nvSpPr>
        <p:spPr>
          <a:xfrm>
            <a:off x="186025" y="3592425"/>
            <a:ext cx="4174500" cy="5538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Objective 4:</a:t>
            </a:r>
            <a:r>
              <a:rPr lang="en" sz="1300"/>
              <a:t> Incorporation of RSQ indicators suggested by EVERSE experts</a:t>
            </a:r>
            <a:endParaRPr sz="1300"/>
          </a:p>
        </p:txBody>
      </p:sp>
      <p:sp>
        <p:nvSpPr>
          <p:cNvPr id="125" name="Google Shape;125;p15"/>
          <p:cNvSpPr/>
          <p:nvPr/>
        </p:nvSpPr>
        <p:spPr>
          <a:xfrm>
            <a:off x="4675400" y="1540025"/>
            <a:ext cx="4318200" cy="276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4758500" y="1613575"/>
            <a:ext cx="24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Tete Vuvuli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4827700" y="1976925"/>
            <a:ext cx="4074900" cy="6618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4827700" y="2716675"/>
            <a:ext cx="249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Software tools (5)</a:t>
            </a:r>
            <a:endParaRPr b="1" sz="1000"/>
          </a:p>
        </p:txBody>
      </p:sp>
      <p:sp>
        <p:nvSpPr>
          <p:cNvPr id="129" name="Google Shape;129;p15"/>
          <p:cNvSpPr/>
          <p:nvPr/>
        </p:nvSpPr>
        <p:spPr>
          <a:xfrm>
            <a:off x="4827700" y="3007500"/>
            <a:ext cx="4074900" cy="55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4884925" y="3007500"/>
            <a:ext cx="58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Toolara</a:t>
            </a:r>
            <a:r>
              <a:rPr lang="en" sz="800"/>
              <a:t> </a:t>
            </a:r>
            <a:endParaRPr sz="800"/>
          </a:p>
        </p:txBody>
      </p:sp>
      <p:pic>
        <p:nvPicPr>
          <p:cNvPr id="131" name="Google Shape;131;p15" title="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500" y="3089050"/>
            <a:ext cx="144700" cy="1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7341225" y="3022950"/>
            <a:ext cx="115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</a:rPr>
              <a:t>[v10 | Python | MIT Licence]</a:t>
            </a:r>
            <a:endParaRPr sz="600">
              <a:solidFill>
                <a:srgbClr val="999999"/>
              </a:solidFill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4903175" y="1939000"/>
            <a:ext cx="24918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/>
              <a:t>Languages</a:t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Python (2), PHP (3), Javascript (1)</a:t>
            </a:r>
            <a:endParaRPr sz="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700"/>
              <a:t>Roles</a:t>
            </a:r>
            <a:endParaRPr b="1"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Design (2), Coding (5), Testing (4), Documentation (3)</a:t>
            </a:r>
            <a:endParaRPr sz="700"/>
          </a:p>
        </p:txBody>
      </p:sp>
      <p:pic>
        <p:nvPicPr>
          <p:cNvPr id="134" name="Google Shape;134;p15" title="donut-ch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5850" y="3089050"/>
            <a:ext cx="144700" cy="1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 title="donut-ch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8525" y="3089050"/>
            <a:ext cx="144700" cy="1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4903175" y="3233750"/>
            <a:ext cx="24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Roles:   </a:t>
            </a:r>
            <a:r>
              <a:rPr lang="en" sz="600"/>
              <a:t>Design, Coding, Testing, Documentation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Tracked actions: </a:t>
            </a:r>
            <a:r>
              <a:rPr lang="en" sz="600"/>
              <a:t> 450 commits, 19 pull requests</a:t>
            </a:r>
            <a:endParaRPr sz="600"/>
          </a:p>
        </p:txBody>
      </p:sp>
      <p:pic>
        <p:nvPicPr>
          <p:cNvPr id="137" name="Google Shape;137;p15" title="donut-cha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200" y="2085575"/>
            <a:ext cx="144700" cy="1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/>
          <p:nvPr/>
        </p:nvSpPr>
        <p:spPr>
          <a:xfrm>
            <a:off x="4827700" y="3659275"/>
            <a:ext cx="4074900" cy="55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</p:txBody>
      </p:sp>
      <p:pic>
        <p:nvPicPr>
          <p:cNvPr id="139" name="Google Shape;13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3700" y="3437397"/>
            <a:ext cx="326151" cy="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/>
          <p:nvPr/>
        </p:nvSpPr>
        <p:spPr>
          <a:xfrm>
            <a:off x="6674875" y="3427697"/>
            <a:ext cx="472500" cy="71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15" title="external-link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0045" y="3438445"/>
            <a:ext cx="47500" cy="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/>
          <p:nvPr/>
        </p:nvSpPr>
        <p:spPr>
          <a:xfrm>
            <a:off x="6501800" y="1208850"/>
            <a:ext cx="249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mockup</a:t>
            </a:r>
            <a:endParaRPr sz="1100"/>
          </a:p>
        </p:txBody>
      </p:sp>
      <p:sp>
        <p:nvSpPr>
          <p:cNvPr id="143" name="Google Shape;143;p15"/>
          <p:cNvSpPr txBox="1"/>
          <p:nvPr/>
        </p:nvSpPr>
        <p:spPr>
          <a:xfrm>
            <a:off x="407775" y="1188913"/>
            <a:ext cx="364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“Research Software Portfolio” concept</a:t>
            </a:r>
            <a:endParaRPr b="1"/>
          </a:p>
        </p:txBody>
      </p:sp>
      <p:sp>
        <p:nvSpPr>
          <p:cNvPr id="144" name="Google Shape;144;p15"/>
          <p:cNvSpPr txBox="1"/>
          <p:nvPr/>
        </p:nvSpPr>
        <p:spPr>
          <a:xfrm>
            <a:off x="4594400" y="4450225"/>
            <a:ext cx="439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Early demo: </a:t>
            </a:r>
            <a:r>
              <a:rPr lang="en" sz="900" u="sng">
                <a:solidFill>
                  <a:schemeClr val="hlink"/>
                </a:solidFill>
                <a:hlinkClick r:id="rId7"/>
              </a:rPr>
              <a:t>https://bip.imsi.athenarc.gr/scholar/profile/0000-0003-0555-4128/sw-portfolio</a:t>
            </a:r>
            <a:r>
              <a:rPr lang="en" sz="900"/>
              <a:t> </a:t>
            </a:r>
            <a:endParaRPr sz="900"/>
          </a:p>
        </p:txBody>
      </p:sp>
      <p:sp>
        <p:nvSpPr>
          <p:cNvPr id="145" name="Google Shape;145;p15"/>
          <p:cNvSpPr txBox="1"/>
          <p:nvPr/>
        </p:nvSpPr>
        <p:spPr>
          <a:xfrm>
            <a:off x="1424425" y="4146225"/>
            <a:ext cx="293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*based on taxonomy proposed by INRIA (reported in </a:t>
            </a:r>
            <a:r>
              <a:rPr lang="en" sz="800" u="sng">
                <a:solidFill>
                  <a:schemeClr val="hlink"/>
                </a:solidFill>
                <a:hlinkClick r:id="rId8"/>
              </a:rPr>
              <a:t>D5.1</a:t>
            </a:r>
            <a:r>
              <a:rPr lang="en" sz="800"/>
              <a:t>). </a:t>
            </a:r>
            <a:endParaRPr sz="800"/>
          </a:p>
        </p:txBody>
      </p:sp>
      <p:pic>
        <p:nvPicPr>
          <p:cNvPr descr="https://apicuron.org/assets/logos/bip-scholar.png" id="146" name="Google Shape;14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56025" y="241854"/>
            <a:ext cx="1244442" cy="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15"/>
          <p:cNvSpPr/>
          <p:nvPr/>
        </p:nvSpPr>
        <p:spPr>
          <a:xfrm rot="2222409">
            <a:off x="4225573" y="4416937"/>
            <a:ext cx="444242" cy="1672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5200"/>
            <a:ext cx="8839201" cy="168490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152400" y="3185875"/>
            <a:ext cx="60783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9D44"/>
                </a:solidFill>
                <a:latin typeface="Nunito"/>
                <a:ea typeface="Nunito"/>
                <a:cs typeface="Nunito"/>
                <a:sym typeface="Nunito"/>
              </a:rPr>
              <a:t>Contact us</a:t>
            </a:r>
            <a:endParaRPr sz="1800">
              <a:solidFill>
                <a:srgbClr val="439D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Send us your feedback at:</a:t>
            </a:r>
            <a:endParaRPr sz="1200">
              <a:solidFill>
                <a:srgbClr val="55555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" sz="12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Email:</a:t>
            </a:r>
            <a:r>
              <a:rPr lang="en" sz="12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200">
                <a:solidFill>
                  <a:srgbClr val="439D44"/>
                </a:solidFill>
                <a:latin typeface="Nunito"/>
                <a:ea typeface="Nunito"/>
                <a:cs typeface="Nunito"/>
                <a:sym typeface="Nunito"/>
              </a:rPr>
              <a:t>bip@athenarc.gr</a:t>
            </a:r>
            <a:endParaRPr sz="1200">
              <a:solidFill>
                <a:srgbClr val="439D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190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" sz="12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Address:</a:t>
            </a:r>
            <a:r>
              <a:rPr lang="en" sz="1200">
                <a:solidFill>
                  <a:srgbClr val="555555"/>
                </a:solidFill>
                <a:latin typeface="Nunito"/>
                <a:ea typeface="Nunito"/>
                <a:cs typeface="Nunito"/>
                <a:sym typeface="Nunito"/>
              </a:rPr>
              <a:t> Athena Research Center, Egialias 19 &amp; Chalepa, Maroussi 15125, Greece</a:t>
            </a:r>
            <a:endParaRPr sz="1200">
              <a:solidFill>
                <a:srgbClr val="55555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https://apicuron.org/assets/logos/bip-scholar.png"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6025" y="241854"/>
            <a:ext cx="1244442" cy="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/>
        </p:nvSpPr>
        <p:spPr>
          <a:xfrm>
            <a:off x="152400" y="825625"/>
            <a:ext cx="18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n" sz="1800" u="sng">
                <a:solidFill>
                  <a:srgbClr val="439D44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BIP! Services</a:t>
            </a:r>
            <a:endParaRPr sz="1800" u="sng">
              <a:solidFill>
                <a:srgbClr val="439D44"/>
              </a:solidFill>
              <a:latin typeface="Nunito"/>
              <a:ea typeface="Nunito"/>
              <a:cs typeface="Nunito"/>
              <a:sym typeface="Nunito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158" name="Google Shape;158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picuron.org/assets/logos/bip-scholar.png"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6025" y="241854"/>
            <a:ext cx="1244442" cy="8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/>
        </p:nvSpPr>
        <p:spPr>
          <a:xfrm>
            <a:off x="4572000" y="2328450"/>
            <a:ext cx="44091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Thank you for your attention!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309975" y="1518600"/>
            <a:ext cx="40611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1"/>
                </a:solidFill>
              </a:rPr>
              <a:t>Useful links: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Home: </a:t>
            </a:r>
            <a:r>
              <a:rPr lang="en" sz="11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https://bip.imsi.athenarc.gr/site/home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Log-in / Sign-up: </a:t>
            </a:r>
            <a:r>
              <a:rPr lang="en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https://bip.imsi.athenarc.gr/site/login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Data: </a:t>
            </a:r>
            <a:r>
              <a:rPr lang="en" sz="11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https://bip.imsi.athenarc.gr/site/data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Indicators: </a:t>
            </a:r>
            <a:r>
              <a:rPr lang="en" sz="11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https://bip.imsi.athenarc.gr/site/indicators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chemeClr val="dk1"/>
                </a:solidFill>
              </a:rPr>
            </a:br>
            <a:r>
              <a:rPr b="1" lang="en" sz="1100" u="sng">
                <a:solidFill>
                  <a:schemeClr val="dk1"/>
                </a:solidFill>
              </a:rPr>
              <a:t>EVERSE-related links: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Scholar: </a:t>
            </a:r>
            <a:r>
              <a:rPr lang="en" sz="11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https://bip.imsi.athenarc.gr/scholar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Research software portfolio: </a:t>
            </a:r>
            <a:r>
              <a:rPr lang="en" sz="1100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https://bip.imsi.athenarc.gr/scholar/myprofile/sw-portfolio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