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Roboto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bold.fntdata"/><Relationship Id="rId6" Type="http://schemas.openxmlformats.org/officeDocument/2006/relationships/slide" Target="slides/slide1.xml"/><Relationship Id="rId18" Type="http://schemas.openxmlformats.org/officeDocument/2006/relationships/font" Target="fonts/Robo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b92d3f1964_2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g3b92d3f1964_2_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3b92d3f1964_2_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717e91e7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8717e91e7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725e285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725e285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725e285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725e285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725e285c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d725e285c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d725e285c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d725e285c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725e285c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725e285c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725e285c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725e285c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Page">
  <p:cSld name="BackPag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369439" y="941526"/>
            <a:ext cx="208304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age">
  <p:cSld name="Text Pag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7029466" y="-2"/>
            <a:ext cx="2057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501150" y="1412350"/>
            <a:ext cx="81627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501142" y="755862"/>
            <a:ext cx="816279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type="ctrTitle"/>
          </p:nvPr>
        </p:nvSpPr>
        <p:spPr>
          <a:xfrm>
            <a:off x="317260" y="1200150"/>
            <a:ext cx="6858000" cy="75485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Roboto Light"/>
              <a:buNone/>
              <a:defRPr b="0" i="0" sz="49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317260" y="2119313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2383607" y="4672173"/>
            <a:ext cx="2603352" cy="4713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01 | 01 | 2023 by Name Surname</a:t>
            </a:r>
            <a:endParaRPr sz="1100"/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Page">
  <p:cSld name="Text + Image Pag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967667" y="4817623"/>
            <a:ext cx="20574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01144" y="1757265"/>
            <a:ext cx="4284216" cy="2784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/>
          <p:nvPr>
            <p:ph idx="2" type="pic"/>
          </p:nvPr>
        </p:nvSpPr>
        <p:spPr>
          <a:xfrm>
            <a:off x="4968496" y="1757243"/>
            <a:ext cx="3695442" cy="2784505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501142" y="755862"/>
            <a:ext cx="816279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8" name="Google Shape;28;p5"/>
          <p:cNvSpPr txBox="1"/>
          <p:nvPr>
            <p:ph idx="3" type="body"/>
          </p:nvPr>
        </p:nvSpPr>
        <p:spPr>
          <a:xfrm>
            <a:off x="501145" y="1288111"/>
            <a:ext cx="8162796" cy="2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1">
  <p:cSld name="Image Page 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967667" y="4817623"/>
            <a:ext cx="20574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/>
          <p:nvPr>
            <p:ph idx="2" type="pic"/>
          </p:nvPr>
        </p:nvSpPr>
        <p:spPr>
          <a:xfrm>
            <a:off x="501143" y="1757265"/>
            <a:ext cx="8162794" cy="278448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501142" y="755862"/>
            <a:ext cx="816279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501145" y="1288112"/>
            <a:ext cx="81627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2">
  <p:cSld name="Image Page 2">
    <p:bg>
      <p:bgPr>
        <a:noFill/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274320" w="487680">
                <a:moveTo>
                  <a:pt x="0" y="0"/>
                </a:moveTo>
                <a:lnTo>
                  <a:pt x="0" y="263230"/>
                </a:lnTo>
                <a:lnTo>
                  <a:pt x="23368" y="263230"/>
                </a:lnTo>
                <a:lnTo>
                  <a:pt x="34925" y="274320"/>
                </a:lnTo>
                <a:lnTo>
                  <a:pt x="46482" y="263230"/>
                </a:lnTo>
                <a:lnTo>
                  <a:pt x="487680" y="263230"/>
                </a:lnTo>
                <a:lnTo>
                  <a:pt x="487680" y="0"/>
                </a:lnTo>
                <a:lnTo>
                  <a:pt x="46482" y="0"/>
                </a:lnTo>
                <a:lnTo>
                  <a:pt x="34925" y="11090"/>
                </a:lnTo>
                <a:lnTo>
                  <a:pt x="233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/>
          <p:nvPr>
            <p:ph idx="2" type="pic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8600" y="245269"/>
            <a:ext cx="2738063" cy="30718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"/>
              <a:buFont typeface="Arial"/>
              <a:buNone/>
              <a:defRPr b="0" i="0" sz="100" u="none" cap="none" strike="noStrike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1">
  <p:cSld name="Divider Page 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/>
          <p:nvPr>
            <p:ph idx="2" type="pic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501144" y="782559"/>
            <a:ext cx="381177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501144" y="1314830"/>
            <a:ext cx="3811776" cy="2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3" type="body"/>
          </p:nvPr>
        </p:nvSpPr>
        <p:spPr>
          <a:xfrm>
            <a:off x="501144" y="1780125"/>
            <a:ext cx="3811775" cy="27616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2">
  <p:cSld name="Divider Page 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/>
          <p:nvPr>
            <p:ph idx="2" type="pic"/>
          </p:nvPr>
        </p:nvSpPr>
        <p:spPr>
          <a:xfrm>
            <a:off x="0" y="1"/>
            <a:ext cx="4572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090289" y="782559"/>
            <a:ext cx="381177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5090289" y="1314830"/>
            <a:ext cx="3811776" cy="2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3" type="body"/>
          </p:nvPr>
        </p:nvSpPr>
        <p:spPr>
          <a:xfrm>
            <a:off x="5090289" y="1780125"/>
            <a:ext cx="3811775" cy="27616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4" type="body"/>
          </p:nvPr>
        </p:nvSpPr>
        <p:spPr>
          <a:xfrm>
            <a:off x="228600" y="245269"/>
            <a:ext cx="2738063" cy="3071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"/>
              <a:buFont typeface="Arial"/>
              <a:buNone/>
              <a:defRPr b="0" i="0" sz="100" u="none" cap="none" strike="noStrike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forms.gle/yKnf6Z8tZGgxYwmt7" TargetMode="External"/><Relationship Id="rId4" Type="http://schemas.openxmlformats.org/officeDocument/2006/relationships/hyperlink" Target="https://forms.gle/yKnf6Z8tZGgxYwmt7" TargetMode="External"/><Relationship Id="rId5" Type="http://schemas.openxmlformats.org/officeDocument/2006/relationships/hyperlink" Target="https://forms.gle/mKiivmqWUz7Ajr1p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" type="subTitle"/>
          </p:nvPr>
        </p:nvSpPr>
        <p:spPr>
          <a:xfrm>
            <a:off x="369476" y="941525"/>
            <a:ext cx="72072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EVERSE Webinar</a:t>
            </a:r>
            <a:r>
              <a:rPr lang="en" sz="2100"/>
              <a:t>: </a:t>
            </a: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a Credit and Recognition Framework for RSEs and Trainers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62626"/>
              </a:buClr>
              <a:buSzPts val="2100"/>
              <a:buFont typeface="Arial"/>
              <a:buNone/>
            </a:pPr>
            <a:r>
              <a:rPr b="1" i="1" lang="en" sz="1800">
                <a:latin typeface="Roboto"/>
                <a:ea typeface="Roboto"/>
                <a:cs typeface="Roboto"/>
                <a:sym typeface="Roboto"/>
              </a:rPr>
              <a:t>Community feedback and opportunities to get involved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334229" y="3819107"/>
            <a:ext cx="4572000" cy="4962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401350" y="2414075"/>
            <a:ext cx="45720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Federica Quaglia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Padova, Italy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5284864" y="4444825"/>
            <a:ext cx="3253740" cy="4501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This project has received funding from the European Union’s Horizon Europe Programme under GA 101129744 — EVERSE — HORIZON-INFRA-2023-EOSC-01-02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369479" y="941523"/>
            <a:ext cx="7810200" cy="32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community feedback matters for this framework</a:t>
            </a:r>
            <a:endParaRPr b="1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EVERSE Credit and Recognition Framework is not being designed in isolation.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Community feedback helps us: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 whether the framework addresses real recognition needs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understand which contributions people most want represented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identify what kinds of indicators and profiles are actually useful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refine the framework before wider testing and uptake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goal is not just to build a technically correct framework, but one that communities find meaningful and worth using.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idx="1" type="subTitle"/>
          </p:nvPr>
        </p:nvSpPr>
        <p:spPr>
          <a:xfrm>
            <a:off x="369475" y="941525"/>
            <a:ext cx="3879300" cy="34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strongest message: the recognition need is real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survey gives a clear overall signal: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participants see clear value in making software contributions more visible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overall direction of the framework is seen as relevant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is strong interest in recognition workflows that are more structured and less manual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 for recognition framework that is usable, visible, and connected to real research practice</a:t>
            </a:r>
            <a:endParaRPr sz="1300"/>
          </a:p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orms response chart. Question title: How important is it to you that your software contributions are directly linked to your ORCID profile?. Number of responses: 17 responses." id="77" name="Google Shape;77;p12" title="How important is it to you that your software contributions are directly linked to your ORCID profile?"/>
          <p:cNvPicPr preferRelativeResize="0"/>
          <p:nvPr/>
        </p:nvPicPr>
        <p:blipFill rotWithShape="1">
          <a:blip r:embed="rId3">
            <a:alphaModFix/>
          </a:blip>
          <a:srcRect b="11473" l="0" r="0" t="0"/>
          <a:stretch/>
        </p:blipFill>
        <p:spPr>
          <a:xfrm>
            <a:off x="4320075" y="2800784"/>
            <a:ext cx="4677125" cy="1965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Forms response chart. Question title: How relevant do you think the framework for crediting and recognizing your work beyond traditional publications is?. Number of responses: 17 responses." id="78" name="Google Shape;78;p12" title="How relevant do you think the framework for crediting and recognizing your work beyond traditional publications is?"/>
          <p:cNvPicPr preferRelativeResize="0"/>
          <p:nvPr/>
        </p:nvPicPr>
        <p:blipFill rotWithShape="1">
          <a:blip r:embed="rId4">
            <a:alphaModFix/>
          </a:blip>
          <a:srcRect b="9918" l="0" r="0" t="0"/>
          <a:stretch/>
        </p:blipFill>
        <p:spPr>
          <a:xfrm>
            <a:off x="4320075" y="458809"/>
            <a:ext cx="4677125" cy="2137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245525" y="930700"/>
            <a:ext cx="4493100" cy="3463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Community priorities for recognition and visibility</a:t>
            </a:r>
            <a:endParaRPr b="1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survey points to four recurring priorities: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Visible contribution tracking</a:t>
            </a:r>
            <a:b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People want software and related work to be captured as real contributions, not left implicit.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Meaningful units of contribution</a:t>
            </a:r>
            <a:b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Pull request merges and issue resolution emerged as especially meaningful signals of work.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Better researcher-facing profiles</a:t>
            </a:r>
            <a:b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Participants value updated records, aggregation by role/topic, and richer contribution visibility.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Recognition beyond publications</a:t>
            </a:r>
            <a:b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need is not for more paper-centric metrics, but for broader representation of research work.</a:t>
            </a:r>
            <a:endParaRPr sz="1100"/>
          </a:p>
        </p:txBody>
      </p:sp>
      <p:pic>
        <p:nvPicPr>
          <p:cNvPr descr="Forms response chart. Question title: Which activity do you think most accurately represents a meaningful unit of contribution to software?. Number of responses: 17 responses." id="85" name="Google Shape;85;p13" title="Which activity do you think most accurately represents a meaningful unit of contribution to software?"/>
          <p:cNvPicPr preferRelativeResize="0"/>
          <p:nvPr/>
        </p:nvPicPr>
        <p:blipFill rotWithShape="1">
          <a:blip r:embed="rId3">
            <a:alphaModFix/>
          </a:blip>
          <a:srcRect b="5150" l="0" r="5625" t="0"/>
          <a:stretch/>
        </p:blipFill>
        <p:spPr>
          <a:xfrm>
            <a:off x="4786750" y="1191125"/>
            <a:ext cx="4261402" cy="21728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369475" y="941525"/>
            <a:ext cx="4085100" cy="351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Implications for the design of recognition indicators</a:t>
            </a:r>
            <a:endParaRPr b="1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Participants pointed to the need for: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clearer role attribution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transparent and explainable indicators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room for narrative and context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recognition of training and enabling work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fairer representation, not just more counting</a:t>
            </a:r>
            <a:endParaRPr sz="1400"/>
          </a:p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4572000" y="744675"/>
            <a:ext cx="3681600" cy="768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Specific roles: important for demonstrating my skills and what I can bring to a project/collaboration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4990750" y="1600900"/>
            <a:ext cx="3681600" cy="768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1F1F1F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…"liveliness" of the development and also a clear explanation of my role in the project. Impact indicators are difficult if they are absolute numbers…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5232550" y="3313350"/>
            <a:ext cx="3681600" cy="33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…an impact narrative?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4638650" y="2457125"/>
            <a:ext cx="3681600" cy="768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Aggregated a</a:t>
            </a: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ctivity statistics: important for showing productivity over time.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4572000" y="3843975"/>
            <a:ext cx="3681600" cy="61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Citations… Downloads.. List of projects… List of tools used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369475" y="941525"/>
            <a:ext cx="4767300" cy="351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Training contributions and career relevance</a:t>
            </a:r>
            <a:endParaRPr b="1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The survey also reinforced that training should be treated as a primary of the framework. Participants highlighted: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/>
              <a:t>a wide variety of platforms used to share training work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/>
              <a:t>different ways of measuring training value and impact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/>
              <a:t>the importance of recognising organisation, facilitation, delivery, and follow-up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/>
              <a:t>the need for recognition that supports career progression, not only visibility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Recognition is not only about software artefacts. It is also about the people and activities that build capacity, support reuse, and sustain research communities.</a:t>
            </a:r>
            <a:endParaRPr sz="1400"/>
          </a:p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5136775" y="941525"/>
            <a:ext cx="3681600" cy="768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1F1F1F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…being actively involved in training events in any role (lecturer, mentor, facilitator, ...), contributor to training material.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5136775" y="3374550"/>
            <a:ext cx="3681600" cy="768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1F1F1F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…years of practice… number of trained people…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5423875" y="2231725"/>
            <a:ext cx="3681600" cy="768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1F1F1F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nº of trainings and nº of attendees per training, if training is asyncronous: nº of views/users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369480" y="941523"/>
            <a:ext cx="8004900" cy="3441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Implications for the next phase of framework development</a:t>
            </a:r>
            <a:endParaRPr b="1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The survey helps us sharpen the core direction of the framework. So far, the feedback confirms the importance of: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/>
              <a:t>structured role attribution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/>
              <a:t>recognising software and training together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/>
              <a:t>linking activities to persistent identifiers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/>
              <a:t>using transparent, explainable indicators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/>
              <a:t>keeping space for context and narrative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/>
              <a:t>designing outputs that are useful in profiles and CVs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Our goal: designing a framework not just broader, but more grounded in actual RSEs and trainers community needs.</a:t>
            </a:r>
            <a:endParaRPr sz="1400"/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idx="1" type="subTitle"/>
          </p:nvPr>
        </p:nvSpPr>
        <p:spPr>
          <a:xfrm>
            <a:off x="369480" y="941523"/>
            <a:ext cx="8059200" cy="3452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Early adopters and pilot participation</a:t>
            </a:r>
            <a:endParaRPr b="1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We are now looking for early adopters to help move from proof of concept to practical refinement. Early adopters can help us: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test whether tracked activities are meaningful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refine indicators, roles, and profile structures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identify gaps in software and training representation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assess whether outputs are useful in real profile and CV contexts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 the user journey across platforms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Who we welcome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RSEs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trainers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maintainers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project leads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researchers with substantial software or training contributions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communities and institutions interested in piloting recognition workflows</a:t>
            </a:r>
            <a:endParaRPr sz="1400"/>
          </a:p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556784" y="474990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2717500" y="4393925"/>
            <a:ext cx="240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Framework for Credit and Recognition: Early Adopters</a:t>
            </a:r>
            <a:r>
              <a:rPr b="1"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5544475" y="4393925"/>
            <a:ext cx="288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EVERSE Framework for Credit &amp; Recognition Feedback Survey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2196925" y="4393925"/>
            <a:ext cx="662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📝</a:t>
            </a:r>
            <a:endParaRPr sz="3100"/>
          </a:p>
        </p:txBody>
      </p:sp>
      <p:sp>
        <p:nvSpPr>
          <p:cNvPr id="121" name="Google Shape;121;p17"/>
          <p:cNvSpPr txBox="1"/>
          <p:nvPr/>
        </p:nvSpPr>
        <p:spPr>
          <a:xfrm>
            <a:off x="5010225" y="4393925"/>
            <a:ext cx="662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📝</a:t>
            </a:r>
            <a:endParaRPr sz="3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