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56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Roboto"/>
      <p:regular r:id="rId10"/>
      <p:bold r:id="rId11"/>
      <p:italic r:id="rId12"/>
      <p:boldItalic r:id="rId13"/>
    </p:embeddedFont>
    <p:embeddedFont>
      <p:font typeface="Roboto Light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bold.fntdata"/><Relationship Id="rId10" Type="http://schemas.openxmlformats.org/officeDocument/2006/relationships/font" Target="fonts/Roboto-regular.fntdata"/><Relationship Id="rId13" Type="http://schemas.openxmlformats.org/officeDocument/2006/relationships/font" Target="fonts/Roboto-boldItalic.fntdata"/><Relationship Id="rId12" Type="http://schemas.openxmlformats.org/officeDocument/2006/relationships/font" Target="fonts/Roboto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Light-bold.fntdata"/><Relationship Id="rId14" Type="http://schemas.openxmlformats.org/officeDocument/2006/relationships/font" Target="fonts/RobotoLight-regular.fntdata"/><Relationship Id="rId17" Type="http://schemas.openxmlformats.org/officeDocument/2006/relationships/font" Target="fonts/RobotoLight-boldItalic.fntdata"/><Relationship Id="rId16" Type="http://schemas.openxmlformats.org/officeDocument/2006/relationships/font" Target="fonts/RobotoLight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b92d3f1964_2_5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" name="Google Shape;57;g3b92d3f1964_2_5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g3b92d3f1964_2_5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d91875b55c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d91875b55c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8717e91e78_1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8717e91e78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d91875b55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d91875b55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Page">
  <p:cSld name="BackPag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8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9;p2"/>
          <p:cNvSpPr txBox="1"/>
          <p:nvPr>
            <p:ph idx="1" type="subTitle"/>
          </p:nvPr>
        </p:nvSpPr>
        <p:spPr>
          <a:xfrm>
            <a:off x="369439" y="941526"/>
            <a:ext cx="208304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lvl="1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lvl="2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lvl="3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lvl="4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lvl="5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lvl="1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lvl="2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lvl="3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lvl="4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lvl="5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lvl="6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lvl="7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lvl="8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Page">
  <p:cSld name="Text Pag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/>
          <p:nvPr>
            <p:ph idx="12" type="sldNum"/>
          </p:nvPr>
        </p:nvSpPr>
        <p:spPr>
          <a:xfrm>
            <a:off x="7029466" y="-2"/>
            <a:ext cx="2057400" cy="17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rtl="0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" name="Google Shape;14;p3"/>
          <p:cNvSpPr txBox="1"/>
          <p:nvPr>
            <p:ph idx="1" type="body"/>
          </p:nvPr>
        </p:nvSpPr>
        <p:spPr>
          <a:xfrm>
            <a:off x="501150" y="1412350"/>
            <a:ext cx="8162700" cy="31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marR="0" rtl="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i="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rgbClr val="3A3838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2984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rgbClr val="3A3838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29845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rgbClr val="3A3838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29845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rgbClr val="3A3838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Google Shape;15;p3"/>
          <p:cNvSpPr txBox="1"/>
          <p:nvPr>
            <p:ph type="title"/>
          </p:nvPr>
        </p:nvSpPr>
        <p:spPr>
          <a:xfrm>
            <a:off x="501142" y="755862"/>
            <a:ext cx="8162795" cy="45291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600"/>
              <a:buFont typeface="Roboto Light"/>
              <a:buNone/>
              <a:defRPr b="0" i="0" sz="2600" u="none" cap="none" strike="noStrike"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Page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4"/>
          <p:cNvSpPr txBox="1"/>
          <p:nvPr>
            <p:ph type="ctrTitle"/>
          </p:nvPr>
        </p:nvSpPr>
        <p:spPr>
          <a:xfrm>
            <a:off x="317260" y="1200150"/>
            <a:ext cx="6858000" cy="754856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900"/>
              <a:buFont typeface="Roboto Light"/>
              <a:buNone/>
              <a:defRPr b="0" i="0" sz="4900" u="none" cap="none" strike="noStrike"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9" name="Google Shape;19;p4"/>
          <p:cNvSpPr txBox="1"/>
          <p:nvPr>
            <p:ph idx="1" type="subTitle"/>
          </p:nvPr>
        </p:nvSpPr>
        <p:spPr>
          <a:xfrm>
            <a:off x="317260" y="2119313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62626"/>
              </a:buClr>
              <a:buSzPts val="2300"/>
              <a:buFont typeface="Arial"/>
              <a:buNone/>
              <a:defRPr b="0" i="0" sz="2300" u="none" cap="none" strike="noStrike"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lvl="1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lvl="2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lvl="3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lvl="4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lvl="5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4"/>
          <p:cNvSpPr txBox="1"/>
          <p:nvPr/>
        </p:nvSpPr>
        <p:spPr>
          <a:xfrm>
            <a:off x="2383607" y="4672173"/>
            <a:ext cx="2603352" cy="47132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000"/>
              <a:buFont typeface="Arial"/>
              <a:buNone/>
            </a:pPr>
            <a:r>
              <a:rPr b="0" i="0" lang="en" sz="1000" u="none" cap="none" strike="noStrike"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rPr>
              <a:t>01 | 01 | 2023 by Name Surname</a:t>
            </a:r>
            <a:endParaRPr sz="1100"/>
          </a:p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lvl="1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lvl="2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lvl="3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lvl="4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lvl="5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lvl="6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lvl="7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lvl="8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+ Image Page">
  <p:cSld name="Text + Image Pag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oogle Shape;23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6967667" y="4817623"/>
            <a:ext cx="2057400" cy="17312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501144" y="1757265"/>
            <a:ext cx="4284216" cy="278450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marR="0" rtl="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7F7F7F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29845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rgbClr val="3A3838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2984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rgbClr val="3A3838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29845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rgbClr val="3A3838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29845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rgbClr val="3A3838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5"/>
          <p:cNvSpPr/>
          <p:nvPr>
            <p:ph idx="2" type="pic"/>
          </p:nvPr>
        </p:nvSpPr>
        <p:spPr>
          <a:xfrm>
            <a:off x="4968496" y="1757243"/>
            <a:ext cx="3695442" cy="2784505"/>
          </a:xfrm>
          <a:prstGeom prst="rect">
            <a:avLst/>
          </a:prstGeom>
          <a:noFill/>
          <a:ln>
            <a:noFill/>
          </a:ln>
        </p:spPr>
      </p:sp>
      <p:sp>
        <p:nvSpPr>
          <p:cNvPr id="27" name="Google Shape;27;p5"/>
          <p:cNvSpPr txBox="1"/>
          <p:nvPr>
            <p:ph type="title"/>
          </p:nvPr>
        </p:nvSpPr>
        <p:spPr>
          <a:xfrm>
            <a:off x="501142" y="755862"/>
            <a:ext cx="8162795" cy="45291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600"/>
              <a:buFont typeface="Roboto Light"/>
              <a:buNone/>
              <a:defRPr b="0" i="0" sz="2600" u="none" cap="none" strike="noStrike"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28" name="Google Shape;28;p5"/>
          <p:cNvSpPr txBox="1"/>
          <p:nvPr>
            <p:ph idx="3" type="body"/>
          </p:nvPr>
        </p:nvSpPr>
        <p:spPr>
          <a:xfrm>
            <a:off x="501145" y="1288111"/>
            <a:ext cx="8162796" cy="27357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62626"/>
              </a:buClr>
              <a:buSzPts val="1500"/>
              <a:buFont typeface="Arial"/>
              <a:buNone/>
              <a:defRPr b="0" i="0" sz="1500" u="none" cap="none" strike="noStrike"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Page 1">
  <p:cSld name="Image Page 1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6967667" y="4817623"/>
            <a:ext cx="2057400" cy="17312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2" name="Google Shape;32;p6"/>
          <p:cNvSpPr/>
          <p:nvPr>
            <p:ph idx="2" type="pic"/>
          </p:nvPr>
        </p:nvSpPr>
        <p:spPr>
          <a:xfrm>
            <a:off x="501143" y="1757265"/>
            <a:ext cx="8162794" cy="2784483"/>
          </a:xfrm>
          <a:prstGeom prst="rect">
            <a:avLst/>
          </a:prstGeom>
          <a:noFill/>
          <a:ln>
            <a:noFill/>
          </a:ln>
        </p:spPr>
      </p:sp>
      <p:sp>
        <p:nvSpPr>
          <p:cNvPr id="33" name="Google Shape;33;p6"/>
          <p:cNvSpPr txBox="1"/>
          <p:nvPr>
            <p:ph type="title"/>
          </p:nvPr>
        </p:nvSpPr>
        <p:spPr>
          <a:xfrm>
            <a:off x="501142" y="755862"/>
            <a:ext cx="8162795" cy="45291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600"/>
              <a:buFont typeface="Roboto Light"/>
              <a:buNone/>
              <a:defRPr b="0" i="0" sz="2600" u="none" cap="none" strike="noStrike"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34" name="Google Shape;34;p6"/>
          <p:cNvSpPr txBox="1"/>
          <p:nvPr>
            <p:ph idx="1" type="body"/>
          </p:nvPr>
        </p:nvSpPr>
        <p:spPr>
          <a:xfrm>
            <a:off x="501145" y="1288112"/>
            <a:ext cx="8162700" cy="273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marR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62626"/>
              </a:buClr>
              <a:buSzPts val="1500"/>
              <a:buFont typeface="Arial"/>
              <a:buNone/>
              <a:defRPr b="0" i="0" sz="1500" u="none" cap="none" strike="noStrike"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42900" lvl="1" marL="9144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323850" lvl="2" marL="13716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317500" lvl="3" marL="18288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317500" lvl="4" marL="22860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Page 2">
  <p:cSld name="Image Page 2">
    <p:bg>
      <p:bgPr>
        <a:noFill/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/>
          <p:nvPr/>
        </p:nvSpPr>
        <p:spPr>
          <a:xfrm>
            <a:off x="0" y="0"/>
            <a:ext cx="9144000" cy="5143500"/>
          </a:xfrm>
          <a:custGeom>
            <a:rect b="b" l="l" r="r" t="t"/>
            <a:pathLst>
              <a:path extrusionOk="0" h="274320" w="487680">
                <a:moveTo>
                  <a:pt x="0" y="0"/>
                </a:moveTo>
                <a:lnTo>
                  <a:pt x="0" y="263230"/>
                </a:lnTo>
                <a:lnTo>
                  <a:pt x="23368" y="263230"/>
                </a:lnTo>
                <a:lnTo>
                  <a:pt x="34925" y="274320"/>
                </a:lnTo>
                <a:lnTo>
                  <a:pt x="46482" y="263230"/>
                </a:lnTo>
                <a:lnTo>
                  <a:pt x="487680" y="263230"/>
                </a:lnTo>
                <a:lnTo>
                  <a:pt x="487680" y="0"/>
                </a:lnTo>
                <a:lnTo>
                  <a:pt x="46482" y="0"/>
                </a:lnTo>
                <a:lnTo>
                  <a:pt x="34925" y="11090"/>
                </a:lnTo>
                <a:lnTo>
                  <a:pt x="2336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7"/>
          <p:cNvSpPr/>
          <p:nvPr>
            <p:ph idx="2" type="pic"/>
          </p:nvPr>
        </p:nvSpPr>
        <p:spPr>
          <a:xfrm>
            <a:off x="0" y="1"/>
            <a:ext cx="9144000" cy="5143499"/>
          </a:xfrm>
          <a:prstGeom prst="rect">
            <a:avLst/>
          </a:prstGeom>
          <a:noFill/>
          <a:ln>
            <a:noFill/>
          </a:ln>
        </p:spPr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228600" y="245269"/>
            <a:ext cx="2738063" cy="307181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00"/>
              <a:buFont typeface="Arial"/>
              <a:buNone/>
              <a:defRPr b="0" i="0" sz="100" u="none" cap="none" strike="noStrike"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lvl="1">
              <a:buNone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lvl="2">
              <a:buNone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lvl="3">
              <a:buNone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lvl="4">
              <a:buNone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lvl="5">
              <a:buNone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lvl="6">
              <a:buNone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lvl="7">
              <a:buNone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lvl="8">
              <a:buNone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vider Page 1">
  <p:cSld name="Divider Page 1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Google Shape;41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4572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8"/>
          <p:cNvSpPr/>
          <p:nvPr>
            <p:ph idx="2" type="pic"/>
          </p:nvPr>
        </p:nvSpPr>
        <p:spPr>
          <a:xfrm>
            <a:off x="4572000" y="0"/>
            <a:ext cx="4572000" cy="5143499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8"/>
          <p:cNvSpPr txBox="1"/>
          <p:nvPr>
            <p:ph type="title"/>
          </p:nvPr>
        </p:nvSpPr>
        <p:spPr>
          <a:xfrm>
            <a:off x="501144" y="782559"/>
            <a:ext cx="3811775" cy="45291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600"/>
              <a:buFont typeface="Roboto Light"/>
              <a:buNone/>
              <a:defRPr b="0" i="0" sz="2600" u="none" cap="none" strike="noStrike"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44" name="Google Shape;44;p8"/>
          <p:cNvSpPr txBox="1"/>
          <p:nvPr>
            <p:ph idx="1" type="body"/>
          </p:nvPr>
        </p:nvSpPr>
        <p:spPr>
          <a:xfrm>
            <a:off x="501144" y="1314830"/>
            <a:ext cx="3811776" cy="27357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62626"/>
              </a:buClr>
              <a:buSzPts val="1500"/>
              <a:buFont typeface="Arial"/>
              <a:buNone/>
              <a:defRPr b="0" i="0" sz="1500" u="none" cap="none" strike="noStrike"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Google Shape;45;p8"/>
          <p:cNvSpPr txBox="1"/>
          <p:nvPr>
            <p:ph idx="3" type="body"/>
          </p:nvPr>
        </p:nvSpPr>
        <p:spPr>
          <a:xfrm>
            <a:off x="501144" y="1780125"/>
            <a:ext cx="3811775" cy="276162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marR="0" rtl="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7F7F7F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29845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rgbClr val="3A3838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2984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rgbClr val="3A3838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29845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rgbClr val="3A3838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29845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rgbClr val="3A3838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6" name="Google Shape;46;p8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lvl="1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lvl="2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lvl="3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lvl="4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lvl="5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lvl="6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lvl="7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lvl="8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vider Page 2">
  <p:cSld name="Divider Page 2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572000" y="0"/>
            <a:ext cx="4572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/>
          <p:nvPr>
            <p:ph idx="2" type="pic"/>
          </p:nvPr>
        </p:nvSpPr>
        <p:spPr>
          <a:xfrm>
            <a:off x="0" y="1"/>
            <a:ext cx="4572000" cy="5143499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9"/>
          <p:cNvSpPr txBox="1"/>
          <p:nvPr>
            <p:ph type="title"/>
          </p:nvPr>
        </p:nvSpPr>
        <p:spPr>
          <a:xfrm>
            <a:off x="5090289" y="782559"/>
            <a:ext cx="3811775" cy="45291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600"/>
              <a:buFont typeface="Roboto Light"/>
              <a:buNone/>
              <a:defRPr b="0" i="0" sz="2600" u="none" cap="none" strike="noStrike"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51" name="Google Shape;51;p9"/>
          <p:cNvSpPr txBox="1"/>
          <p:nvPr>
            <p:ph idx="1" type="body"/>
          </p:nvPr>
        </p:nvSpPr>
        <p:spPr>
          <a:xfrm>
            <a:off x="5090289" y="1314830"/>
            <a:ext cx="3811776" cy="27357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62626"/>
              </a:buClr>
              <a:buSzPts val="1500"/>
              <a:buFont typeface="Arial"/>
              <a:buNone/>
              <a:defRPr b="0" i="0" sz="1500" u="none" cap="none" strike="noStrike"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Google Shape;52;p9"/>
          <p:cNvSpPr txBox="1"/>
          <p:nvPr>
            <p:ph idx="3" type="body"/>
          </p:nvPr>
        </p:nvSpPr>
        <p:spPr>
          <a:xfrm>
            <a:off x="5090289" y="1780125"/>
            <a:ext cx="3811775" cy="276162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marR="0" rtl="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7F7F7F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29845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rgbClr val="3A3838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2984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rgbClr val="3A3838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29845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rgbClr val="3A3838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29845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rgbClr val="3A3838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9"/>
          <p:cNvSpPr txBox="1"/>
          <p:nvPr>
            <p:ph idx="4" type="body"/>
          </p:nvPr>
        </p:nvSpPr>
        <p:spPr>
          <a:xfrm>
            <a:off x="228600" y="245269"/>
            <a:ext cx="2738063" cy="307181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00"/>
              <a:buFont typeface="Arial"/>
              <a:buNone/>
              <a:defRPr b="0" i="0" sz="100" u="none" cap="none" strike="noStrike"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9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lvl="1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lvl="2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lvl="3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lvl="4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lvl="5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lvl="6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lvl="7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lvl="8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buNone/>
              <a:defRPr sz="1300">
                <a:solidFill>
                  <a:schemeClr val="tx1"/>
                </a:solidFill>
              </a:defRPr>
            </a:lvl1pPr>
            <a:lvl2pPr lvl="1" algn="r">
              <a:buNone/>
              <a:defRPr sz="1300">
                <a:solidFill>
                  <a:schemeClr val="tx1"/>
                </a:solidFill>
              </a:defRPr>
            </a:lvl2pPr>
            <a:lvl3pPr lvl="2" algn="r">
              <a:buNone/>
              <a:defRPr sz="1300">
                <a:solidFill>
                  <a:schemeClr val="tx1"/>
                </a:solidFill>
              </a:defRPr>
            </a:lvl3pPr>
            <a:lvl4pPr lvl="3" algn="r">
              <a:buNone/>
              <a:defRPr sz="1300">
                <a:solidFill>
                  <a:schemeClr val="tx1"/>
                </a:solidFill>
              </a:defRPr>
            </a:lvl4pPr>
            <a:lvl5pPr lvl="4" algn="r">
              <a:buNone/>
              <a:defRPr sz="1300">
                <a:solidFill>
                  <a:schemeClr val="tx1"/>
                </a:solidFill>
              </a:defRPr>
            </a:lvl5pPr>
            <a:lvl6pPr lvl="5" algn="r">
              <a:buNone/>
              <a:defRPr sz="1300">
                <a:solidFill>
                  <a:schemeClr val="tx1"/>
                </a:solidFill>
              </a:defRPr>
            </a:lvl6pPr>
            <a:lvl7pPr lvl="6" algn="r">
              <a:buNone/>
              <a:defRPr sz="1300">
                <a:solidFill>
                  <a:schemeClr val="tx1"/>
                </a:solidFill>
              </a:defRPr>
            </a:lvl7pPr>
            <a:lvl8pPr lvl="7" algn="r">
              <a:buNone/>
              <a:defRPr sz="1300">
                <a:solidFill>
                  <a:schemeClr val="tx1"/>
                </a:solidFill>
              </a:defRPr>
            </a:lvl8pPr>
            <a:lvl9pPr lvl="8" algn="r">
              <a:buNone/>
              <a:defRPr sz="1300">
                <a:solidFill>
                  <a:schemeClr val="tx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p:transition spd="med"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sandbox.orcid.org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docs.google.com/document/d/1IadtA_GMODnwWfPkSGHLhr-by4xwg6FYdOBLc5dPRVI/edit?tab=t.0#heading=h.4gi3jtp0q8at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dev.apicuron.org" TargetMode="External"/><Relationship Id="rId4" Type="http://schemas.openxmlformats.org/officeDocument/2006/relationships/hyperlink" Target="http://sandbox.orcid.org" TargetMode="External"/><Relationship Id="rId11" Type="http://schemas.openxmlformats.org/officeDocument/2006/relationships/hyperlink" Target="https://doi.org/10.5281/zenodo.14978474" TargetMode="External"/><Relationship Id="rId10" Type="http://schemas.openxmlformats.org/officeDocument/2006/relationships/hyperlink" Target="mailto:kameleddineadel.bouhraoua@phd.unipd.it" TargetMode="External"/><Relationship Id="rId9" Type="http://schemas.openxmlformats.org/officeDocument/2006/relationships/hyperlink" Target="mailto:mehdi.zoubiri@phd.unipd.it" TargetMode="External"/><Relationship Id="rId5" Type="http://schemas.openxmlformats.org/officeDocument/2006/relationships/hyperlink" Target="https://docs.google.com/document/d/1IadtA_GMODnwWfPkSGHLhr-by4xwg6FYdOBLc5dPRVI/edit?tab=t.0#heading=h.4gi3jtp0q8at" TargetMode="External"/><Relationship Id="rId6" Type="http://schemas.openxmlformats.org/officeDocument/2006/relationships/hyperlink" Target="http://apicuron.org/api" TargetMode="External"/><Relationship Id="rId7" Type="http://schemas.openxmlformats.org/officeDocument/2006/relationships/hyperlink" Target="https://join.slack.com/t/apicuron/shared_invite/zt-1jir4nfu9-gDItsCVg7f0JoY8_mOht7w" TargetMode="External"/><Relationship Id="rId8" Type="http://schemas.openxmlformats.org/officeDocument/2006/relationships/hyperlink" Target="mailto:federica.quaglia8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/>
          <p:nvPr>
            <p:ph idx="1" type="subTitle"/>
          </p:nvPr>
        </p:nvSpPr>
        <p:spPr>
          <a:xfrm>
            <a:off x="369476" y="941525"/>
            <a:ext cx="72072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2100"/>
              <a:buNone/>
            </a:pPr>
            <a:r>
              <a:rPr b="1" lang="en" sz="2100">
                <a:latin typeface="Roboto"/>
                <a:ea typeface="Roboto"/>
                <a:cs typeface="Roboto"/>
                <a:sym typeface="Roboto"/>
              </a:rPr>
              <a:t>EVERSE Webinar</a:t>
            </a:r>
            <a:r>
              <a:rPr lang="en" sz="2100"/>
              <a:t>: a Credit and Recognition Framework for RSEs and Trainers</a:t>
            </a:r>
            <a:endParaRPr sz="21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rgbClr val="262626"/>
              </a:buClr>
              <a:buSzPts val="2100"/>
              <a:buFont typeface="Arial"/>
              <a:buNone/>
            </a:pPr>
            <a:r>
              <a:rPr i="1" lang="en" sz="1800"/>
              <a:t>Hands-on session: Creating your profile on APICURON</a:t>
            </a:r>
            <a:endParaRPr sz="1500"/>
          </a:p>
        </p:txBody>
      </p:sp>
      <p:sp>
        <p:nvSpPr>
          <p:cNvPr id="61" name="Google Shape;61;p10"/>
          <p:cNvSpPr txBox="1"/>
          <p:nvPr/>
        </p:nvSpPr>
        <p:spPr>
          <a:xfrm>
            <a:off x="401350" y="2414075"/>
            <a:ext cx="4572000" cy="6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Presented by:</a:t>
            </a:r>
            <a:endParaRPr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0124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Mehdi Zoubiri - </a:t>
            </a:r>
            <a:r>
              <a:rPr i="1" lang="en">
                <a:solidFill>
                  <a:srgbClr val="20124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University of Padova, Italy</a:t>
            </a:r>
            <a:endParaRPr>
              <a:solidFill>
                <a:srgbClr val="20124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2" name="Google Shape;62;p10"/>
          <p:cNvSpPr txBox="1"/>
          <p:nvPr/>
        </p:nvSpPr>
        <p:spPr>
          <a:xfrm>
            <a:off x="5284864" y="4444825"/>
            <a:ext cx="3253740" cy="45012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8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rPr>
              <a:t>This project has received funding from the European Union’s Horizon Europe Programme under GA 101129744 — EVERSE — HORIZON-INFRA-2023-EOSC-01-02 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0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/>
          <p:nvPr>
            <p:ph idx="12" type="sldNum"/>
          </p:nvPr>
        </p:nvSpPr>
        <p:spPr>
          <a:xfrm>
            <a:off x="7029466" y="-2"/>
            <a:ext cx="2057400" cy="1731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9" name="Google Shape;69;p11"/>
          <p:cNvSpPr txBox="1"/>
          <p:nvPr>
            <p:ph idx="1" type="body"/>
          </p:nvPr>
        </p:nvSpPr>
        <p:spPr>
          <a:xfrm>
            <a:off x="501150" y="1396375"/>
            <a:ext cx="8162700" cy="31293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81000" lvl="0" marL="457200" rtl="0" algn="l">
              <a:spcBef>
                <a:spcPts val="800"/>
              </a:spcBef>
              <a:spcAft>
                <a:spcPts val="0"/>
              </a:spcAft>
              <a:buSzPts val="2400"/>
              <a:buFont typeface="Roboto"/>
              <a:buChar char="❏"/>
            </a:pPr>
            <a:r>
              <a:rPr lang="en" sz="2400">
                <a:latin typeface="Roboto"/>
                <a:ea typeface="Roboto"/>
                <a:cs typeface="Roboto"/>
                <a:sym typeface="Roboto"/>
              </a:rPr>
              <a:t>A Sandbox ORCID (</a:t>
            </a:r>
            <a:r>
              <a:rPr lang="en" sz="2400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3"/>
              </a:rPr>
              <a:t>sandbox.orcid.org</a:t>
            </a:r>
            <a:r>
              <a:rPr lang="en" sz="2400">
                <a:latin typeface="Roboto"/>
                <a:ea typeface="Roboto"/>
                <a:cs typeface="Roboto"/>
                <a:sym typeface="Roboto"/>
              </a:rPr>
              <a:t> ) account</a:t>
            </a:r>
            <a:endParaRPr sz="2400"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n" sz="2400">
                <a:latin typeface="Roboto"/>
                <a:ea typeface="Roboto"/>
                <a:cs typeface="Roboto"/>
                <a:sym typeface="Roboto"/>
              </a:rPr>
              <a:t>That’s it !</a:t>
            </a:r>
            <a:endParaRPr sz="24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0" name="Google Shape;70;p11"/>
          <p:cNvSpPr txBox="1"/>
          <p:nvPr>
            <p:ph type="title"/>
          </p:nvPr>
        </p:nvSpPr>
        <p:spPr>
          <a:xfrm>
            <a:off x="501143" y="755862"/>
            <a:ext cx="8162700" cy="4530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Prerequisites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idx="1" type="body"/>
          </p:nvPr>
        </p:nvSpPr>
        <p:spPr>
          <a:xfrm>
            <a:off x="501150" y="1412350"/>
            <a:ext cx="8162700" cy="35235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175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Roboto"/>
              <a:buAutoNum type="arabicPeriod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Quick overview of APICURON (Resources page, Profile page)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Roboto"/>
              <a:buAutoNum type="arabicPeriod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Login into APICURON (Need ORCID)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Roboto"/>
              <a:buAutoNum type="arabicPeriod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Becoming a partner resource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Roboto"/>
              <a:buAutoNum type="arabicPeriod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Creating Activites - </a:t>
            </a:r>
            <a:r>
              <a:rPr lang="en"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3"/>
              </a:rPr>
              <a:t>Guidelines</a:t>
            </a:r>
            <a:r>
              <a:rPr lang="en">
                <a:latin typeface="Roboto"/>
                <a:ea typeface="Roboto"/>
                <a:cs typeface="Roboto"/>
                <a:sym typeface="Roboto"/>
              </a:rPr>
              <a:t> 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Roboto"/>
              <a:buAutoNum type="arabicPeriod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Creating Badges &amp;Medals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Roboto"/>
              <a:buAutoNum type="arabicPeriod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Submitting Reports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Roboto"/>
              <a:buAutoNum type="arabicPeriod"/>
            </a:pPr>
            <a:r>
              <a:rPr lang="en" sz="1400">
                <a:latin typeface="Roboto"/>
                <a:ea typeface="Roboto"/>
                <a:cs typeface="Roboto"/>
                <a:sym typeface="Roboto"/>
              </a:rPr>
              <a:t>Programmatically through the API</a:t>
            </a:r>
            <a:endParaRPr sz="1400">
              <a:latin typeface="Roboto"/>
              <a:ea typeface="Roboto"/>
              <a:cs typeface="Roboto"/>
              <a:sym typeface="Roboto"/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Roboto"/>
              <a:buAutoNum type="arabicPeriod"/>
            </a:pPr>
            <a:r>
              <a:rPr lang="en" sz="1400">
                <a:latin typeface="Roboto"/>
                <a:ea typeface="Roboto"/>
                <a:cs typeface="Roboto"/>
                <a:sym typeface="Roboto"/>
              </a:rPr>
              <a:t>Manually using the dashboard</a:t>
            </a:r>
            <a:endParaRPr sz="14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6" name="Google Shape;76;p12"/>
          <p:cNvSpPr txBox="1"/>
          <p:nvPr>
            <p:ph idx="12" type="sldNum"/>
          </p:nvPr>
        </p:nvSpPr>
        <p:spPr>
          <a:xfrm>
            <a:off x="7029466" y="-2"/>
            <a:ext cx="2057400" cy="1731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2"/>
          <p:cNvSpPr txBox="1"/>
          <p:nvPr>
            <p:ph type="title"/>
          </p:nvPr>
        </p:nvSpPr>
        <p:spPr>
          <a:xfrm>
            <a:off x="501143" y="755862"/>
            <a:ext cx="8162700" cy="4530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Plan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3"/>
          <p:cNvSpPr txBox="1"/>
          <p:nvPr>
            <p:ph idx="12" type="sldNum"/>
          </p:nvPr>
        </p:nvSpPr>
        <p:spPr>
          <a:xfrm>
            <a:off x="7029466" y="-2"/>
            <a:ext cx="2057400" cy="1731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3" name="Google Shape;83;p13"/>
          <p:cNvSpPr txBox="1"/>
          <p:nvPr>
            <p:ph idx="1" type="body"/>
          </p:nvPr>
        </p:nvSpPr>
        <p:spPr>
          <a:xfrm>
            <a:off x="501150" y="1412350"/>
            <a:ext cx="8162700" cy="31293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rmAutofit lnSpcReduction="10000"/>
          </a:bodyPr>
          <a:lstStyle/>
          <a:p>
            <a:pPr indent="-317500" lvl="0" marL="457200" rtl="0" algn="l">
              <a:spcBef>
                <a:spcPts val="1000"/>
              </a:spcBef>
              <a:spcAft>
                <a:spcPts val="0"/>
              </a:spcAft>
              <a:buSzPts val="1400"/>
              <a:buFont typeface="Roboto"/>
              <a:buChar char="❖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Dev testing instance : </a:t>
            </a:r>
            <a:r>
              <a:rPr lang="en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3"/>
              </a:rPr>
              <a:t>dev.apicuron.org</a:t>
            </a:r>
            <a:r>
              <a:rPr lang="en">
                <a:latin typeface="Roboto"/>
                <a:ea typeface="Roboto"/>
                <a:cs typeface="Roboto"/>
                <a:sym typeface="Roboto"/>
              </a:rPr>
              <a:t> 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-317500" lvl="1" marL="914400" rtl="0" algn="l">
              <a:spcBef>
                <a:spcPts val="1000"/>
              </a:spcBef>
              <a:spcAft>
                <a:spcPts val="0"/>
              </a:spcAft>
              <a:buSzPts val="1400"/>
              <a:buFont typeface="Roboto"/>
              <a:buChar char="➢"/>
            </a:pPr>
            <a:r>
              <a:rPr lang="en" sz="1400">
                <a:latin typeface="Roboto"/>
                <a:ea typeface="Roboto"/>
                <a:cs typeface="Roboto"/>
                <a:sym typeface="Roboto"/>
              </a:rPr>
              <a:t>!Important: Testing instance uses </a:t>
            </a:r>
            <a:r>
              <a:rPr lang="en" sz="1400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4"/>
              </a:rPr>
              <a:t>sandbox.orcid.org</a:t>
            </a:r>
            <a:r>
              <a:rPr lang="en" sz="1400">
                <a:latin typeface="Roboto"/>
                <a:ea typeface="Roboto"/>
                <a:cs typeface="Roboto"/>
                <a:sym typeface="Roboto"/>
              </a:rPr>
              <a:t> </a:t>
            </a:r>
            <a:endParaRPr sz="1400">
              <a:latin typeface="Roboto"/>
              <a:ea typeface="Roboto"/>
              <a:cs typeface="Roboto"/>
              <a:sym typeface="Roboto"/>
            </a:endParaRPr>
          </a:p>
          <a:p>
            <a:pPr indent="-317500" lvl="0" marL="457200" rtl="0" algn="l">
              <a:spcBef>
                <a:spcPts val="1000"/>
              </a:spcBef>
              <a:spcAft>
                <a:spcPts val="0"/>
              </a:spcAft>
              <a:buSzPts val="1400"/>
              <a:buFont typeface="Roboto"/>
              <a:buChar char="❖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Suggestions/guidelines for defining your recognition model in APICURON: </a:t>
            </a:r>
            <a:r>
              <a:rPr lang="en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5"/>
              </a:rPr>
              <a:t>Document Link</a:t>
            </a:r>
            <a:r>
              <a:rPr lang="en">
                <a:latin typeface="Roboto"/>
                <a:ea typeface="Roboto"/>
                <a:cs typeface="Roboto"/>
                <a:sym typeface="Roboto"/>
              </a:rPr>
              <a:t> 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-317500" lvl="0" marL="457200" rtl="0" algn="l">
              <a:spcBef>
                <a:spcPts val="1000"/>
              </a:spcBef>
              <a:spcAft>
                <a:spcPts val="0"/>
              </a:spcAft>
              <a:buSzPts val="1400"/>
              <a:buFont typeface="Roboto"/>
              <a:buChar char="❖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APICURON API Docs: </a:t>
            </a:r>
            <a:r>
              <a:rPr lang="en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6"/>
              </a:rPr>
              <a:t>apicuron.org/api</a:t>
            </a:r>
            <a:r>
              <a:rPr lang="en">
                <a:latin typeface="Roboto"/>
                <a:ea typeface="Roboto"/>
                <a:cs typeface="Roboto"/>
                <a:sym typeface="Roboto"/>
              </a:rPr>
              <a:t> 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-317500" lvl="0" marL="457200" rtl="0" algn="l">
              <a:spcBef>
                <a:spcPts val="1000"/>
              </a:spcBef>
              <a:spcAft>
                <a:spcPts val="0"/>
              </a:spcAft>
              <a:buSzPts val="1400"/>
              <a:buFont typeface="Roboto"/>
              <a:buChar char="❖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Contacts: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-317500" lvl="1" marL="91440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➢"/>
            </a:pPr>
            <a:r>
              <a:rPr lang="en" sz="1400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7"/>
              </a:rPr>
              <a:t>Apicuron Slack</a:t>
            </a:r>
            <a:endParaRPr sz="14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17500" lvl="1" marL="914400" rtl="0" algn="l">
              <a:spcBef>
                <a:spcPts val="1000"/>
              </a:spcBef>
              <a:spcAft>
                <a:spcPts val="0"/>
              </a:spcAft>
              <a:buSzPts val="1400"/>
              <a:buFont typeface="Roboto"/>
              <a:buChar char="➢"/>
            </a:pPr>
            <a:r>
              <a:rPr lang="en" sz="1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Resource Manager : </a:t>
            </a:r>
            <a:r>
              <a:rPr lang="en" sz="1400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8"/>
              </a:rPr>
              <a:t>Federica Quaglia</a:t>
            </a:r>
            <a:endParaRPr sz="1400">
              <a:latin typeface="Roboto"/>
              <a:ea typeface="Roboto"/>
              <a:cs typeface="Roboto"/>
              <a:sym typeface="Roboto"/>
            </a:endParaRPr>
          </a:p>
          <a:p>
            <a:pPr indent="-317500" lvl="1" marL="914400" rtl="0" algn="l">
              <a:spcBef>
                <a:spcPts val="1000"/>
              </a:spcBef>
              <a:spcAft>
                <a:spcPts val="0"/>
              </a:spcAft>
              <a:buSzPts val="1400"/>
              <a:buFont typeface="Roboto"/>
              <a:buChar char="➢"/>
            </a:pPr>
            <a:r>
              <a:rPr lang="en" sz="1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Developer team</a:t>
            </a:r>
            <a:r>
              <a:rPr lang="en" sz="1400"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lang="en" sz="1400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9"/>
              </a:rPr>
              <a:t>Mehdi Zoubiri</a:t>
            </a:r>
            <a:r>
              <a:rPr lang="en" sz="1400">
                <a:latin typeface="Roboto"/>
                <a:ea typeface="Roboto"/>
                <a:cs typeface="Roboto"/>
                <a:sym typeface="Roboto"/>
              </a:rPr>
              <a:t>, </a:t>
            </a:r>
            <a:r>
              <a:rPr lang="en" sz="1400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10"/>
              </a:rPr>
              <a:t>Adel Bouhraoua</a:t>
            </a:r>
            <a:r>
              <a:rPr lang="en" sz="1400">
                <a:latin typeface="Roboto"/>
                <a:ea typeface="Roboto"/>
                <a:cs typeface="Roboto"/>
                <a:sym typeface="Roboto"/>
              </a:rPr>
              <a:t>  </a:t>
            </a:r>
            <a:endParaRPr sz="1400">
              <a:latin typeface="Roboto"/>
              <a:ea typeface="Roboto"/>
              <a:cs typeface="Roboto"/>
              <a:sym typeface="Roboto"/>
            </a:endParaRPr>
          </a:p>
          <a:p>
            <a:pPr indent="-317500" lvl="0" marL="457200" rtl="0" algn="l">
              <a:spcBef>
                <a:spcPts val="1000"/>
              </a:spcBef>
              <a:spcAft>
                <a:spcPts val="0"/>
              </a:spcAft>
              <a:buSzPts val="1400"/>
              <a:buFont typeface="Roboto"/>
              <a:buChar char="❖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EVERSE Landscape Analysis: </a:t>
            </a:r>
            <a:r>
              <a:rPr lang="en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11"/>
              </a:rPr>
              <a:t>https://doi.org/10.5281/zenodo.14978474</a:t>
            </a:r>
            <a:r>
              <a:rPr lang="en">
                <a:latin typeface="Roboto"/>
                <a:ea typeface="Roboto"/>
                <a:cs typeface="Roboto"/>
                <a:sym typeface="Roboto"/>
              </a:rPr>
              <a:t> </a:t>
            </a:r>
            <a:endParaRPr sz="14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4" name="Google Shape;84;p13"/>
          <p:cNvSpPr txBox="1"/>
          <p:nvPr>
            <p:ph type="title"/>
          </p:nvPr>
        </p:nvSpPr>
        <p:spPr>
          <a:xfrm>
            <a:off x="501143" y="755862"/>
            <a:ext cx="8162700" cy="4530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Resources &amp; Links</a:t>
            </a:r>
            <a:endParaRPr b="1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Kantoorth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