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6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oboto"/>
      <p:regular r:id="rId8"/>
      <p:bold r:id="rId9"/>
      <p:italic r:id="rId10"/>
      <p:boldItalic r:id="rId11"/>
    </p:embeddedFont>
    <p:embeddedFont>
      <p:font typeface="Roboto Ligh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3" Type="http://schemas.openxmlformats.org/officeDocument/2006/relationships/font" Target="fonts/RobotoLight-bold.fntdata"/><Relationship Id="rId12" Type="http://schemas.openxmlformats.org/officeDocument/2006/relationships/font" Target="fonts/RobotoLigh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bold.fntdata"/><Relationship Id="rId15" Type="http://schemas.openxmlformats.org/officeDocument/2006/relationships/font" Target="fonts/RobotoLight-boldItalic.fntdata"/><Relationship Id="rId14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b92d3f1964_2_5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3b92d3f1964_2_5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b92d3f1964_2_5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8717e91e78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8717e91e7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Page">
  <p:cSld name="BackPag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2"/>
          <p:cNvSpPr txBox="1"/>
          <p:nvPr>
            <p:ph idx="1" type="subTitle"/>
          </p:nvPr>
        </p:nvSpPr>
        <p:spPr>
          <a:xfrm>
            <a:off x="369439" y="941526"/>
            <a:ext cx="208304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Page">
  <p:cSld name="Text Pag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/>
          <p:nvPr>
            <p:ph idx="12" type="sldNum"/>
          </p:nvPr>
        </p:nvSpPr>
        <p:spPr>
          <a:xfrm>
            <a:off x="7029466" y="-2"/>
            <a:ext cx="2057400" cy="17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501150" y="1412350"/>
            <a:ext cx="8162700" cy="31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i="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type="title"/>
          </p:nvPr>
        </p:nvSpPr>
        <p:spPr>
          <a:xfrm>
            <a:off x="501142" y="755862"/>
            <a:ext cx="816279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Pag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4"/>
          <p:cNvSpPr txBox="1"/>
          <p:nvPr>
            <p:ph type="ctrTitle"/>
          </p:nvPr>
        </p:nvSpPr>
        <p:spPr>
          <a:xfrm>
            <a:off x="317260" y="1200150"/>
            <a:ext cx="6858000" cy="754856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900"/>
              <a:buFont typeface="Roboto Light"/>
              <a:buNone/>
              <a:defRPr b="0" i="0" sz="49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317260" y="2119313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2300"/>
              <a:buFont typeface="Arial"/>
              <a:buNone/>
              <a:defRPr b="0" i="0" sz="23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4"/>
          <p:cNvSpPr txBox="1"/>
          <p:nvPr/>
        </p:nvSpPr>
        <p:spPr>
          <a:xfrm>
            <a:off x="2383607" y="4672173"/>
            <a:ext cx="2603352" cy="47132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rPr>
              <a:t>01 | 01 | 2023 by Name Surname</a:t>
            </a:r>
            <a:endParaRPr sz="1100"/>
          </a:p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+ Image Page">
  <p:cSld name="Text + Image Pag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967667" y="4817623"/>
            <a:ext cx="2057400" cy="17312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501144" y="1757265"/>
            <a:ext cx="4284216" cy="278450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7F7F7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5"/>
          <p:cNvSpPr/>
          <p:nvPr>
            <p:ph idx="2" type="pic"/>
          </p:nvPr>
        </p:nvSpPr>
        <p:spPr>
          <a:xfrm>
            <a:off x="4968496" y="1757243"/>
            <a:ext cx="3695442" cy="278450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501142" y="755862"/>
            <a:ext cx="816279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28" name="Google Shape;28;p5"/>
          <p:cNvSpPr txBox="1"/>
          <p:nvPr>
            <p:ph idx="3" type="body"/>
          </p:nvPr>
        </p:nvSpPr>
        <p:spPr>
          <a:xfrm>
            <a:off x="501145" y="1288111"/>
            <a:ext cx="8162796" cy="27357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Page 1">
  <p:cSld name="Image Page 1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6967667" y="4817623"/>
            <a:ext cx="2057400" cy="17312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/>
          <p:nvPr>
            <p:ph idx="2" type="pic"/>
          </p:nvPr>
        </p:nvSpPr>
        <p:spPr>
          <a:xfrm>
            <a:off x="501143" y="1757265"/>
            <a:ext cx="8162794" cy="2784483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6"/>
          <p:cNvSpPr txBox="1"/>
          <p:nvPr>
            <p:ph type="title"/>
          </p:nvPr>
        </p:nvSpPr>
        <p:spPr>
          <a:xfrm>
            <a:off x="501142" y="755862"/>
            <a:ext cx="816279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501145" y="1288112"/>
            <a:ext cx="8162700" cy="2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Page 2">
  <p:cSld name="Image Page 2">
    <p:bg>
      <p:bgPr>
        <a:noFill/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0" y="0"/>
            <a:ext cx="9144000" cy="5143500"/>
          </a:xfrm>
          <a:custGeom>
            <a:rect b="b" l="l" r="r" t="t"/>
            <a:pathLst>
              <a:path extrusionOk="0" h="274320" w="487680">
                <a:moveTo>
                  <a:pt x="0" y="0"/>
                </a:moveTo>
                <a:lnTo>
                  <a:pt x="0" y="263230"/>
                </a:lnTo>
                <a:lnTo>
                  <a:pt x="23368" y="263230"/>
                </a:lnTo>
                <a:lnTo>
                  <a:pt x="34925" y="274320"/>
                </a:lnTo>
                <a:lnTo>
                  <a:pt x="46482" y="263230"/>
                </a:lnTo>
                <a:lnTo>
                  <a:pt x="487680" y="263230"/>
                </a:lnTo>
                <a:lnTo>
                  <a:pt x="487680" y="0"/>
                </a:lnTo>
                <a:lnTo>
                  <a:pt x="46482" y="0"/>
                </a:lnTo>
                <a:lnTo>
                  <a:pt x="34925" y="11090"/>
                </a:lnTo>
                <a:lnTo>
                  <a:pt x="2336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7"/>
          <p:cNvSpPr/>
          <p:nvPr>
            <p:ph idx="2" type="pic"/>
          </p:nvPr>
        </p:nvSpPr>
        <p:spPr>
          <a:xfrm>
            <a:off x="0" y="1"/>
            <a:ext cx="9144000" cy="5143499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8600" y="245269"/>
            <a:ext cx="2738063" cy="307181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00"/>
              <a:buFont typeface="Arial"/>
              <a:buNone/>
              <a:defRPr b="0" i="0" sz="100" u="none" cap="none" strike="noStrike"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Page 1">
  <p:cSld name="Divider Page 1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4572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8"/>
          <p:cNvSpPr/>
          <p:nvPr>
            <p:ph idx="2" type="pic"/>
          </p:nvPr>
        </p:nvSpPr>
        <p:spPr>
          <a:xfrm>
            <a:off x="4572000" y="0"/>
            <a:ext cx="4572000" cy="5143499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8"/>
          <p:cNvSpPr txBox="1"/>
          <p:nvPr>
            <p:ph type="title"/>
          </p:nvPr>
        </p:nvSpPr>
        <p:spPr>
          <a:xfrm>
            <a:off x="501144" y="782559"/>
            <a:ext cx="381177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501144" y="1314830"/>
            <a:ext cx="3811776" cy="27357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501144" y="1780125"/>
            <a:ext cx="3811775" cy="276162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7F7F7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 Page 2">
  <p:cSld name="Divider Page 2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/>
          <p:nvPr>
            <p:ph idx="2" type="pic"/>
          </p:nvPr>
        </p:nvSpPr>
        <p:spPr>
          <a:xfrm>
            <a:off x="0" y="1"/>
            <a:ext cx="4572000" cy="5143499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/>
          <p:nvPr>
            <p:ph type="title"/>
          </p:nvPr>
        </p:nvSpPr>
        <p:spPr>
          <a:xfrm>
            <a:off x="5090289" y="782559"/>
            <a:ext cx="3811775" cy="45291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600"/>
              <a:buFont typeface="Roboto Light"/>
              <a:buNone/>
              <a:defRPr b="0" i="0" sz="26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1" name="Google Shape;51;p9"/>
          <p:cNvSpPr txBox="1"/>
          <p:nvPr>
            <p:ph idx="1" type="body"/>
          </p:nvPr>
        </p:nvSpPr>
        <p:spPr>
          <a:xfrm>
            <a:off x="5090289" y="1314830"/>
            <a:ext cx="3811776" cy="27357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262626"/>
              </a:buClr>
              <a:buSzPts val="1500"/>
              <a:buFont typeface="Arial"/>
              <a:buNone/>
              <a:defRPr b="0" i="0" sz="1500" u="none" cap="none" strike="noStrike"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3" type="body"/>
          </p:nvPr>
        </p:nvSpPr>
        <p:spPr>
          <a:xfrm>
            <a:off x="5090289" y="1780125"/>
            <a:ext cx="3811775" cy="276162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7F7F7F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29845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2984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29845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29845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A3838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rgbClr val="3A3838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9"/>
          <p:cNvSpPr txBox="1"/>
          <p:nvPr>
            <p:ph idx="4" type="body"/>
          </p:nvPr>
        </p:nvSpPr>
        <p:spPr>
          <a:xfrm>
            <a:off x="228600" y="245269"/>
            <a:ext cx="2738063" cy="30718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100"/>
              <a:buFont typeface="Arial"/>
              <a:buNone/>
              <a:defRPr b="0" i="0" sz="100" u="none" cap="none" strike="noStrike"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lvl="1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lvl="2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lvl="3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lvl="4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lvl="5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lvl="6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lvl="7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lvl="8">
              <a:buNone/>
              <a:defRPr>
                <a:solidFill>
                  <a:srgbClr val="262626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tx1"/>
                </a:solidFill>
              </a:defRPr>
            </a:lvl1pPr>
            <a:lvl2pPr lvl="1" algn="r">
              <a:buNone/>
              <a:defRPr sz="1300">
                <a:solidFill>
                  <a:schemeClr val="tx1"/>
                </a:solidFill>
              </a:defRPr>
            </a:lvl2pPr>
            <a:lvl3pPr lvl="2" algn="r">
              <a:buNone/>
              <a:defRPr sz="1300">
                <a:solidFill>
                  <a:schemeClr val="tx1"/>
                </a:solidFill>
              </a:defRPr>
            </a:lvl3pPr>
            <a:lvl4pPr lvl="3" algn="r">
              <a:buNone/>
              <a:defRPr sz="1300">
                <a:solidFill>
                  <a:schemeClr val="tx1"/>
                </a:solidFill>
              </a:defRPr>
            </a:lvl4pPr>
            <a:lvl5pPr lvl="4" algn="r">
              <a:buNone/>
              <a:defRPr sz="1300">
                <a:solidFill>
                  <a:schemeClr val="tx1"/>
                </a:solidFill>
              </a:defRPr>
            </a:lvl5pPr>
            <a:lvl6pPr lvl="5" algn="r">
              <a:buNone/>
              <a:defRPr sz="1300">
                <a:solidFill>
                  <a:schemeClr val="tx1"/>
                </a:solidFill>
              </a:defRPr>
            </a:lvl6pPr>
            <a:lvl7pPr lvl="6" algn="r">
              <a:buNone/>
              <a:defRPr sz="1300">
                <a:solidFill>
                  <a:schemeClr val="tx1"/>
                </a:solidFill>
              </a:defRPr>
            </a:lvl7pPr>
            <a:lvl8pPr lvl="7" algn="r">
              <a:buNone/>
              <a:defRPr sz="1300">
                <a:solidFill>
                  <a:schemeClr val="tx1"/>
                </a:solidFill>
              </a:defRPr>
            </a:lvl8pPr>
            <a:lvl9pPr lvl="8" algn="r">
              <a:buNone/>
              <a:defRPr sz="1300">
                <a:solidFill>
                  <a:schemeClr val="tx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transition spd="med"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" type="subTitle"/>
          </p:nvPr>
        </p:nvSpPr>
        <p:spPr>
          <a:xfrm>
            <a:off x="369476" y="941525"/>
            <a:ext cx="72072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100"/>
              <a:buNone/>
            </a:pPr>
            <a:r>
              <a:rPr b="1" lang="en" sz="2100">
                <a:latin typeface="Roboto"/>
                <a:ea typeface="Roboto"/>
                <a:cs typeface="Roboto"/>
                <a:sym typeface="Roboto"/>
              </a:rPr>
              <a:t>EVERSE Webinar</a:t>
            </a:r>
            <a:r>
              <a:rPr lang="en" sz="2100"/>
              <a:t>: a Credit and Recognition Framework for RSEs and Trainers</a:t>
            </a:r>
            <a:endParaRPr sz="21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2100"/>
              <a:buFont typeface="Arial"/>
              <a:buNone/>
            </a:pPr>
            <a:r>
              <a:rPr i="1" lang="en" sz="1800"/>
              <a:t>Hands-on session: Creating your profile on BIP! Scholar</a:t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Clr>
                <a:srgbClr val="262626"/>
              </a:buClr>
              <a:buSzPts val="2100"/>
              <a:buFont typeface="Arial"/>
              <a:buNone/>
            </a:pPr>
            <a:r>
              <a:t/>
            </a:r>
            <a:endParaRPr i="1" sz="1800"/>
          </a:p>
        </p:txBody>
      </p:sp>
      <p:sp>
        <p:nvSpPr>
          <p:cNvPr id="61" name="Google Shape;61;p10"/>
          <p:cNvSpPr/>
          <p:nvPr/>
        </p:nvSpPr>
        <p:spPr>
          <a:xfrm>
            <a:off x="334229" y="3819107"/>
            <a:ext cx="4572000" cy="4962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800" u="none" cap="none" strike="noStrike">
                <a:solidFill>
                  <a:srgbClr val="80539A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1" baseline="30000" i="0" lang="en" sz="800" u="none" cap="none" strike="noStrike">
                <a:solidFill>
                  <a:srgbClr val="80539A"/>
                </a:solidFill>
                <a:latin typeface="Roboto"/>
                <a:ea typeface="Roboto"/>
                <a:cs typeface="Roboto"/>
                <a:sym typeface="Roboto"/>
              </a:rPr>
              <a:t>nd</a:t>
            </a:r>
            <a:r>
              <a:rPr b="1" i="0" lang="en" sz="800" u="none" cap="none" strike="noStrike">
                <a:solidFill>
                  <a:srgbClr val="80539A"/>
                </a:solidFill>
                <a:latin typeface="Roboto"/>
                <a:ea typeface="Roboto"/>
                <a:cs typeface="Roboto"/>
                <a:sym typeface="Roboto"/>
              </a:rPr>
              <a:t> General Assembly Meeting</a:t>
            </a:r>
            <a:endParaRPr b="1" i="0" sz="800" u="none" cap="none" strike="noStrike">
              <a:solidFill>
                <a:srgbClr val="80539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0" i="0" lang="en" sz="800" u="none" cap="none" strike="noStrike">
                <a:solidFill>
                  <a:srgbClr val="3EA3DC"/>
                </a:solidFill>
                <a:latin typeface="Roboto"/>
                <a:ea typeface="Roboto"/>
                <a:cs typeface="Roboto"/>
                <a:sym typeface="Roboto"/>
              </a:rPr>
              <a:t>3-4 February 2026,Genova,Switzerland</a:t>
            </a:r>
            <a:endParaRPr b="0" i="0" sz="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401350" y="2414075"/>
            <a:ext cx="4572000" cy="6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Maria Makaronidou - </a:t>
            </a:r>
            <a:r>
              <a:rPr i="1"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Athena Research Center, Greece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0"/>
          <p:cNvSpPr txBox="1"/>
          <p:nvPr/>
        </p:nvSpPr>
        <p:spPr>
          <a:xfrm>
            <a:off x="5284864" y="4444825"/>
            <a:ext cx="3253740" cy="45012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800" u="none" cap="none" strike="noStrike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rPr>
              <a:t>This project has received funding from the European Union’s Horizon Europe Programme under GA 101129744 — EVERSE — HORIZON-INFRA-2023-EOSC-01-02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idx="1" type="subTitle"/>
          </p:nvPr>
        </p:nvSpPr>
        <p:spPr>
          <a:xfrm>
            <a:off x="369440" y="941526"/>
            <a:ext cx="2082900" cy="12417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