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60" r:id="rId4"/>
    <p:sldId id="261" r:id="rId5"/>
    <p:sldId id="263" r:id="rId6"/>
    <p:sldId id="262" r:id="rId7"/>
    <p:sldId id="265" r:id="rId8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94729"/>
  </p:normalViewPr>
  <p:slideViewPr>
    <p:cSldViewPr snapToGrid="0">
      <p:cViewPr>
        <p:scale>
          <a:sx n="106" d="100"/>
          <a:sy n="106" d="100"/>
        </p:scale>
        <p:origin x="696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F4572F-8EEA-A644-A34E-CCCB13DD7967}" type="datetimeFigureOut">
              <a:rPr lang="en-US" smtClean="0"/>
              <a:t>4/14/26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E3E5C-5EE1-064F-B101-6069A0D071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715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F31ECF-4B23-F2A8-AF07-D69C74A9CA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3B56DCF-D5E9-C038-938E-E2CC0894D1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5344631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4CE14-19AA-618F-210C-E439DEEFC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9" name="Datumsplatzhalter 3">
            <a:extLst>
              <a:ext uri="{FF2B5EF4-FFF2-40B4-BE49-F238E27FC236}">
                <a16:creationId xmlns:a16="http://schemas.microsoft.com/office/drawing/2014/main" id="{5F9EB412-D4E5-5280-CAFE-121DA374F8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12315" y="635634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1F6D7E6D-62F3-B08D-5D38-CC293957C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4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en-US" sz="1600" b="0" smtClean="0">
                <a:effectLst/>
              </a:defRPr>
            </a:lvl1pPr>
          </a:lstStyle>
          <a:p>
            <a:pPr algn="ctr"/>
            <a:r>
              <a:rPr lang="en-US" dirty="0"/>
              <a:t>AFL-TC</a:t>
            </a:r>
          </a:p>
        </p:txBody>
      </p:sp>
      <p:sp>
        <p:nvSpPr>
          <p:cNvPr id="11" name="Foliennummernplatzhalter 5">
            <a:extLst>
              <a:ext uri="{FF2B5EF4-FFF2-40B4-BE49-F238E27FC236}">
                <a16:creationId xmlns:a16="http://schemas.microsoft.com/office/drawing/2014/main" id="{1993379F-2AFD-63CA-ABB4-C8DA23E6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36485" y="63563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72CF2024-3B67-B44E-BD40-7C3F8033DF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34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0B11-2DD9-0FE9-CA81-008D10916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AA98BC-CC7C-DB91-9FC9-F0197A69BB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16120" y="1279525"/>
            <a:ext cx="7269798" cy="4749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61FEC0-0D7B-D196-CBFA-44920520FBA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3360" y="1279524"/>
            <a:ext cx="3678238" cy="474980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DE"/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AC9D0B15-B45E-7D0B-0822-193FF65C3006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412315" y="635634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C42D99DF-6308-FD13-1E40-5F31903E179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4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en-US" sz="1600" b="0" smtClean="0">
                <a:effectLst/>
              </a:defRPr>
            </a:lvl1pPr>
          </a:lstStyle>
          <a:p>
            <a:pPr algn="ctr"/>
            <a:r>
              <a:rPr lang="en-US" dirty="0"/>
              <a:t>AFL-TC</a:t>
            </a:r>
          </a:p>
        </p:txBody>
      </p:sp>
      <p:sp>
        <p:nvSpPr>
          <p:cNvPr id="11" name="Foliennummernplatzhalter 5">
            <a:extLst>
              <a:ext uri="{FF2B5EF4-FFF2-40B4-BE49-F238E27FC236}">
                <a16:creationId xmlns:a16="http://schemas.microsoft.com/office/drawing/2014/main" id="{911FA4E0-B0E8-9F63-C72B-553F7E81602D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9036485" y="63563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72CF2024-3B67-B44E-BD40-7C3F8033DF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697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B74D3A2-3770-EBBD-3768-4CC176E70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" y="243205"/>
            <a:ext cx="10515600" cy="755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C3BB83D-E3EC-5CB4-1680-18BC12BB0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3360" y="1493520"/>
            <a:ext cx="11140440" cy="4683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20F960B-CEFC-933E-2158-45D9CD48F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2315" y="6356348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80D317-4DFB-6EEA-A3BF-EBEB053BC9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4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lang="en-US" sz="1600" b="0" smtClean="0">
                <a:effectLst/>
              </a:defRPr>
            </a:lvl1pPr>
          </a:lstStyle>
          <a:p>
            <a:pPr algn="ctr"/>
            <a:r>
              <a:rPr lang="en-US" dirty="0"/>
              <a:t>AFL-TC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7DC7BB-1B1A-B331-525B-97C87A3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6485" y="63563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 algn="r"/>
            <a:fld id="{72CF2024-3B67-B44E-BD40-7C3F8033DF6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269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rgbClr val="57BDFF"/>
          </a:solidFill>
          <a:latin typeface="Cambria" panose="020405030504060302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 spc="0" baseline="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 spc="0" baseline="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spc="0" baseline="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spc="0" baseline="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spc="0" baseline="0">
          <a:solidFill>
            <a:schemeClr val="tx1"/>
          </a:solidFill>
          <a:latin typeface="Cambria" panose="0204050305040603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jp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4A034-060F-60FA-1723-8719978339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>
                <a:latin typeface="Source Serif 4 SemiBold" panose="02040603050405020204" pitchFamily="18" charset="0"/>
                <a:ea typeface="Source Serif 4 SemiBold" panose="02040603050405020204" pitchFamily="18" charset="0"/>
              </a:rPr>
              <a:t>AFL-TC</a:t>
            </a:r>
            <a:endParaRPr lang="en-DE" sz="5400" dirty="0">
              <a:latin typeface="Source Serif 4 SemiBold" panose="02040603050405020204" pitchFamily="18" charset="0"/>
              <a:ea typeface="Source Serif 4 SemiBold" panose="020406030504050202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6EE91D-00D2-2903-C549-75838B85CA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Competition Contribution</a:t>
            </a:r>
            <a:endParaRPr lang="en-DE" dirty="0"/>
          </a:p>
        </p:txBody>
      </p:sp>
      <p:pic>
        <p:nvPicPr>
          <p:cNvPr id="4" name="Grafik 4">
            <a:extLst>
              <a:ext uri="{FF2B5EF4-FFF2-40B4-BE49-F238E27FC236}">
                <a16:creationId xmlns:a16="http://schemas.microsoft.com/office/drawing/2014/main" id="{2DDD5CD3-6480-A5B5-BAE8-DDA4EA2BCCF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09193" y="130279"/>
            <a:ext cx="2766060" cy="1448542"/>
          </a:xfrm>
          <a:prstGeom prst="rect">
            <a:avLst/>
          </a:prstGeom>
        </p:spPr>
      </p:pic>
      <p:pic>
        <p:nvPicPr>
          <p:cNvPr id="5" name="Grafik 8">
            <a:extLst>
              <a:ext uri="{FF2B5EF4-FFF2-40B4-BE49-F238E27FC236}">
                <a16:creationId xmlns:a16="http://schemas.microsoft.com/office/drawing/2014/main" id="{90C03A1B-5537-100F-F3B2-F54A3CC08F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6747" y="151233"/>
            <a:ext cx="3115733" cy="1281088"/>
          </a:xfrm>
          <a:prstGeom prst="rect">
            <a:avLst/>
          </a:prstGeom>
        </p:spPr>
      </p:pic>
      <p:sp>
        <p:nvSpPr>
          <p:cNvPr id="6" name="AutoShape 2" descr="Badge for Artifacts Evaluated – Reusable">
            <a:extLst>
              <a:ext uri="{FF2B5EF4-FFF2-40B4-BE49-F238E27FC236}">
                <a16:creationId xmlns:a16="http://schemas.microsoft.com/office/drawing/2014/main" id="{6E0E3B97-4C4D-7A56-0C1C-D9909837AD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FD193B-5B8C-C892-23B5-4F4F5F82CA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0540" y="203828"/>
            <a:ext cx="1261305" cy="11758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D65FBB-B4FC-8ACA-4E6A-AE43F1FAAC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2850" y="203828"/>
            <a:ext cx="1210240" cy="117589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AC47510-2759-E8D8-E173-174FC1370494}"/>
              </a:ext>
            </a:extLst>
          </p:cNvPr>
          <p:cNvGrpSpPr/>
          <p:nvPr/>
        </p:nvGrpSpPr>
        <p:grpSpPr>
          <a:xfrm>
            <a:off x="3397014" y="4270063"/>
            <a:ext cx="2716881" cy="2068625"/>
            <a:chOff x="589196" y="4364566"/>
            <a:chExt cx="2716881" cy="2068625"/>
          </a:xfrm>
        </p:grpSpPr>
        <p:sp>
          <p:nvSpPr>
            <p:cNvPr id="15" name="Subtitle 2">
              <a:extLst>
                <a:ext uri="{FF2B5EF4-FFF2-40B4-BE49-F238E27FC236}">
                  <a16:creationId xmlns:a16="http://schemas.microsoft.com/office/drawing/2014/main" id="{4373C782-AC2F-747C-C7F3-35169798841B}"/>
                </a:ext>
              </a:extLst>
            </p:cNvPr>
            <p:cNvSpPr txBox="1">
              <a:spLocks/>
            </p:cNvSpPr>
            <p:nvPr/>
          </p:nvSpPr>
          <p:spPr>
            <a:xfrm>
              <a:off x="589196" y="6023347"/>
              <a:ext cx="2716881" cy="40984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/>
                <a:t>Thomas Lemberger</a:t>
              </a:r>
              <a:endParaRPr lang="en-DE" dirty="0"/>
            </a:p>
          </p:txBody>
        </p:sp>
        <p:pic>
          <p:nvPicPr>
            <p:cNvPr id="16" name="Picture 6">
              <a:extLst>
                <a:ext uri="{FF2B5EF4-FFF2-40B4-BE49-F238E27FC236}">
                  <a16:creationId xmlns:a16="http://schemas.microsoft.com/office/drawing/2014/main" id="{96B4F1D2-F66E-54DE-1FDF-E9A58157C1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365912" y="4364566"/>
              <a:ext cx="1163448" cy="1549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8E432D7-6B39-32AD-C644-D85D03B1CCAB}"/>
              </a:ext>
            </a:extLst>
          </p:cNvPr>
          <p:cNvGrpSpPr/>
          <p:nvPr/>
        </p:nvGrpSpPr>
        <p:grpSpPr>
          <a:xfrm>
            <a:off x="6113895" y="4270063"/>
            <a:ext cx="2716881" cy="2068625"/>
            <a:chOff x="589196" y="4364566"/>
            <a:chExt cx="2716881" cy="2068625"/>
          </a:xfrm>
        </p:grpSpPr>
        <p:sp>
          <p:nvSpPr>
            <p:cNvPr id="21" name="Subtitle 2">
              <a:extLst>
                <a:ext uri="{FF2B5EF4-FFF2-40B4-BE49-F238E27FC236}">
                  <a16:creationId xmlns:a16="http://schemas.microsoft.com/office/drawing/2014/main" id="{C7737B2E-DA9B-B409-B32D-C3A387BD702D}"/>
                </a:ext>
              </a:extLst>
            </p:cNvPr>
            <p:cNvSpPr txBox="1">
              <a:spLocks/>
            </p:cNvSpPr>
            <p:nvPr/>
          </p:nvSpPr>
          <p:spPr>
            <a:xfrm>
              <a:off x="589196" y="6023347"/>
              <a:ext cx="2716881" cy="40984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200" dirty="0"/>
                <a:t>Henrik Wachowitz</a:t>
              </a:r>
              <a:endParaRPr lang="en-DE" sz="2200" dirty="0"/>
            </a:p>
          </p:txBody>
        </p:sp>
        <p:pic>
          <p:nvPicPr>
            <p:cNvPr id="22" name="Picture 6">
              <a:extLst>
                <a:ext uri="{FF2B5EF4-FFF2-40B4-BE49-F238E27FC236}">
                  <a16:creationId xmlns:a16="http://schemas.microsoft.com/office/drawing/2014/main" id="{9DF0FFC2-2BE5-07EC-D7F8-C73B899F47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366978" y="4364566"/>
              <a:ext cx="1161315" cy="1549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24" name="Connector: Curved 23">
            <a:extLst>
              <a:ext uri="{FF2B5EF4-FFF2-40B4-BE49-F238E27FC236}">
                <a16:creationId xmlns:a16="http://schemas.microsoft.com/office/drawing/2014/main" id="{7077E16F-3020-94D7-5C83-17E9DF7BE5C5}"/>
              </a:ext>
            </a:extLst>
          </p:cNvPr>
          <p:cNvCxnSpPr>
            <a:cxnSpLocks/>
            <a:stCxn id="31" idx="1"/>
            <a:endCxn id="22" idx="3"/>
          </p:cNvCxnSpPr>
          <p:nvPr/>
        </p:nvCxnSpPr>
        <p:spPr>
          <a:xfrm rot="10800000" flipV="1">
            <a:off x="8052992" y="4408435"/>
            <a:ext cx="243674" cy="636484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C12BE23C-58FF-93B3-CA2B-E4BD2B3F72A8}"/>
              </a:ext>
            </a:extLst>
          </p:cNvPr>
          <p:cNvSpPr txBox="1"/>
          <p:nvPr/>
        </p:nvSpPr>
        <p:spPr>
          <a:xfrm>
            <a:off x="8296666" y="4223769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Bradley Hand ITC" panose="03070402050302030203" pitchFamily="66" charset="0"/>
              </a:rPr>
              <a:t>me</a:t>
            </a:r>
            <a:endParaRPr lang="en-DE" b="1" dirty="0">
              <a:latin typeface="Bradley Hand ITC" panose="03070402050302030203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CC4A00-E459-B137-E479-7313682A544A}"/>
              </a:ext>
            </a:extLst>
          </p:cNvPr>
          <p:cNvSpPr txBox="1"/>
          <p:nvPr/>
        </p:nvSpPr>
        <p:spPr>
          <a:xfrm>
            <a:off x="9030216" y="6389167"/>
            <a:ext cx="29338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Cambria" panose="02040503050406030204" pitchFamily="18" charset="0"/>
                <a:ea typeface="Source Serif 4 Light" panose="02040603050405020204" pitchFamily="18" charset="0"/>
              </a:rPr>
              <a:t>FASE 26, 2026-04-16, Torino IT</a:t>
            </a:r>
            <a:endParaRPr lang="en-DE" sz="1600" dirty="0">
              <a:latin typeface="Cambria" panose="02040503050406030204" pitchFamily="18" charset="0"/>
              <a:ea typeface="Source Serif 4 Light" panose="020406030504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600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414298-2F23-3FF4-5F42-077F6040C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360" y="243205"/>
            <a:ext cx="10515600" cy="755015"/>
          </a:xfrm>
        </p:spPr>
        <p:txBody>
          <a:bodyPr/>
          <a:lstStyle/>
          <a:p>
            <a:r>
              <a:rPr lang="en-US" dirty="0"/>
              <a:t>How can classic </a:t>
            </a:r>
            <a:r>
              <a:rPr lang="en-US" dirty="0" err="1"/>
              <a:t>Fuzzers</a:t>
            </a:r>
            <a:r>
              <a:rPr lang="en-US" dirty="0"/>
              <a:t> participate?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85FA0F-7D78-5CCD-B23D-2532AC05E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26" y="1512073"/>
            <a:ext cx="10603541" cy="38338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14DE832-A7FF-65A4-9B02-39086F4D0588}"/>
              </a:ext>
            </a:extLst>
          </p:cNvPr>
          <p:cNvSpPr/>
          <p:nvPr/>
        </p:nvSpPr>
        <p:spPr>
          <a:xfrm>
            <a:off x="1963882" y="3096000"/>
            <a:ext cx="9116885" cy="26952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C97593-AAED-FC75-BF83-1EC8DB767A62}"/>
              </a:ext>
            </a:extLst>
          </p:cNvPr>
          <p:cNvSpPr/>
          <p:nvPr/>
        </p:nvSpPr>
        <p:spPr>
          <a:xfrm>
            <a:off x="1821050" y="3095999"/>
            <a:ext cx="1038652" cy="12580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289B40-741C-C3CB-E9B7-F77C25C746ED}"/>
              </a:ext>
            </a:extLst>
          </p:cNvPr>
          <p:cNvSpPr/>
          <p:nvPr/>
        </p:nvSpPr>
        <p:spPr>
          <a:xfrm>
            <a:off x="1572653" y="2634199"/>
            <a:ext cx="217510" cy="147273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59FCA-CBFD-75E0-AFF5-AC95FC2D38B7}"/>
              </a:ext>
            </a:extLst>
          </p:cNvPr>
          <p:cNvSpPr/>
          <p:nvPr/>
        </p:nvSpPr>
        <p:spPr>
          <a:xfrm>
            <a:off x="1622891" y="4218126"/>
            <a:ext cx="217510" cy="40265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97DC9C94-E987-2757-77FE-0CCF3A5D7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306C28A-11DB-EA8D-EE24-034628607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/>
              <a:t>AFL-TC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275DB624-DE8A-E230-2CC0-992C21565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72CF2024-3B67-B44E-BD40-7C3F8033DF60}" type="slidenum">
              <a:rPr lang="en-US" smtClean="0"/>
              <a:pPr algn="r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394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836D6-0CAE-7F2D-02E4-E27C38EE7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98FC3-8F00-54A9-8307-5A5975A5E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can classic </a:t>
            </a:r>
            <a:r>
              <a:rPr lang="en-US" dirty="0" err="1"/>
              <a:t>Fuzzers</a:t>
            </a:r>
            <a:r>
              <a:rPr lang="en-US" dirty="0"/>
              <a:t> participate?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0123D6-ABC6-82BE-1D9E-09DC749E8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226" y="1512073"/>
            <a:ext cx="10603541" cy="38338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98A886-036E-79B7-B57B-B4AF339E8CC9}"/>
              </a:ext>
            </a:extLst>
          </p:cNvPr>
          <p:cNvSpPr/>
          <p:nvPr/>
        </p:nvSpPr>
        <p:spPr>
          <a:xfrm>
            <a:off x="11278926" y="2870526"/>
            <a:ext cx="9116885" cy="26952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4B5B5F2-7A55-44CD-9627-8A5E6CE8C9BB}"/>
              </a:ext>
            </a:extLst>
          </p:cNvPr>
          <p:cNvSpPr/>
          <p:nvPr/>
        </p:nvSpPr>
        <p:spPr>
          <a:xfrm>
            <a:off x="1988322" y="3096000"/>
            <a:ext cx="871380" cy="71925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8C67F3F-3EFA-778F-7327-946B20C51405}"/>
              </a:ext>
            </a:extLst>
          </p:cNvPr>
          <p:cNvSpPr/>
          <p:nvPr/>
        </p:nvSpPr>
        <p:spPr>
          <a:xfrm>
            <a:off x="1622891" y="4519448"/>
            <a:ext cx="217510" cy="101336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177D872-5A11-4E61-1700-7B32EB3B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2257D99-0762-83C9-C25C-CF9C718D4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/>
              <a:t>AFL-TC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A727343-722C-3F6C-9971-8EDCF047B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72CF2024-3B67-B44E-BD40-7C3F8033DF60}" type="slidenum">
              <a:rPr lang="en-US" smtClean="0"/>
              <a:pPr algn="r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3362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spd="med">
        <p159:morph option="byObject"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15A98-9C5E-530B-D4BB-A60673825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Fuzzing Input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D49D99-41E5-6B56-CBD6-ED76FADBD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895" y="2342514"/>
            <a:ext cx="9307555" cy="3143885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ABAB434-55C1-60BD-07DD-3FDDD78B4595}"/>
              </a:ext>
            </a:extLst>
          </p:cNvPr>
          <p:cNvSpPr/>
          <p:nvPr/>
        </p:nvSpPr>
        <p:spPr>
          <a:xfrm>
            <a:off x="1277895" y="2451100"/>
            <a:ext cx="1820905" cy="406400"/>
          </a:xfrm>
          <a:prstGeom prst="round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Curved Connector 5">
            <a:extLst>
              <a:ext uri="{FF2B5EF4-FFF2-40B4-BE49-F238E27FC236}">
                <a16:creationId xmlns:a16="http://schemas.microsoft.com/office/drawing/2014/main" id="{4401957B-D66E-0480-1309-0A7426029CBC}"/>
              </a:ext>
            </a:extLst>
          </p:cNvPr>
          <p:cNvCxnSpPr>
            <a:cxnSpLocks/>
            <a:stCxn id="4" idx="0"/>
            <a:endCxn id="7" idx="0"/>
          </p:cNvCxnSpPr>
          <p:nvPr/>
        </p:nvCxnSpPr>
        <p:spPr>
          <a:xfrm rot="16200000" flipH="1">
            <a:off x="5048636" y="-409188"/>
            <a:ext cx="850900" cy="6571477"/>
          </a:xfrm>
          <a:prstGeom prst="curvedConnector3">
            <a:avLst>
              <a:gd name="adj1" fmla="val -76120"/>
            </a:avLst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AC974FDE-E9C2-38E0-E665-87DC0E3038AA}"/>
              </a:ext>
            </a:extLst>
          </p:cNvPr>
          <p:cNvSpPr/>
          <p:nvPr/>
        </p:nvSpPr>
        <p:spPr>
          <a:xfrm>
            <a:off x="6934200" y="3302000"/>
            <a:ext cx="3651250" cy="381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6E3880-B7B6-1A23-DFC6-48D9D68BE120}"/>
              </a:ext>
            </a:extLst>
          </p:cNvPr>
          <p:cNvSpPr txBox="1"/>
          <p:nvPr/>
        </p:nvSpPr>
        <p:spPr>
          <a:xfrm>
            <a:off x="5219700" y="1244600"/>
            <a:ext cx="711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/>
                </a:solidFill>
              </a:rPr>
              <a:t>-1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40016708-11A9-DB0B-E4B2-E554701E1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31C2E0F5-7CFE-CFA1-F0D2-C1B3CEA53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/>
              <a:t>AFL-TC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AE1ADD6-BD90-07B0-77BA-2E0854355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72CF2024-3B67-B44E-BD40-7C3F8033DF60}" type="slidenum">
              <a:rPr lang="en-US" smtClean="0"/>
              <a:pPr algn="r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436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C7D06-ED72-1B7C-42A0-F1266E7A2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43B9-3839-E85D-7915-57CC95C52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Instrumentation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D0DFB3-11CE-401F-43FE-1FCD9153A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895" y="2342514"/>
            <a:ext cx="9307555" cy="3143885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8C0A9D7-5680-405E-B2C0-CA5A8FDF0EA2}"/>
              </a:ext>
            </a:extLst>
          </p:cNvPr>
          <p:cNvSpPr/>
          <p:nvPr/>
        </p:nvSpPr>
        <p:spPr>
          <a:xfrm>
            <a:off x="1277895" y="2451100"/>
            <a:ext cx="1820905" cy="406400"/>
          </a:xfrm>
          <a:prstGeom prst="roundRect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Curved Connector 5">
            <a:extLst>
              <a:ext uri="{FF2B5EF4-FFF2-40B4-BE49-F238E27FC236}">
                <a16:creationId xmlns:a16="http://schemas.microsoft.com/office/drawing/2014/main" id="{91B39662-72F4-8697-32E3-5A9CE104DA35}"/>
              </a:ext>
            </a:extLst>
          </p:cNvPr>
          <p:cNvCxnSpPr>
            <a:cxnSpLocks/>
            <a:stCxn id="4" idx="0"/>
            <a:endCxn id="7" idx="0"/>
          </p:cNvCxnSpPr>
          <p:nvPr/>
        </p:nvCxnSpPr>
        <p:spPr>
          <a:xfrm rot="16200000" flipH="1">
            <a:off x="5048636" y="-409188"/>
            <a:ext cx="850900" cy="6571477"/>
          </a:xfrm>
          <a:prstGeom prst="curvedConnector3">
            <a:avLst>
              <a:gd name="adj1" fmla="val -76120"/>
            </a:avLst>
          </a:prstGeom>
          <a:ln w="38100"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B35ACE4-2982-E57B-0272-C412B848B29B}"/>
              </a:ext>
            </a:extLst>
          </p:cNvPr>
          <p:cNvSpPr/>
          <p:nvPr/>
        </p:nvSpPr>
        <p:spPr>
          <a:xfrm>
            <a:off x="6934200" y="3302000"/>
            <a:ext cx="3651250" cy="381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EF5AFB-A055-8222-1369-ECCA911940FA}"/>
              </a:ext>
            </a:extLst>
          </p:cNvPr>
          <p:cNvSpPr txBox="1"/>
          <p:nvPr/>
        </p:nvSpPr>
        <p:spPr>
          <a:xfrm>
            <a:off x="5219700" y="1244600"/>
            <a:ext cx="711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/>
                </a:solidFill>
              </a:rPr>
              <a:t>-1</a:t>
            </a:r>
          </a:p>
        </p:txBody>
      </p:sp>
      <p:sp>
        <p:nvSpPr>
          <p:cNvPr id="5" name="Rectangular Callout 4">
            <a:extLst>
              <a:ext uri="{FF2B5EF4-FFF2-40B4-BE49-F238E27FC236}">
                <a16:creationId xmlns:a16="http://schemas.microsoft.com/office/drawing/2014/main" id="{5EDCA6F3-682C-7DD9-3CA2-64487C2F92E3}"/>
              </a:ext>
            </a:extLst>
          </p:cNvPr>
          <p:cNvSpPr/>
          <p:nvPr/>
        </p:nvSpPr>
        <p:spPr>
          <a:xfrm>
            <a:off x="2997200" y="3873500"/>
            <a:ext cx="7556496" cy="2295047"/>
          </a:xfrm>
          <a:prstGeom prst="wedgeRectCallout">
            <a:avLst>
              <a:gd name="adj1" fmla="val 30101"/>
              <a:gd name="adj2" fmla="val -6007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3D5859-764B-1B7F-53C3-B15346C5990D}"/>
              </a:ext>
            </a:extLst>
          </p:cNvPr>
          <p:cNvSpPr txBox="1"/>
          <p:nvPr/>
        </p:nvSpPr>
        <p:spPr>
          <a:xfrm>
            <a:off x="2226447" y="18893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B49091-2ECE-568F-B0BF-DB694A6BB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4703" y="3995499"/>
            <a:ext cx="7238993" cy="2051048"/>
          </a:xfrm>
          <a:prstGeom prst="rect">
            <a:avLst/>
          </a:prstGeom>
        </p:spPr>
      </p:pic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E6B4C27B-D71C-0BFA-4EBF-DDDED9560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4F72478F-E329-892A-DE3B-55AD47507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/>
              <a:t>AFL-TC</a:t>
            </a:r>
            <a:endParaRPr lang="en-US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E21004F4-38E9-4D2E-0FE5-14F28624A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72CF2024-3B67-B44E-BD40-7C3F8033DF60}" type="slidenum">
              <a:rPr lang="en-US" smtClean="0"/>
              <a:pPr algn="r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392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8104-2564-205E-9A52-396E72701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762FC8-F22C-698C-88F8-047CC64D5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1348105"/>
            <a:ext cx="10291384" cy="5118703"/>
          </a:xfrm>
          <a:prstGeom prst="rect">
            <a:avLst/>
          </a:prstGeom>
        </p:spPr>
      </p:pic>
      <p:sp>
        <p:nvSpPr>
          <p:cNvPr id="4" name="Down Arrow 3">
            <a:extLst>
              <a:ext uri="{FF2B5EF4-FFF2-40B4-BE49-F238E27FC236}">
                <a16:creationId xmlns:a16="http://schemas.microsoft.com/office/drawing/2014/main" id="{B7D6B3BD-2922-8BD0-E609-EBB77EE1F815}"/>
              </a:ext>
            </a:extLst>
          </p:cNvPr>
          <p:cNvSpPr/>
          <p:nvPr/>
        </p:nvSpPr>
        <p:spPr>
          <a:xfrm rot="511874">
            <a:off x="7109896" y="1244600"/>
            <a:ext cx="152400" cy="1092200"/>
          </a:xfrm>
          <a:prstGeom prst="downArrow">
            <a:avLst>
              <a:gd name="adj1" fmla="val 42978"/>
              <a:gd name="adj2" fmla="val 8107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6DBC3B-A048-DB22-B14D-3790220AC756}"/>
              </a:ext>
            </a:extLst>
          </p:cNvPr>
          <p:cNvSpPr txBox="1"/>
          <p:nvPr/>
        </p:nvSpPr>
        <p:spPr>
          <a:xfrm>
            <a:off x="4562367" y="887947"/>
            <a:ext cx="11998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Overall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840765F-8AFA-B875-BA7A-D3A3564E7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4953938-ED5F-2BCD-6B2B-100D04AE2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/>
              <a:t>AFL-TC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68E9FDD-94FA-0478-0A0D-5B185BF96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72CF2024-3B67-B44E-BD40-7C3F8033DF60}" type="slidenum">
              <a:rPr lang="en-US" smtClean="0"/>
              <a:pPr algn="r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417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0C14F-B726-B7E2-E169-D982BE088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9BF4D-C33B-D891-8F9F-27D7FD5D3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72FC3A-9EA2-5F3E-CB15-EC4D2C31BD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98429" y="1348105"/>
            <a:ext cx="10193126" cy="5118703"/>
          </a:xfrm>
          <a:prstGeom prst="rect">
            <a:avLst/>
          </a:prstGeom>
        </p:spPr>
      </p:pic>
      <p:sp>
        <p:nvSpPr>
          <p:cNvPr id="4" name="Down Arrow 3">
            <a:extLst>
              <a:ext uri="{FF2B5EF4-FFF2-40B4-BE49-F238E27FC236}">
                <a16:creationId xmlns:a16="http://schemas.microsoft.com/office/drawing/2014/main" id="{2D587E7C-CBBC-3A00-F435-A3CFB6DE80EF}"/>
              </a:ext>
            </a:extLst>
          </p:cNvPr>
          <p:cNvSpPr/>
          <p:nvPr/>
        </p:nvSpPr>
        <p:spPr>
          <a:xfrm rot="511874">
            <a:off x="8324641" y="627063"/>
            <a:ext cx="232735" cy="1092200"/>
          </a:xfrm>
          <a:prstGeom prst="downArrow">
            <a:avLst>
              <a:gd name="adj1" fmla="val 42978"/>
              <a:gd name="adj2" fmla="val 81072"/>
            </a:avLst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413662-994B-DF96-ABC9-A6F4BB7B6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Lemberger, Wachowitz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D586CE-98F7-869B-E13F-63E28708B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/>
              <a:t>AFL-TC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92C568-BF02-3EDB-F006-773AFE8ED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72CF2024-3B67-B44E-BD40-7C3F8033DF60}" type="slidenum">
              <a:rPr lang="en-US" smtClean="0"/>
              <a:pPr algn="r"/>
              <a:t>7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F9CF55-56A2-514D-4A28-92F2546EABBE}"/>
              </a:ext>
            </a:extLst>
          </p:cNvPr>
          <p:cNvSpPr txBox="1"/>
          <p:nvPr/>
        </p:nvSpPr>
        <p:spPr>
          <a:xfrm>
            <a:off x="3560952" y="942330"/>
            <a:ext cx="3895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Branch Coverage - Arrays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549337"/>
      </p:ext>
    </p:extLst>
  </p:cSld>
  <p:clrMapOvr>
    <a:masterClrMapping/>
  </p:clrMapOvr>
</p:sld>
</file>

<file path=ppt/theme/theme1.xml><?xml version="1.0" encoding="utf-8"?>
<a:theme xmlns:a="http://schemas.openxmlformats.org/drawingml/2006/main" name="SoSy">
  <a:themeElements>
    <a:clrScheme name="Custom 1">
      <a:dk1>
        <a:srgbClr val="282828"/>
      </a:dk1>
      <a:lt1>
        <a:srgbClr val="FFFFFF"/>
      </a:lt1>
      <a:dk2>
        <a:srgbClr val="7C6F64"/>
      </a:dk2>
      <a:lt2>
        <a:srgbClr val="FFFFFF"/>
      </a:lt2>
      <a:accent1>
        <a:srgbClr val="458588"/>
      </a:accent1>
      <a:accent2>
        <a:srgbClr val="D65D0E"/>
      </a:accent2>
      <a:accent3>
        <a:srgbClr val="8D8A18"/>
      </a:accent3>
      <a:accent4>
        <a:srgbClr val="D79921"/>
      </a:accent4>
      <a:accent5>
        <a:srgbClr val="B16286"/>
      </a:accent5>
      <a:accent6>
        <a:srgbClr val="5E9060"/>
      </a:accent6>
      <a:hlink>
        <a:srgbClr val="458588"/>
      </a:hlink>
      <a:folHlink>
        <a:srgbClr val="B16286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oSy" id="{151542E8-994C-D045-8C80-6F7F75A7D7A8}" vid="{7278F4C6-39CE-8340-A995-84CBB7E01D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71</Words>
  <Application>Microsoft Macintosh PowerPoint</Application>
  <PresentationFormat>Widescreen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Bradley Hand ITC</vt:lpstr>
      <vt:lpstr>Cambria</vt:lpstr>
      <vt:lpstr>Source Serif 4 SemiBold</vt:lpstr>
      <vt:lpstr>SoSy</vt:lpstr>
      <vt:lpstr>AFL-TC</vt:lpstr>
      <vt:lpstr>How can classic Fuzzers participate?</vt:lpstr>
      <vt:lpstr>How can classic Fuzzers participate?</vt:lpstr>
      <vt:lpstr>Fuzzing Input</vt:lpstr>
      <vt:lpstr>Instrumentation</vt:lpstr>
      <vt:lpstr>Performance</vt:lpstr>
      <vt:lpstr>Performance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Wachowitz, Henrik</dc:creator>
  <cp:lastModifiedBy>Wachowitz, Henrik</cp:lastModifiedBy>
  <cp:revision>6</cp:revision>
  <dcterms:created xsi:type="dcterms:W3CDTF">2026-04-14T12:21:50Z</dcterms:created>
  <dcterms:modified xsi:type="dcterms:W3CDTF">2026-04-14T13:51:13Z</dcterms:modified>
</cp:coreProperties>
</file>