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1" r:id="rId2"/>
    <p:sldMasterId id="2147483673" r:id="rId3"/>
    <p:sldMasterId id="2147483668" r:id="rId4"/>
  </p:sldMasterIdLst>
  <p:notesMasterIdLst>
    <p:notesMasterId r:id="rId13"/>
  </p:notesMasterIdLst>
  <p:sldIdLst>
    <p:sldId id="324" r:id="rId5"/>
    <p:sldId id="322" r:id="rId6"/>
    <p:sldId id="328" r:id="rId7"/>
    <p:sldId id="325" r:id="rId8"/>
    <p:sldId id="320" r:id="rId9"/>
    <p:sldId id="326" r:id="rId10"/>
    <p:sldId id="329" r:id="rId11"/>
    <p:sldId id="327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69"/>
    <a:srgbClr val="1D5A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91" autoAdjust="0"/>
    <p:restoredTop sz="94660"/>
  </p:normalViewPr>
  <p:slideViewPr>
    <p:cSldViewPr snapToGrid="0">
      <p:cViewPr>
        <p:scale>
          <a:sx n="75" d="100"/>
          <a:sy n="75" d="100"/>
        </p:scale>
        <p:origin x="1068" y="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6E680-6DE6-433B-BF47-6B98F32437AB}" type="datetimeFigureOut">
              <a:rPr lang="pl-PL" smtClean="0"/>
              <a:t>31.08.2026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2EC78-AAB4-47DA-AA63-01F24E23C60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048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 polami tekstowy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9"/>
          <p:cNvSpPr>
            <a:spLocks noGrp="1"/>
          </p:cNvSpPr>
          <p:nvPr>
            <p:ph type="body" sz="quarter" idx="10" hasCustomPrompt="1"/>
          </p:nvPr>
        </p:nvSpPr>
        <p:spPr>
          <a:xfrm>
            <a:off x="695701" y="1323849"/>
            <a:ext cx="4551964" cy="5984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baseline="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Tytuł prezentacji</a:t>
            </a:r>
            <a:br>
              <a:rPr lang="pl-PL" dirty="0"/>
            </a:br>
            <a:r>
              <a:rPr lang="pl-PL" dirty="0"/>
              <a:t>(Arial </a:t>
            </a:r>
            <a:r>
              <a:rPr lang="pl-PL" dirty="0" err="1"/>
              <a:t>bold</a:t>
            </a:r>
            <a:r>
              <a:rPr lang="pl-PL" dirty="0"/>
              <a:t>)</a:t>
            </a:r>
          </a:p>
        </p:txBody>
      </p:sp>
      <p:sp>
        <p:nvSpPr>
          <p:cNvPr id="8" name="Symbol zastępczy tekstu 11"/>
          <p:cNvSpPr>
            <a:spLocks noGrp="1"/>
          </p:cNvSpPr>
          <p:nvPr>
            <p:ph type="body" sz="quarter" idx="11" hasCustomPrompt="1"/>
          </p:nvPr>
        </p:nvSpPr>
        <p:spPr>
          <a:xfrm>
            <a:off x="696043" y="2036645"/>
            <a:ext cx="4551431" cy="6254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rgbClr val="002D6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/>
              <a:t>Podtytuł / autor / jednostka (Arial)</a:t>
            </a:r>
          </a:p>
        </p:txBody>
      </p:sp>
    </p:spTree>
    <p:extLst>
      <p:ext uri="{BB962C8B-B14F-4D97-AF65-F5344CB8AC3E}">
        <p14:creationId xmlns:p14="http://schemas.microsoft.com/office/powerpoint/2010/main" val="209056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ajd tytułowy bez zdefiniowanych pól tekstowy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63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sek dolny 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34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sek dolny 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119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03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 userDrawn="1"/>
        </p:nvSpPr>
        <p:spPr>
          <a:xfrm flipH="1">
            <a:off x="-1" y="-1"/>
            <a:ext cx="9144000" cy="860079"/>
          </a:xfrm>
          <a:prstGeom prst="rect">
            <a:avLst/>
          </a:prstGeom>
          <a:gradFill flip="none" rotWithShape="1">
            <a:gsLst>
              <a:gs pos="26000">
                <a:srgbClr val="002D69"/>
              </a:gs>
              <a:gs pos="50000">
                <a:srgbClr val="1D5AB5"/>
              </a:gs>
              <a:gs pos="78000">
                <a:srgbClr val="002D6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9" name="Obraz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49" y="170957"/>
            <a:ext cx="1881776" cy="559843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 flipH="1">
            <a:off x="0" y="4893648"/>
            <a:ext cx="9144000" cy="249852"/>
          </a:xfrm>
          <a:prstGeom prst="rect">
            <a:avLst/>
          </a:prstGeom>
          <a:gradFill flip="none" rotWithShape="1">
            <a:gsLst>
              <a:gs pos="26000">
                <a:srgbClr val="002D69"/>
              </a:gs>
              <a:gs pos="50000">
                <a:srgbClr val="1D5AB5"/>
              </a:gs>
              <a:gs pos="78000">
                <a:srgbClr val="002D6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686" y="4938203"/>
            <a:ext cx="734569" cy="14691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67" y="148646"/>
            <a:ext cx="1482336" cy="58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9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 userDrawn="1"/>
        </p:nvSpPr>
        <p:spPr>
          <a:xfrm flipH="1">
            <a:off x="0" y="4893648"/>
            <a:ext cx="9144000" cy="249852"/>
          </a:xfrm>
          <a:prstGeom prst="rect">
            <a:avLst/>
          </a:prstGeom>
          <a:gradFill flip="none" rotWithShape="1">
            <a:gsLst>
              <a:gs pos="26000">
                <a:srgbClr val="002D69"/>
              </a:gs>
              <a:gs pos="50000">
                <a:srgbClr val="1D5AB5"/>
              </a:gs>
              <a:gs pos="78000">
                <a:srgbClr val="002D6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013"/>
          </a:p>
        </p:txBody>
      </p:sp>
      <p:pic>
        <p:nvPicPr>
          <p:cNvPr id="3" name="Obraz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50" y="197027"/>
            <a:ext cx="441961" cy="5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39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050" y="197027"/>
            <a:ext cx="441961" cy="5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3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56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041" y="1068312"/>
            <a:ext cx="2966959" cy="3544141"/>
          </a:xfrm>
          <a:prstGeom prst="rect">
            <a:avLst/>
          </a:prstGeom>
        </p:spPr>
      </p:pic>
      <p:sp>
        <p:nvSpPr>
          <p:cNvPr id="3" name="Symbol zastępczy tekstu 1">
            <a:extLst>
              <a:ext uri="{FF2B5EF4-FFF2-40B4-BE49-F238E27FC236}">
                <a16:creationId xmlns:a16="http://schemas.microsoft.com/office/drawing/2014/main" id="{79D07B55-D5A3-D875-B102-32C4AFB3711C}"/>
              </a:ext>
            </a:extLst>
          </p:cNvPr>
          <p:cNvSpPr txBox="1">
            <a:spLocks/>
          </p:cNvSpPr>
          <p:nvPr/>
        </p:nvSpPr>
        <p:spPr>
          <a:xfrm>
            <a:off x="695700" y="1323849"/>
            <a:ext cx="5042159" cy="5984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200" b="1" dirty="0"/>
              <a:t>„</a:t>
            </a:r>
            <a:r>
              <a:rPr lang="en-GB" sz="2200" b="1" dirty="0"/>
              <a:t>Digital Structure of a Home Movie Archive: Case Study of the Polish Archive of Home Movies as a Repository of Cultural Memory</a:t>
            </a:r>
            <a:r>
              <a:rPr lang="pl-PL" sz="2200" b="1" dirty="0"/>
              <a:t>”</a:t>
            </a:r>
          </a:p>
          <a:p>
            <a:endParaRPr lang="pl-PL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2680DA75-B5D1-FD0C-412B-0F5FE3DBE25B}"/>
              </a:ext>
            </a:extLst>
          </p:cNvPr>
          <p:cNvSpPr txBox="1">
            <a:spLocks/>
          </p:cNvSpPr>
          <p:nvPr/>
        </p:nvSpPr>
        <p:spPr>
          <a:xfrm>
            <a:off x="696234" y="3221164"/>
            <a:ext cx="5148306" cy="62547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/>
              <a:t>Przemysław Murawski </a:t>
            </a:r>
          </a:p>
          <a:p>
            <a:pPr marL="0" indent="0">
              <a:buNone/>
            </a:pPr>
            <a:r>
              <a:rPr lang="pl-PL" sz="1600" dirty="0" err="1"/>
              <a:t>Doctoral</a:t>
            </a:r>
            <a:r>
              <a:rPr lang="pl-PL" sz="1600" dirty="0"/>
              <a:t> School of </a:t>
            </a:r>
            <a:r>
              <a:rPr lang="pl-PL" sz="1600" dirty="0" err="1"/>
              <a:t>Languages</a:t>
            </a:r>
            <a:r>
              <a:rPr lang="pl-PL" sz="1600" dirty="0"/>
              <a:t> and </a:t>
            </a:r>
            <a:r>
              <a:rPr lang="pl-PL" sz="1600" dirty="0" err="1"/>
              <a:t>Literatures</a:t>
            </a:r>
            <a:endParaRPr lang="pl-PL" sz="1600" dirty="0"/>
          </a:p>
          <a:p>
            <a:pPr marL="0" indent="0">
              <a:buNone/>
            </a:pPr>
            <a:r>
              <a:rPr lang="pl-PL" sz="1400" dirty="0"/>
              <a:t>przmur@amu.edu.pl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821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41E68842-5949-39B1-615C-1308DBF0C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016" y="415814"/>
            <a:ext cx="5219968" cy="431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3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97E51-FFB1-4EB8-405B-3CD289A06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68B4F8C-BAAD-3E2E-1434-0AF36ACB0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620" y="75906"/>
            <a:ext cx="4556760" cy="467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82B85-D92F-FA71-781D-8CB21D753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8DAD4688-4CF3-9F9D-6984-348582A8F9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160" y="2489709"/>
            <a:ext cx="1767840" cy="2111750"/>
          </a:xfrm>
          <a:prstGeom prst="rect">
            <a:avLst/>
          </a:prstGeom>
        </p:spPr>
      </p:pic>
      <p:sp>
        <p:nvSpPr>
          <p:cNvPr id="3" name="Symbol zastępczy tekstu 1">
            <a:extLst>
              <a:ext uri="{FF2B5EF4-FFF2-40B4-BE49-F238E27FC236}">
                <a16:creationId xmlns:a16="http://schemas.microsoft.com/office/drawing/2014/main" id="{ED450815-7B35-D649-F3C6-C6BA10C1F920}"/>
              </a:ext>
            </a:extLst>
          </p:cNvPr>
          <p:cNvSpPr txBox="1">
            <a:spLocks/>
          </p:cNvSpPr>
          <p:nvPr/>
        </p:nvSpPr>
        <p:spPr>
          <a:xfrm>
            <a:off x="383280" y="1215138"/>
            <a:ext cx="5613660" cy="5984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dirty="0"/>
              <a:t>„</a:t>
            </a:r>
            <a:r>
              <a:rPr lang="en-US" dirty="0"/>
              <a:t>The home movies offer a fiction of the family that reinforces what they want to know about themselves and sanctions a public view of a most private space: the home</a:t>
            </a:r>
            <a:r>
              <a:rPr lang="pl-PL" dirty="0"/>
              <a:t> […] </a:t>
            </a:r>
            <a:r>
              <a:rPr lang="en-US" dirty="0"/>
              <a:t>home movies show us an ideal image of the family with everyone in his or her proper place: parents in charge, men in control, families together.</a:t>
            </a:r>
            <a:r>
              <a:rPr lang="pl-PL" dirty="0"/>
              <a:t>”</a:t>
            </a:r>
          </a:p>
        </p:txBody>
      </p:sp>
      <p:sp>
        <p:nvSpPr>
          <p:cNvPr id="6" name="Symbol zastępczy tekstu 1">
            <a:extLst>
              <a:ext uri="{FF2B5EF4-FFF2-40B4-BE49-F238E27FC236}">
                <a16:creationId xmlns:a16="http://schemas.microsoft.com/office/drawing/2014/main" id="{329C0A42-1CFD-19D1-DB69-BCD33FA5E4BF}"/>
              </a:ext>
            </a:extLst>
          </p:cNvPr>
          <p:cNvSpPr txBox="1">
            <a:spLocks/>
          </p:cNvSpPr>
          <p:nvPr/>
        </p:nvSpPr>
        <p:spPr>
          <a:xfrm>
            <a:off x="2504310" y="3863307"/>
            <a:ext cx="3827910" cy="5984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400" b="1" dirty="0"/>
              <a:t>Michelle </a:t>
            </a:r>
            <a:r>
              <a:rPr lang="pl-PL" sz="1400" b="1" dirty="0" err="1"/>
              <a:t>Citron</a:t>
            </a:r>
            <a:r>
              <a:rPr lang="pl-PL" sz="1400" b="1" dirty="0"/>
              <a:t>, </a:t>
            </a:r>
            <a:r>
              <a:rPr lang="pl-PL" sz="1400" b="1" i="1" dirty="0"/>
              <a:t>Home Movies and </a:t>
            </a:r>
            <a:r>
              <a:rPr lang="pl-PL" sz="1400" b="1" i="1" dirty="0" err="1"/>
              <a:t>Other</a:t>
            </a:r>
            <a:r>
              <a:rPr lang="pl-PL" sz="1400" b="1" i="1" dirty="0"/>
              <a:t> </a:t>
            </a:r>
            <a:r>
              <a:rPr lang="pl-PL" sz="1400" b="1" i="1" dirty="0" err="1"/>
              <a:t>Necessary</a:t>
            </a:r>
            <a:r>
              <a:rPr lang="pl-PL" sz="1400" b="1" i="1" dirty="0"/>
              <a:t> </a:t>
            </a:r>
            <a:r>
              <a:rPr lang="pl-PL" sz="1400" b="1" i="1" dirty="0" err="1"/>
              <a:t>Fictions</a:t>
            </a:r>
            <a:r>
              <a:rPr lang="pl-PL" sz="1400" b="1" dirty="0"/>
              <a:t>, Minneapolis 1999.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629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36FCE37-3752-96F7-FB7E-A2E6CBEF92CC}"/>
              </a:ext>
            </a:extLst>
          </p:cNvPr>
          <p:cNvSpPr txBox="1"/>
          <p:nvPr/>
        </p:nvSpPr>
        <p:spPr>
          <a:xfrm>
            <a:off x="2026920" y="1009330"/>
            <a:ext cx="5090160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75" b="1" dirty="0">
                <a:solidFill>
                  <a:srgbClr val="002D69"/>
                </a:solidFill>
              </a:rPr>
              <a:t>Digital </a:t>
            </a:r>
            <a:r>
              <a:rPr lang="pl-PL" sz="2475" b="1" dirty="0" err="1">
                <a:solidFill>
                  <a:srgbClr val="002D69"/>
                </a:solidFill>
              </a:rPr>
              <a:t>Infrastructure</a:t>
            </a:r>
            <a:r>
              <a:rPr lang="pl-PL" sz="2475" b="1" dirty="0">
                <a:solidFill>
                  <a:srgbClr val="002D69"/>
                </a:solidFill>
              </a:rPr>
              <a:t> &amp; </a:t>
            </a:r>
            <a:r>
              <a:rPr lang="pl-PL" sz="2475" b="1" dirty="0" err="1">
                <a:solidFill>
                  <a:srgbClr val="002D69"/>
                </a:solidFill>
              </a:rPr>
              <a:t>Filtering</a:t>
            </a:r>
            <a:endParaRPr lang="pl-PL" sz="2475" b="1" dirty="0">
              <a:solidFill>
                <a:srgbClr val="002D69"/>
              </a:solidFill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B8F4B06-C57D-8B62-1E4F-2F23B8C64A1F}"/>
              </a:ext>
            </a:extLst>
          </p:cNvPr>
          <p:cNvSpPr txBox="1"/>
          <p:nvPr/>
        </p:nvSpPr>
        <p:spPr>
          <a:xfrm>
            <a:off x="776288" y="1807279"/>
            <a:ext cx="24536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Geographic</a:t>
            </a:r>
            <a:endParaRPr lang="pl-PL" b="1" dirty="0"/>
          </a:p>
          <a:p>
            <a:endParaRPr lang="pl-PL" dirty="0"/>
          </a:p>
          <a:p>
            <a:pPr algn="ctr"/>
            <a:r>
              <a:rPr lang="en-US" sz="1600" dirty="0"/>
              <a:t>Analyzes technological disparities between regions and underscores the privileged class status associated with amateur filmmaking</a:t>
            </a:r>
            <a:endParaRPr lang="pl-PL" sz="1600" dirty="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D26CF76E-BC37-E577-96B5-0BB328AA5366}"/>
              </a:ext>
            </a:extLst>
          </p:cNvPr>
          <p:cNvSpPr txBox="1"/>
          <p:nvPr/>
        </p:nvSpPr>
        <p:spPr>
          <a:xfrm>
            <a:off x="3411855" y="1807279"/>
            <a:ext cx="232029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Thematic</a:t>
            </a:r>
            <a:endParaRPr lang="pl-PL" b="1" dirty="0"/>
          </a:p>
          <a:p>
            <a:pPr algn="ctr"/>
            <a:endParaRPr lang="pl-PL" b="1" dirty="0"/>
          </a:p>
          <a:p>
            <a:pPr algn="ctr"/>
            <a:r>
              <a:rPr lang="en-US" sz="1600" dirty="0"/>
              <a:t>Groups films according to phenomena present in them. Enables anthropological and cultural studies research.</a:t>
            </a:r>
            <a:endParaRPr lang="pl-PL" sz="1600" dirty="0"/>
          </a:p>
          <a:p>
            <a:pPr algn="ctr"/>
            <a:endParaRPr lang="pl-PL" dirty="0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5CFB3B79-091E-4E65-21AC-03F30BED319A}"/>
              </a:ext>
            </a:extLst>
          </p:cNvPr>
          <p:cNvSpPr txBox="1"/>
          <p:nvPr/>
        </p:nvSpPr>
        <p:spPr>
          <a:xfrm>
            <a:off x="6096000" y="1807279"/>
            <a:ext cx="204216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/>
              <a:t>Chronological</a:t>
            </a:r>
            <a:endParaRPr lang="pl-PL" b="1" dirty="0"/>
          </a:p>
          <a:p>
            <a:pPr algn="ctr"/>
            <a:endParaRPr lang="pl-PL" dirty="0"/>
          </a:p>
          <a:p>
            <a:pPr algn="ctr"/>
            <a:r>
              <a:rPr lang="pl-PL" sz="1600" dirty="0" err="1"/>
              <a:t>Allows</a:t>
            </a:r>
            <a:r>
              <a:rPr lang="pl-PL" sz="1600" dirty="0"/>
              <a:t> to </a:t>
            </a:r>
            <a:r>
              <a:rPr lang="pl-PL" sz="1600" dirty="0" err="1"/>
              <a:t>investigate</a:t>
            </a:r>
            <a:r>
              <a:rPr lang="pl-PL" sz="1600" dirty="0"/>
              <a:t> </a:t>
            </a:r>
            <a:r>
              <a:rPr lang="pl-PL" sz="1600" dirty="0" err="1"/>
              <a:t>whether</a:t>
            </a:r>
            <a:r>
              <a:rPr lang="pl-PL" sz="1600" dirty="0"/>
              <a:t> and </a:t>
            </a:r>
            <a:r>
              <a:rPr lang="pl-PL" sz="1600" dirty="0" err="1"/>
              <a:t>how</a:t>
            </a:r>
            <a:r>
              <a:rPr lang="pl-PL" sz="1600" dirty="0"/>
              <a:t> </a:t>
            </a:r>
            <a:r>
              <a:rPr lang="pl-PL" sz="1600" dirty="0" err="1"/>
              <a:t>authorial</a:t>
            </a:r>
            <a:r>
              <a:rPr lang="pl-PL" sz="1600" dirty="0"/>
              <a:t> </a:t>
            </a:r>
            <a:r>
              <a:rPr lang="pl-PL" sz="1600" dirty="0" err="1"/>
              <a:t>strategies</a:t>
            </a:r>
            <a:r>
              <a:rPr lang="pl-PL" sz="1600" dirty="0"/>
              <a:t> in </a:t>
            </a:r>
            <a:r>
              <a:rPr lang="pl-PL" sz="1600" dirty="0" err="1"/>
              <a:t>home</a:t>
            </a:r>
            <a:r>
              <a:rPr lang="pl-PL" sz="1600" dirty="0"/>
              <a:t> </a:t>
            </a:r>
            <a:r>
              <a:rPr lang="pl-PL" sz="1600" dirty="0" err="1"/>
              <a:t>filmmaking</a:t>
            </a:r>
            <a:r>
              <a:rPr lang="pl-PL" sz="1600" dirty="0"/>
              <a:t> </a:t>
            </a:r>
            <a:r>
              <a:rPr lang="pl-PL" sz="1600" dirty="0" err="1"/>
              <a:t>evolved</a:t>
            </a:r>
            <a:r>
              <a:rPr lang="pl-PL" sz="1600" dirty="0"/>
              <a:t> </a:t>
            </a:r>
            <a:r>
              <a:rPr lang="pl-PL" sz="1600" dirty="0" err="1"/>
              <a:t>over</a:t>
            </a:r>
            <a:r>
              <a:rPr lang="pl-PL" sz="1600" dirty="0"/>
              <a:t> </a:t>
            </a:r>
            <a:r>
              <a:rPr lang="pl-PL" sz="1600" dirty="0" err="1"/>
              <a:t>time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83189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7E39D-267E-72D6-DCC7-D3B31856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BC9EB25C-0426-E7BD-E481-36D34A265923}"/>
              </a:ext>
            </a:extLst>
          </p:cNvPr>
          <p:cNvSpPr txBox="1"/>
          <p:nvPr/>
        </p:nvSpPr>
        <p:spPr>
          <a:xfrm>
            <a:off x="4853940" y="1140589"/>
            <a:ext cx="39319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dirty="0"/>
              <a:t>Home </a:t>
            </a:r>
            <a:r>
              <a:rPr lang="pl-PL" dirty="0" err="1"/>
              <a:t>movie</a:t>
            </a:r>
            <a:r>
              <a:rPr lang="pl-PL" dirty="0"/>
              <a:t> </a:t>
            </a:r>
            <a:r>
              <a:rPr lang="pl-PL" dirty="0" err="1"/>
              <a:t>archives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no </a:t>
            </a:r>
            <a:r>
              <a:rPr lang="pl-PL" dirty="0" err="1"/>
              <a:t>longer</a:t>
            </a:r>
            <a:r>
              <a:rPr lang="pl-PL" dirty="0"/>
              <a:t> </a:t>
            </a:r>
            <a:r>
              <a:rPr lang="pl-PL" dirty="0" err="1"/>
              <a:t>merely</a:t>
            </a:r>
            <a:r>
              <a:rPr lang="pl-PL" dirty="0"/>
              <a:t> </a:t>
            </a:r>
            <a:r>
              <a:rPr lang="pl-PL" dirty="0" err="1"/>
              <a:t>static</a:t>
            </a:r>
            <a:r>
              <a:rPr lang="pl-PL" dirty="0"/>
              <a:t>—“not </a:t>
            </a:r>
            <a:r>
              <a:rPr lang="pl-PL" dirty="0" err="1"/>
              <a:t>actively</a:t>
            </a:r>
            <a:r>
              <a:rPr lang="pl-PL" dirty="0"/>
              <a:t> </a:t>
            </a:r>
            <a:r>
              <a:rPr lang="pl-PL" dirty="0" err="1"/>
              <a:t>used</a:t>
            </a:r>
            <a:r>
              <a:rPr lang="pl-PL" dirty="0"/>
              <a:t>”—and </a:t>
            </a:r>
            <a:r>
              <a:rPr lang="pl-PL" dirty="0" err="1"/>
              <a:t>vulnerable</a:t>
            </a:r>
            <a:r>
              <a:rPr lang="pl-PL" dirty="0"/>
              <a:t> to the </a:t>
            </a:r>
            <a:r>
              <a:rPr lang="pl-PL" dirty="0" err="1"/>
              <a:t>destructive</a:t>
            </a:r>
            <a:r>
              <a:rPr lang="pl-PL" dirty="0"/>
              <a:t> </a:t>
            </a:r>
            <a:r>
              <a:rPr lang="pl-PL" dirty="0" err="1"/>
              <a:t>passage</a:t>
            </a:r>
            <a:r>
              <a:rPr lang="pl-PL" dirty="0"/>
              <a:t> of </a:t>
            </a:r>
            <a:r>
              <a:rPr lang="pl-PL" dirty="0" err="1"/>
              <a:t>time</a:t>
            </a:r>
            <a:r>
              <a:rPr lang="pl-PL" dirty="0"/>
              <a:t>. </a:t>
            </a:r>
            <a:r>
              <a:rPr lang="pl-PL" dirty="0" err="1"/>
              <a:t>They</a:t>
            </a:r>
            <a:r>
              <a:rPr lang="pl-PL" dirty="0"/>
              <a:t> </a:t>
            </a:r>
            <a:r>
              <a:rPr lang="pl-PL" dirty="0" err="1"/>
              <a:t>have</a:t>
            </a:r>
            <a:r>
              <a:rPr lang="pl-PL" dirty="0"/>
              <a:t> </a:t>
            </a:r>
            <a:r>
              <a:rPr lang="pl-PL" dirty="0" err="1"/>
              <a:t>been</a:t>
            </a:r>
            <a:r>
              <a:rPr lang="pl-PL" dirty="0"/>
              <a:t> </a:t>
            </a:r>
            <a:r>
              <a:rPr lang="pl-PL" dirty="0" err="1"/>
              <a:t>revitalized</a:t>
            </a:r>
            <a:r>
              <a:rPr lang="pl-PL" dirty="0"/>
              <a:t>—</a:t>
            </a:r>
            <a:r>
              <a:rPr lang="pl-PL" dirty="0" err="1"/>
              <a:t>brought</a:t>
            </a:r>
            <a:r>
              <a:rPr lang="pl-PL" dirty="0"/>
              <a:t> </a:t>
            </a:r>
            <a:r>
              <a:rPr lang="pl-PL" dirty="0" err="1"/>
              <a:t>back</a:t>
            </a:r>
            <a:r>
              <a:rPr lang="pl-PL" dirty="0"/>
              <a:t> </a:t>
            </a:r>
            <a:r>
              <a:rPr lang="pl-PL" dirty="0" err="1"/>
              <a:t>into</a:t>
            </a:r>
            <a:r>
              <a:rPr lang="pl-PL" dirty="0"/>
              <a:t> </a:t>
            </a:r>
            <a:r>
              <a:rPr lang="pl-PL" dirty="0" err="1"/>
              <a:t>use</a:t>
            </a:r>
            <a:r>
              <a:rPr lang="pl-PL" dirty="0"/>
              <a:t>—by </a:t>
            </a:r>
            <a:r>
              <a:rPr lang="pl-PL" dirty="0" err="1"/>
              <a:t>numerous</a:t>
            </a:r>
            <a:r>
              <a:rPr lang="pl-PL" dirty="0"/>
              <a:t> </a:t>
            </a:r>
            <a:r>
              <a:rPr lang="pl-PL" dirty="0" err="1"/>
              <a:t>processes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influence the </a:t>
            </a:r>
            <a:r>
              <a:rPr lang="pl-PL" dirty="0" err="1"/>
              <a:t>nature</a:t>
            </a:r>
            <a:r>
              <a:rPr lang="pl-PL" dirty="0"/>
              <a:t> and status of </a:t>
            </a:r>
            <a:r>
              <a:rPr lang="pl-PL" dirty="0" err="1"/>
              <a:t>home</a:t>
            </a:r>
            <a:r>
              <a:rPr lang="pl-PL" dirty="0"/>
              <a:t> </a:t>
            </a:r>
            <a:r>
              <a:rPr lang="pl-PL" dirty="0" err="1"/>
              <a:t>movie</a:t>
            </a:r>
            <a:r>
              <a:rPr lang="pl-PL" dirty="0"/>
              <a:t> </a:t>
            </a:r>
            <a:r>
              <a:rPr lang="pl-PL" dirty="0" err="1"/>
              <a:t>footage</a:t>
            </a:r>
            <a:r>
              <a:rPr lang="pl-PL" dirty="0"/>
              <a:t>. The </a:t>
            </a:r>
            <a:r>
              <a:rPr lang="pl-PL" dirty="0" err="1"/>
              <a:t>digital</a:t>
            </a:r>
            <a:r>
              <a:rPr lang="pl-PL" dirty="0"/>
              <a:t> </a:t>
            </a:r>
            <a:r>
              <a:rPr lang="pl-PL" dirty="0" err="1"/>
              <a:t>age</a:t>
            </a:r>
            <a:r>
              <a:rPr lang="pl-PL" dirty="0"/>
              <a:t> </a:t>
            </a:r>
            <a:r>
              <a:rPr lang="pl-PL" dirty="0" err="1"/>
              <a:t>plays</a:t>
            </a:r>
            <a:r>
              <a:rPr lang="pl-PL" dirty="0"/>
              <a:t> a </a:t>
            </a:r>
            <a:r>
              <a:rPr lang="pl-PL" dirty="0" err="1"/>
              <a:t>particularly</a:t>
            </a:r>
            <a:r>
              <a:rPr lang="pl-PL" dirty="0"/>
              <a:t> </a:t>
            </a:r>
            <a:r>
              <a:rPr lang="pl-PL" dirty="0" err="1"/>
              <a:t>significant</a:t>
            </a:r>
            <a:r>
              <a:rPr lang="pl-PL" dirty="0"/>
              <a:t> role in </a:t>
            </a:r>
            <a:r>
              <a:rPr lang="pl-PL" dirty="0" err="1"/>
              <a:t>this</a:t>
            </a:r>
            <a:r>
              <a:rPr lang="pl-PL" dirty="0"/>
              <a:t> </a:t>
            </a:r>
            <a:r>
              <a:rPr lang="pl-PL" dirty="0" err="1"/>
              <a:t>transformation</a:t>
            </a:r>
            <a:r>
              <a:rPr lang="pl-PL" dirty="0"/>
              <a:t>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34523F0-7E50-6164-9FB2-4DF7564E7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621" y="290350"/>
            <a:ext cx="3139440" cy="205534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ABC9C49-D044-A38C-93B5-C74103EFB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621" y="2571750"/>
            <a:ext cx="3139440" cy="207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0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5317B-D15A-C0BC-BA30-D638BADB0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09076AF-0BC6-331C-9AC4-251A37B1A180}"/>
              </a:ext>
            </a:extLst>
          </p:cNvPr>
          <p:cNvSpPr txBox="1"/>
          <p:nvPr/>
        </p:nvSpPr>
        <p:spPr>
          <a:xfrm>
            <a:off x="960120" y="194176"/>
            <a:ext cx="722376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1600" b="1" dirty="0" err="1"/>
              <a:t>Bibliography</a:t>
            </a:r>
            <a:endParaRPr lang="pl-PL" sz="16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pl-PL" sz="9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Aasman</a:t>
            </a:r>
            <a:r>
              <a:rPr lang="en-US" sz="1000" dirty="0"/>
              <a:t>, S. (2014): “Saving Private Reels: Archival Practices and Digital Memories (Formerly Known as Home Movies) in the Digital Age”, in: </a:t>
            </a:r>
            <a:r>
              <a:rPr lang="en-US" sz="1000" dirty="0" err="1"/>
              <a:t>Rascaroli</a:t>
            </a:r>
            <a:r>
              <a:rPr lang="en-US" sz="1000" dirty="0"/>
              <a:t>, L. / Young, G. / Monahan, B. (eds.): </a:t>
            </a:r>
            <a:r>
              <a:rPr lang="en-US" sz="1000" i="1" dirty="0"/>
              <a:t>Amateur Filmmaking: The Home Movie, the Archive, the Web</a:t>
            </a:r>
            <a:r>
              <a:rPr lang="en-US" sz="1000" dirty="0"/>
              <a:t>. New York–London–New Delhi–Sydney: Routledge, 245-256.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Baron, J. (2014): </a:t>
            </a:r>
            <a:r>
              <a:rPr lang="en-US" sz="1000" i="1" dirty="0"/>
              <a:t>The Archive Effect. Found footage and the audiovisual experience of history</a:t>
            </a:r>
            <a:r>
              <a:rPr lang="en-US" sz="1000" dirty="0"/>
              <a:t>. London–New York: Routledge.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Benjamin, W. (2011): </a:t>
            </a:r>
            <a:r>
              <a:rPr lang="en-US" sz="1000" i="1" dirty="0"/>
              <a:t>The Work of Art in the Age of Mechanical Reproduction</a:t>
            </a:r>
            <a:r>
              <a:rPr lang="en-US" sz="1000" dirty="0"/>
              <a:t>. London: Penguin Books Ltd.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Blom, I. / Lundemo, T. / </a:t>
            </a:r>
            <a:r>
              <a:rPr lang="en-US" sz="1000" dirty="0" err="1"/>
              <a:t>Røssaak</a:t>
            </a:r>
            <a:r>
              <a:rPr lang="en-US" sz="1000" dirty="0"/>
              <a:t>, E. (eds.) (2017): </a:t>
            </a:r>
            <a:r>
              <a:rPr lang="en-US" sz="1000" i="1" dirty="0"/>
              <a:t>Memory in Motion. Archives, Technology, and Social</a:t>
            </a:r>
            <a:r>
              <a:rPr lang="en-US" sz="1000" dirty="0"/>
              <a:t>. Amsterdam: Amsterdam University Press.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Citron, M. (1999): Home Movies and Other Necessary Fictions. Minneapolis: University of Minnesota Press.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Haratyk</a:t>
            </a:r>
            <a:r>
              <a:rPr lang="en-US" sz="1000" dirty="0"/>
              <a:t>, P. / Sitek, K. (2018): “Found footage </a:t>
            </a:r>
            <a:r>
              <a:rPr lang="en-US" sz="1000" dirty="0" err="1"/>
              <a:t>jako</a:t>
            </a:r>
            <a:r>
              <a:rPr lang="en-US" sz="1000" dirty="0"/>
              <a:t> kino </a:t>
            </a:r>
            <a:r>
              <a:rPr lang="en-US" sz="1000" dirty="0" err="1"/>
              <a:t>odnowy</a:t>
            </a:r>
            <a:r>
              <a:rPr lang="en-US" sz="1000" dirty="0"/>
              <a:t> </a:t>
            </a:r>
            <a:r>
              <a:rPr lang="en-US" sz="1000" dirty="0" err="1"/>
              <a:t>znaczenia</a:t>
            </a:r>
            <a:r>
              <a:rPr lang="en-US" sz="1000" dirty="0"/>
              <a:t> home movies w </a:t>
            </a:r>
            <a:r>
              <a:rPr lang="en-US" sz="1000" dirty="0" err="1"/>
              <a:t>filmach</a:t>
            </a:r>
            <a:r>
              <a:rPr lang="en-US" sz="1000" dirty="0"/>
              <a:t> A Song of Air </a:t>
            </a:r>
            <a:r>
              <a:rPr lang="en-US" sz="1000" dirty="0" err="1"/>
              <a:t>i</a:t>
            </a:r>
            <a:r>
              <a:rPr lang="en-US" sz="1000" dirty="0"/>
              <a:t> Sea In the Blood”, in: </a:t>
            </a:r>
            <a:r>
              <a:rPr lang="en-US" sz="1000" dirty="0" err="1"/>
              <a:t>Kwartalnik</a:t>
            </a:r>
            <a:r>
              <a:rPr lang="en-US" sz="1000" dirty="0"/>
              <a:t> </a:t>
            </a:r>
            <a:r>
              <a:rPr lang="en-US" sz="1000" dirty="0" err="1"/>
              <a:t>Filmowy</a:t>
            </a:r>
            <a:r>
              <a:rPr lang="en-US" sz="1000" dirty="0"/>
              <a:t> 104: 178–192.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Ishizuka, K.L. / Zimmermann, P.R. (eds.) (2008): Mining the home movie: excavations in histories and memories. Berkeley–Los Angeles–London: University of California Press.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000" dirty="0" err="1"/>
              <a:t>Manovich</a:t>
            </a:r>
            <a:r>
              <a:rPr lang="pl-PL" sz="1000" dirty="0"/>
              <a:t>, L. (2002): The Language of New Media. Cambridge, MA: MIT Press.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000" dirty="0" err="1"/>
              <a:t>McLuhan</a:t>
            </a:r>
            <a:r>
              <a:rPr lang="pl-PL" sz="1000" dirty="0"/>
              <a:t>, M. (1994): </a:t>
            </a:r>
            <a:r>
              <a:rPr lang="pl-PL" sz="1000" dirty="0" err="1"/>
              <a:t>Understanding</a:t>
            </a:r>
            <a:r>
              <a:rPr lang="pl-PL" sz="1000" dirty="0"/>
              <a:t> Media: The Extensions of Man. Cambridge, MA: MIT Press.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sz="1000" dirty="0"/>
              <a:t>Moran, J.M. (2002): </a:t>
            </a:r>
            <a:r>
              <a:rPr lang="pl-PL" sz="1000" dirty="0" err="1"/>
              <a:t>There's</a:t>
            </a:r>
            <a:r>
              <a:rPr lang="pl-PL" sz="1000" dirty="0"/>
              <a:t> No Place </a:t>
            </a:r>
            <a:r>
              <a:rPr lang="pl-PL" sz="1000" dirty="0" err="1"/>
              <a:t>Like</a:t>
            </a:r>
            <a:r>
              <a:rPr lang="pl-PL" sz="1000" dirty="0"/>
              <a:t> Home Video. Minneapolis: University of Minnesota Press.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Røssaak</a:t>
            </a:r>
            <a:r>
              <a:rPr lang="en-US" sz="1000" dirty="0"/>
              <a:t>, E. (ed.) (2010): The Archive in Motion. New Conceptions of the Archive in Contemporary Thought and New Media Practices. Oslo: National Museum of Norway.</a:t>
            </a:r>
            <a:endParaRPr lang="pl-PL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Sobchack</a:t>
            </a:r>
            <a:r>
              <a:rPr lang="en-US" sz="1000" dirty="0"/>
              <a:t>, V. (2019): “Me, Myself, and I: On the Uncanny in Home Movies”, in: Hanich, J. / Fairfax, D. (eds.): The Structures of the Film Experience by Jean-Pierre Meunier: Historical Assessments and Phenomenological Expansions. Amsterdam: Amsterdam University Press 205–231.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Spieker, S. (2008): The big archive: art from bureaucracy. Cambridge, MA: MIT Press.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Zielinski, S. (2006): Deep Time of the Media: Toward an Archaeology of Hearing and Seeing by Technical Means. Translated by Custance, G. Cambridge, MA: MIT Press.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Zimmermann, P.R. (1995): Reel Families: a social history of amateur film. Bloomington–Indianapolis: Indiana University Press.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69545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13C25-FDEF-9D2B-91FC-1B61722A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2BDB90C-37C0-651B-DD2B-C7D97EB97E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041" y="1068312"/>
            <a:ext cx="2966959" cy="3544141"/>
          </a:xfrm>
          <a:prstGeom prst="rect">
            <a:avLst/>
          </a:prstGeom>
        </p:spPr>
      </p:pic>
      <p:sp>
        <p:nvSpPr>
          <p:cNvPr id="3" name="Symbol zastępczy tekstu 1">
            <a:extLst>
              <a:ext uri="{FF2B5EF4-FFF2-40B4-BE49-F238E27FC236}">
                <a16:creationId xmlns:a16="http://schemas.microsoft.com/office/drawing/2014/main" id="{56E67985-A28B-4983-8D6B-A1621E0DAF58}"/>
              </a:ext>
            </a:extLst>
          </p:cNvPr>
          <p:cNvSpPr txBox="1">
            <a:spLocks/>
          </p:cNvSpPr>
          <p:nvPr/>
        </p:nvSpPr>
        <p:spPr>
          <a:xfrm>
            <a:off x="505200" y="1689608"/>
            <a:ext cx="6116580" cy="598488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800" b="1" dirty="0" err="1"/>
              <a:t>Thank</a:t>
            </a:r>
            <a:r>
              <a:rPr lang="pl-PL" sz="2800" b="1" dirty="0"/>
              <a:t> </a:t>
            </a:r>
            <a:r>
              <a:rPr lang="pl-PL" sz="2800" b="1" dirty="0" err="1"/>
              <a:t>you</a:t>
            </a:r>
            <a:r>
              <a:rPr lang="pl-PL" sz="2800" b="1" dirty="0"/>
              <a:t> for </a:t>
            </a:r>
            <a:r>
              <a:rPr lang="pl-PL" sz="2800" b="1" dirty="0" err="1"/>
              <a:t>your</a:t>
            </a:r>
            <a:r>
              <a:rPr lang="pl-PL" sz="2800" b="1" dirty="0"/>
              <a:t> </a:t>
            </a:r>
            <a:r>
              <a:rPr lang="pl-PL" sz="2800" b="1" dirty="0" err="1"/>
              <a:t>attention</a:t>
            </a:r>
            <a:endParaRPr lang="pl-PL" sz="2800" b="1" dirty="0"/>
          </a:p>
        </p:txBody>
      </p:sp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AAE99084-D0CC-AA05-30BF-72A01E206185}"/>
              </a:ext>
            </a:extLst>
          </p:cNvPr>
          <p:cNvSpPr txBox="1">
            <a:spLocks/>
          </p:cNvSpPr>
          <p:nvPr/>
        </p:nvSpPr>
        <p:spPr>
          <a:xfrm>
            <a:off x="505200" y="2595690"/>
            <a:ext cx="5148306" cy="625475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/>
              <a:t>Przemysław Murawski </a:t>
            </a:r>
          </a:p>
          <a:p>
            <a:pPr marL="0" indent="0">
              <a:buNone/>
            </a:pPr>
            <a:r>
              <a:rPr lang="pl-PL" sz="1600" dirty="0" err="1"/>
              <a:t>Doctoral</a:t>
            </a:r>
            <a:r>
              <a:rPr lang="pl-PL" sz="1600" dirty="0"/>
              <a:t> School of </a:t>
            </a:r>
            <a:r>
              <a:rPr lang="pl-PL" sz="1600" dirty="0" err="1"/>
              <a:t>Languages</a:t>
            </a:r>
            <a:r>
              <a:rPr lang="pl-PL" sz="1600" dirty="0"/>
              <a:t> and </a:t>
            </a:r>
            <a:r>
              <a:rPr lang="pl-PL" sz="1600" dirty="0" err="1"/>
              <a:t>Literatures</a:t>
            </a:r>
            <a:endParaRPr lang="pl-PL" sz="1600" dirty="0"/>
          </a:p>
          <a:p>
            <a:pPr marL="0" indent="0">
              <a:buNone/>
            </a:pPr>
            <a:r>
              <a:rPr lang="pl-PL" sz="1400" dirty="0"/>
              <a:t>przmur@amu.edu.pl</a:t>
            </a: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4270163"/>
      </p:ext>
    </p:extLst>
  </p:cSld>
  <p:clrMapOvr>
    <a:masterClrMapping/>
  </p:clrMapOvr>
</p:sld>
</file>

<file path=ppt/theme/theme1.xml><?xml version="1.0" encoding="utf-8"?>
<a:theme xmlns:a="http://schemas.openxmlformats.org/drawingml/2006/main" name="Slajd tytułowy">
  <a:themeElements>
    <a:clrScheme name="Niestandardowy 67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sek dolny i logo">
  <a:themeElements>
    <a:clrScheme name="Niestandardowy 62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ogo z prawej">
  <a:themeElements>
    <a:clrScheme name="Niestandardowy 64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usty">
  <a:themeElements>
    <a:clrScheme name="Niestandardowy 63">
      <a:dk1>
        <a:srgbClr val="002D69"/>
      </a:dk1>
      <a:lt1>
        <a:sysClr val="window" lastClr="FFFFFF"/>
      </a:lt1>
      <a:dk2>
        <a:srgbClr val="7F7F7F"/>
      </a:dk2>
      <a:lt2>
        <a:srgbClr val="D8D8D8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2655</TotalTime>
  <Words>762</Words>
  <Application>Microsoft Office PowerPoint</Application>
  <PresentationFormat>Pokaz na ekranie (16:9)</PresentationFormat>
  <Paragraphs>38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8</vt:i4>
      </vt:variant>
    </vt:vector>
  </HeadingPairs>
  <TitlesOfParts>
    <vt:vector size="14" baseType="lpstr">
      <vt:lpstr>Aptos</vt:lpstr>
      <vt:lpstr>Arial</vt:lpstr>
      <vt:lpstr>Slajd tytułowy</vt:lpstr>
      <vt:lpstr>Pasek dolny i logo</vt:lpstr>
      <vt:lpstr>Logo z prawej</vt:lpstr>
      <vt:lpstr>Pusty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SIW UAM</dc:creator>
  <cp:lastModifiedBy>Przemysław Murawski</cp:lastModifiedBy>
  <cp:revision>124</cp:revision>
  <dcterms:created xsi:type="dcterms:W3CDTF">2021-08-23T10:57:13Z</dcterms:created>
  <dcterms:modified xsi:type="dcterms:W3CDTF">2026-08-31T13:48:15Z</dcterms:modified>
</cp:coreProperties>
</file>