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 id="298" r:id="rId43"/>
    <p:sldId id="299" r:id="rId44"/>
    <p:sldId id="304" r:id="rId45"/>
    <p:sldId id="301" r:id="rId46"/>
    <p:sldId id="302" r:id="rId47"/>
    <p:sldId id="303" r:id="rId48"/>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16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7368" autoAdjust="0"/>
    <p:restoredTop sz="86420" autoAdjust="0"/>
  </p:normalViewPr>
  <p:slideViewPr>
    <p:cSldViewPr>
      <p:cViewPr>
        <p:scale>
          <a:sx n="33" d="100"/>
          <a:sy n="33" d="100"/>
        </p:scale>
        <p:origin x="292" y="208"/>
      </p:cViewPr>
      <p:guideLst>
        <p:guide orient="horz" pos="2880"/>
        <p:guide pos="2160"/>
      </p:guideLst>
    </p:cSldViewPr>
  </p:slideViewPr>
  <p:outlineViewPr>
    <p:cViewPr>
      <p:scale>
        <a:sx n="33" d="100"/>
        <a:sy n="33" d="100"/>
      </p:scale>
      <p:origin x="0" y="-70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78023866-B5D9-4901-BB7E-33A2302EACEE}" type="datetimeFigureOut">
              <a:rPr lang="en-US" smtClean="0"/>
              <a:t>9/22/2026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F731D13F-13AA-471B-A75C-AFD8DCF303FF}" type="slidenum">
              <a:rPr lang="en-US" smtClean="0"/>
              <a:t>‹#›</a:t>
            </a:fld>
            <a:endParaRPr lang="en-US"/>
          </a:p>
        </p:txBody>
      </p:sp>
    </p:spTree>
    <p:extLst>
      <p:ext uri="{BB962C8B-B14F-4D97-AF65-F5344CB8AC3E}">
        <p14:creationId xmlns:p14="http://schemas.microsoft.com/office/powerpoint/2010/main" val="596398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31D13F-13AA-471B-A75C-AFD8DCF303FF}" type="slidenum">
              <a:rPr lang="en-US" smtClean="0"/>
              <a:t>11</a:t>
            </a:fld>
            <a:endParaRPr lang="en-US"/>
          </a:p>
        </p:txBody>
      </p:sp>
    </p:spTree>
    <p:extLst>
      <p:ext uri="{BB962C8B-B14F-4D97-AF65-F5344CB8AC3E}">
        <p14:creationId xmlns:p14="http://schemas.microsoft.com/office/powerpoint/2010/main" val="677617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137405" y="1298320"/>
            <a:ext cx="10145394" cy="915035"/>
          </a:xfrm>
          <a:prstGeom prst="rect">
            <a:avLst/>
          </a:prstGeom>
        </p:spPr>
        <p:txBody>
          <a:bodyPr wrap="square" lIns="0" tIns="0" rIns="0" bIns="0">
            <a:spAutoFit/>
          </a:bodyPr>
          <a:lstStyle>
            <a:lvl1pPr>
              <a:defRPr sz="3600" b="1" i="0">
                <a:solidFill>
                  <a:schemeClr val="bg1"/>
                </a:solidFill>
                <a:latin typeface="Tahoma"/>
                <a:cs typeface="Tahoma"/>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800" b="0" i="0">
                <a:solidFill>
                  <a:srgbClr val="2B2A2A"/>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2800" b="0" i="0">
                <a:solidFill>
                  <a:srgbClr val="2B2A2A"/>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bg object 17"/>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bg object 18"/>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bg object 19"/>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bg object 20"/>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bg object 21"/>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bg object 22"/>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bg object 23"/>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bg object 24"/>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bg object 25"/>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bg object 26"/>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bg object 27"/>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bg object 28"/>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bg object 29"/>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bg object 30"/>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bg object 31"/>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bg object 32"/>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bg object 33"/>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bg object 34"/>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bg object 35"/>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bg object 36"/>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bg object 37"/>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bg object 38"/>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bg object 39"/>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bg object 40"/>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bg object 41"/>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bg object 42"/>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bg object 43"/>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bg object 44"/>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bg object 45"/>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bg object 46"/>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bg object 47"/>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bg object 48"/>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bg object 49"/>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bg object 50"/>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bg object 51"/>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bg object 52"/>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bg object 53"/>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bg object 54"/>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bg object 55"/>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chemeClr val="bg1"/>
                </a:solidFill>
                <a:latin typeface="Tahoma"/>
                <a:cs typeface="Tahom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223516" y="535051"/>
            <a:ext cx="13773785" cy="1763776"/>
          </a:xfrm>
          <a:prstGeom prst="rect">
            <a:avLst/>
          </a:prstGeom>
        </p:spPr>
        <p:txBody>
          <a:bodyPr wrap="square" lIns="0" tIns="0" rIns="0" bIns="0">
            <a:spAutoFit/>
          </a:bodyPr>
          <a:lstStyle>
            <a:lvl1pPr>
              <a:defRPr sz="3600" b="1" i="0">
                <a:solidFill>
                  <a:schemeClr val="bg1"/>
                </a:solidFill>
                <a:latin typeface="Tahoma"/>
                <a:cs typeface="Tahoma"/>
              </a:defRPr>
            </a:lvl1pPr>
          </a:lstStyle>
          <a:p>
            <a:endParaRPr/>
          </a:p>
        </p:txBody>
      </p:sp>
      <p:sp>
        <p:nvSpPr>
          <p:cNvPr id="3" name="Holder 3"/>
          <p:cNvSpPr>
            <a:spLocks noGrp="1"/>
          </p:cNvSpPr>
          <p:nvPr>
            <p:ph type="body" idx="1"/>
          </p:nvPr>
        </p:nvSpPr>
        <p:spPr>
          <a:xfrm>
            <a:off x="8704071" y="3341198"/>
            <a:ext cx="8108950" cy="5921375"/>
          </a:xfrm>
          <a:prstGeom prst="rect">
            <a:avLst/>
          </a:prstGeom>
        </p:spPr>
        <p:txBody>
          <a:bodyPr wrap="square" lIns="0" tIns="0" rIns="0" bIns="0">
            <a:spAutoFit/>
          </a:bodyPr>
          <a:lstStyle>
            <a:lvl1pPr>
              <a:defRPr sz="2800" b="0" i="0">
                <a:solidFill>
                  <a:srgbClr val="2B2A2A"/>
                </a:solidFill>
                <a:latin typeface="Tahoma"/>
                <a:cs typeface="Tahoma"/>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3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41.xml.rels><?xml version="1.0" encoding="UTF-8" standalone="yes"?>
<Relationships xmlns="http://schemas.openxmlformats.org/package/2006/relationships"><Relationship Id="rId3" Type="http://schemas.openxmlformats.org/officeDocument/2006/relationships/hyperlink" Target="https://www.google.com/url?sa=i&amp;url=https%3A%2F%2Fparade.com%2Fliving%2Fwhy-are-my-messages-green&amp;psig=AOvVaw0IrNIsyr3GL3VSSM2Ss-8c&amp;ust=1718741465434000&amp;source=images&amp;cd=vfe&amp;opi=89978449&amp;ved=0CA8QjRxqFwoTCNilm4y544YDFQAAAAAdAAAAABAK" TargetMode="External"/><Relationship Id="rId2" Type="http://schemas.openxmlformats.org/officeDocument/2006/relationships/image" Target="../media/image64.jp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42.xml.rels><?xml version="1.0" encoding="UTF-8" standalone="yes"?>
<Relationships xmlns="http://schemas.openxmlformats.org/package/2006/relationships"><Relationship Id="rId3" Type="http://schemas.openxmlformats.org/officeDocument/2006/relationships/hyperlink" Target="https://www.google.com/url?sa=i&amp;url=https%3A%2F%2Fparade.com%2Fliving%2Fwhy-are-my-messages-green&amp;psig=AOvVaw0IrNIsyr3GL3VSSM2Ss-8c&amp;ust=1718741465434000&amp;source=images&amp;cd=vfe&amp;opi=89978449&amp;ved=0CA8QjRxqFwoTCNilm4y544YDFQAAAAAdAAAAABAK" TargetMode="External"/><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65.jp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1.png"/><Relationship Id="rId7" Type="http://schemas.openxmlformats.org/officeDocument/2006/relationships/image" Target="../media/image26.jpg"/><Relationship Id="rId2" Type="http://schemas.openxmlformats.org/officeDocument/2006/relationships/image" Target="../media/image48.jpg"/><Relationship Id="rId1" Type="http://schemas.openxmlformats.org/officeDocument/2006/relationships/slideLayout" Target="../slideLayouts/slideLayout5.xml"/><Relationship Id="rId6" Type="http://schemas.openxmlformats.org/officeDocument/2006/relationships/image" Target="../media/image28.jpg"/><Relationship Id="rId11" Type="http://schemas.openxmlformats.org/officeDocument/2006/relationships/image" Target="../media/image76.png"/><Relationship Id="rId5" Type="http://schemas.openxmlformats.org/officeDocument/2006/relationships/image" Target="../media/image72.jpg"/><Relationship Id="rId10" Type="http://schemas.openxmlformats.org/officeDocument/2006/relationships/image" Target="../media/image75.jpg"/><Relationship Id="rId4" Type="http://schemas.openxmlformats.org/officeDocument/2006/relationships/image" Target="../media/image27.png"/><Relationship Id="rId9" Type="http://schemas.openxmlformats.org/officeDocument/2006/relationships/image" Target="../media/image74.jpg"/></Relationships>
</file>

<file path=ppt/slides/_rels/slide45.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18" Type="http://schemas.openxmlformats.org/officeDocument/2006/relationships/image" Target="../media/image93.png"/><Relationship Id="rId26" Type="http://schemas.openxmlformats.org/officeDocument/2006/relationships/image" Target="../media/image101.png"/><Relationship Id="rId3" Type="http://schemas.openxmlformats.org/officeDocument/2006/relationships/image" Target="../media/image78.png"/><Relationship Id="rId21" Type="http://schemas.openxmlformats.org/officeDocument/2006/relationships/image" Target="../media/image96.pn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92.png"/><Relationship Id="rId25" Type="http://schemas.openxmlformats.org/officeDocument/2006/relationships/image" Target="../media/image100.png"/><Relationship Id="rId2" Type="http://schemas.openxmlformats.org/officeDocument/2006/relationships/image" Target="../media/image77.png"/><Relationship Id="rId16" Type="http://schemas.openxmlformats.org/officeDocument/2006/relationships/image" Target="../media/image91.png"/><Relationship Id="rId20" Type="http://schemas.openxmlformats.org/officeDocument/2006/relationships/image" Target="../media/image95.png"/><Relationship Id="rId1" Type="http://schemas.openxmlformats.org/officeDocument/2006/relationships/slideLayout" Target="../slideLayouts/slideLayout5.xml"/><Relationship Id="rId6" Type="http://schemas.openxmlformats.org/officeDocument/2006/relationships/image" Target="../media/image81.png"/><Relationship Id="rId11" Type="http://schemas.openxmlformats.org/officeDocument/2006/relationships/image" Target="../media/image86.png"/><Relationship Id="rId24" Type="http://schemas.openxmlformats.org/officeDocument/2006/relationships/image" Target="../media/image99.png"/><Relationship Id="rId5" Type="http://schemas.openxmlformats.org/officeDocument/2006/relationships/image" Target="../media/image80.png"/><Relationship Id="rId15" Type="http://schemas.openxmlformats.org/officeDocument/2006/relationships/image" Target="../media/image90.png"/><Relationship Id="rId23" Type="http://schemas.openxmlformats.org/officeDocument/2006/relationships/image" Target="../media/image98.png"/><Relationship Id="rId10" Type="http://schemas.openxmlformats.org/officeDocument/2006/relationships/image" Target="../media/image85.png"/><Relationship Id="rId19" Type="http://schemas.openxmlformats.org/officeDocument/2006/relationships/image" Target="../media/image94.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 Id="rId22" Type="http://schemas.openxmlformats.org/officeDocument/2006/relationships/image" Target="../media/image97.png"/></Relationships>
</file>

<file path=ppt/slides/_rels/slide46.xml.rels><?xml version="1.0" encoding="UTF-8" standalone="yes"?>
<Relationships xmlns="http://schemas.openxmlformats.org/package/2006/relationships"><Relationship Id="rId3" Type="http://schemas.openxmlformats.org/officeDocument/2006/relationships/hyperlink" Target="https://doi.org/10.2196/35664" TargetMode="External"/><Relationship Id="rId2" Type="http://schemas.openxmlformats.org/officeDocument/2006/relationships/hyperlink" Target="https://www.ada.gov/resources/disability-rights-guide/#americans-with-disabilities-act-ada" TargetMode="External"/><Relationship Id="rId1" Type="http://schemas.openxmlformats.org/officeDocument/2006/relationships/slideLayout" Target="../slideLayouts/slideLayout2.xml"/><Relationship Id="rId6" Type="http://schemas.openxmlformats.org/officeDocument/2006/relationships/hyperlink" Target="https://doi.org/10.1177/26350106251315676" TargetMode="External"/><Relationship Id="rId5" Type="http://schemas.openxmlformats.org/officeDocument/2006/relationships/hyperlink" Target="https://www.ncbi.nlm.nih.gov/pmc/articles/9233250" TargetMode="External"/><Relationship Id="rId4" Type="http://schemas.openxmlformats.org/officeDocument/2006/relationships/hyperlink" Target="https://www.ncbi.nlm.nih.gov/pubmed/35687385"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mailto:Litchman@nurs.utah.edu" TargetMode="External"/><Relationship Id="rId2" Type="http://schemas.openxmlformats.org/officeDocument/2006/relationships/image" Target="../media/image102.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a:spLocks noGrp="1"/>
          </p:cNvSpPr>
          <p:nvPr>
            <p:ph type="title" idx="4294967295"/>
          </p:nvPr>
        </p:nvSpPr>
        <p:spPr>
          <a:xfrm>
            <a:off x="881837" y="4747895"/>
            <a:ext cx="9156065" cy="2244090"/>
          </a:xfrm>
          <a:prstGeom prst="rect">
            <a:avLst/>
          </a:prstGeom>
          <a:noFill/>
          <a:ln>
            <a:noFill/>
            <a:prstDash/>
          </a:ln>
          <a:effectLst/>
        </p:spPr>
        <p:txBody>
          <a:bodyPr rot="0" spcFirstLastPara="0" vertOverflow="overflow" horzOverflow="overflow" vert="horz" wrap="square" lIns="0" tIns="6985" rIns="0" bIns="0" numCol="1" spcCol="0" rtlCol="0" fromWordArt="0" anchor="t" anchorCtr="0" forceAA="0" compatLnSpc="1">
            <a:prstTxWarp prst="textNoShape">
              <a:avLst/>
            </a:prstTxWarp>
            <a:spAutoFit/>
          </a:bodyPr>
          <a:lstStyle/>
          <a:p>
            <a:pPr marL="12700" marR="5080" lvl="0" indent="0" defTabSz="914400" eaLnBrk="1" fontAlgn="auto" latinLnBrk="0" hangingPunct="1">
              <a:lnSpc>
                <a:spcPct val="101299"/>
              </a:lnSpc>
              <a:spcBef>
                <a:spcPts val="55"/>
              </a:spcBef>
              <a:spcAft>
                <a:spcPts val="0"/>
              </a:spcAft>
              <a:buClrTx/>
              <a:buSzTx/>
              <a:buFontTx/>
              <a:buNone/>
              <a:tabLst/>
              <a:defRPr/>
            </a:pPr>
            <a:r>
              <a:rPr kumimoji="0" lang="en-US" sz="4800" b="1" i="0" u="none" strike="noStrike" kern="0" cap="none" spc="0" normalizeH="0" baseline="0" noProof="0" dirty="0">
                <a:ln>
                  <a:noFill/>
                </a:ln>
                <a:solidFill>
                  <a:sysClr val="windowText" lastClr="000000"/>
                </a:solidFill>
                <a:effectLst/>
                <a:uLnTx/>
                <a:uFillTx/>
                <a:latin typeface="Arial"/>
                <a:cs typeface="Arial"/>
              </a:rPr>
              <a:t>DeafDiabetesCan.org:</a:t>
            </a:r>
            <a:r>
              <a:rPr kumimoji="0" lang="en-US" sz="4800" b="1" i="0" u="none" strike="noStrike" kern="0" cap="none" spc="-180" normalizeH="0" baseline="0" noProof="0" dirty="0">
                <a:ln>
                  <a:noFill/>
                </a:ln>
                <a:solidFill>
                  <a:sysClr val="windowText" lastClr="000000"/>
                </a:solidFill>
                <a:effectLst/>
                <a:uLnTx/>
                <a:uFillTx/>
                <a:latin typeface="Arial"/>
                <a:cs typeface="Arial"/>
              </a:rPr>
              <a:t> </a:t>
            </a:r>
            <a:r>
              <a:rPr kumimoji="0" lang="en-US" sz="4800" b="1" i="0" u="none" strike="noStrike" kern="0" cap="none" spc="0" normalizeH="0" baseline="0" noProof="0" dirty="0">
                <a:ln>
                  <a:noFill/>
                </a:ln>
                <a:solidFill>
                  <a:sysClr val="windowText" lastClr="000000"/>
                </a:solidFill>
                <a:effectLst/>
                <a:uLnTx/>
                <a:uFillTx/>
                <a:latin typeface="Arial"/>
                <a:cs typeface="Arial"/>
              </a:rPr>
              <a:t>The</a:t>
            </a:r>
            <a:r>
              <a:rPr kumimoji="0" lang="en-US" sz="4800" b="1" i="0" u="none" strike="noStrike" kern="0" cap="none" spc="-165" normalizeH="0" baseline="0" noProof="0" dirty="0">
                <a:ln>
                  <a:noFill/>
                </a:ln>
                <a:solidFill>
                  <a:sysClr val="windowText" lastClr="000000"/>
                </a:solidFill>
                <a:effectLst/>
                <a:uLnTx/>
                <a:uFillTx/>
                <a:latin typeface="Arial"/>
                <a:cs typeface="Arial"/>
              </a:rPr>
              <a:t> </a:t>
            </a:r>
            <a:r>
              <a:rPr kumimoji="0" lang="en-US" sz="4800" b="1" i="0" u="none" strike="noStrike" kern="0" cap="none" spc="-10" normalizeH="0" baseline="0" noProof="0" dirty="0">
                <a:ln>
                  <a:noFill/>
                </a:ln>
                <a:solidFill>
                  <a:sysClr val="windowText" lastClr="000000"/>
                </a:solidFill>
                <a:effectLst/>
                <a:uLnTx/>
                <a:uFillTx/>
                <a:latin typeface="Arial"/>
                <a:cs typeface="Arial"/>
              </a:rPr>
              <a:t>First </a:t>
            </a:r>
            <a:r>
              <a:rPr kumimoji="0" lang="en-US" sz="4800" b="1" i="0" u="none" strike="noStrike" kern="0" cap="none" spc="0" normalizeH="0" baseline="0" noProof="0" dirty="0">
                <a:ln>
                  <a:noFill/>
                </a:ln>
                <a:solidFill>
                  <a:sysClr val="windowText" lastClr="000000"/>
                </a:solidFill>
                <a:effectLst/>
                <a:uLnTx/>
                <a:uFillTx/>
                <a:latin typeface="Arial"/>
                <a:cs typeface="Arial"/>
              </a:rPr>
              <a:t>Diabetes</a:t>
            </a:r>
            <a:r>
              <a:rPr kumimoji="0" lang="en-US" sz="4800" b="1" i="0" u="none" strike="noStrike" kern="0" cap="none" spc="-135" normalizeH="0" baseline="0" noProof="0" dirty="0">
                <a:ln>
                  <a:noFill/>
                </a:ln>
                <a:solidFill>
                  <a:sysClr val="windowText" lastClr="000000"/>
                </a:solidFill>
                <a:effectLst/>
                <a:uLnTx/>
                <a:uFillTx/>
                <a:latin typeface="Arial"/>
                <a:cs typeface="Arial"/>
              </a:rPr>
              <a:t> </a:t>
            </a:r>
            <a:r>
              <a:rPr kumimoji="0" lang="en-US" sz="4800" b="1" i="0" u="none" strike="noStrike" kern="0" cap="none" spc="0" normalizeH="0" baseline="0" noProof="0" dirty="0">
                <a:ln>
                  <a:noFill/>
                </a:ln>
                <a:solidFill>
                  <a:sysClr val="windowText" lastClr="000000"/>
                </a:solidFill>
                <a:effectLst/>
                <a:uLnTx/>
                <a:uFillTx/>
                <a:latin typeface="Arial"/>
                <a:cs typeface="Arial"/>
              </a:rPr>
              <a:t>Education</a:t>
            </a:r>
            <a:r>
              <a:rPr kumimoji="0" lang="en-US" sz="4800" b="1" i="0" u="none" strike="noStrike" kern="0" cap="none" spc="-155" normalizeH="0" baseline="0" noProof="0" dirty="0">
                <a:ln>
                  <a:noFill/>
                </a:ln>
                <a:solidFill>
                  <a:sysClr val="windowText" lastClr="000000"/>
                </a:solidFill>
                <a:effectLst/>
                <a:uLnTx/>
                <a:uFillTx/>
                <a:latin typeface="Arial"/>
                <a:cs typeface="Arial"/>
              </a:rPr>
              <a:t> </a:t>
            </a:r>
            <a:r>
              <a:rPr kumimoji="0" lang="en-US" sz="4800" b="1" i="0" u="none" strike="noStrike" kern="0" cap="none" spc="0" normalizeH="0" baseline="0" noProof="0" dirty="0">
                <a:ln>
                  <a:noFill/>
                </a:ln>
                <a:solidFill>
                  <a:sysClr val="windowText" lastClr="000000"/>
                </a:solidFill>
                <a:effectLst/>
                <a:uLnTx/>
                <a:uFillTx/>
                <a:latin typeface="Arial"/>
                <a:cs typeface="Arial"/>
              </a:rPr>
              <a:t>Website</a:t>
            </a:r>
            <a:r>
              <a:rPr kumimoji="0" lang="en-US" sz="4800" b="1" i="0" u="none" strike="noStrike" kern="0" cap="none" spc="-180" normalizeH="0" baseline="0" noProof="0" dirty="0">
                <a:ln>
                  <a:noFill/>
                </a:ln>
                <a:solidFill>
                  <a:sysClr val="windowText" lastClr="000000"/>
                </a:solidFill>
                <a:effectLst/>
                <a:uLnTx/>
                <a:uFillTx/>
                <a:latin typeface="Arial"/>
                <a:cs typeface="Arial"/>
              </a:rPr>
              <a:t> </a:t>
            </a:r>
            <a:r>
              <a:rPr kumimoji="0" lang="en-US" sz="4800" b="1" i="0" u="none" strike="noStrike" kern="0" cap="none" spc="-25" normalizeH="0" baseline="0" noProof="0" dirty="0">
                <a:ln>
                  <a:noFill/>
                </a:ln>
                <a:solidFill>
                  <a:sysClr val="windowText" lastClr="000000"/>
                </a:solidFill>
                <a:effectLst/>
                <a:uLnTx/>
                <a:uFillTx/>
                <a:latin typeface="Arial"/>
                <a:cs typeface="Arial"/>
              </a:rPr>
              <a:t>In </a:t>
            </a:r>
            <a:r>
              <a:rPr kumimoji="0" lang="en-US" sz="4800" b="1" i="0" u="none" strike="noStrike" kern="0" cap="none" spc="0" normalizeH="0" baseline="0" noProof="0" dirty="0">
                <a:ln>
                  <a:noFill/>
                </a:ln>
                <a:solidFill>
                  <a:sysClr val="windowText" lastClr="000000"/>
                </a:solidFill>
                <a:effectLst/>
                <a:uLnTx/>
                <a:uFillTx/>
                <a:latin typeface="Arial"/>
                <a:cs typeface="Arial"/>
              </a:rPr>
              <a:t>American</a:t>
            </a:r>
            <a:r>
              <a:rPr kumimoji="0" lang="en-US" sz="4800" b="1" i="0" u="none" strike="noStrike" kern="0" cap="none" spc="-100" normalizeH="0" baseline="0" noProof="0" dirty="0">
                <a:ln>
                  <a:noFill/>
                </a:ln>
                <a:solidFill>
                  <a:sysClr val="windowText" lastClr="000000"/>
                </a:solidFill>
                <a:effectLst/>
                <a:uLnTx/>
                <a:uFillTx/>
                <a:latin typeface="Arial"/>
                <a:cs typeface="Arial"/>
              </a:rPr>
              <a:t> </a:t>
            </a:r>
            <a:r>
              <a:rPr kumimoji="0" lang="en-US" sz="4800" b="1" i="0" u="none" strike="noStrike" kern="0" cap="none" spc="0" normalizeH="0" baseline="0" noProof="0" dirty="0">
                <a:ln>
                  <a:noFill/>
                </a:ln>
                <a:solidFill>
                  <a:sysClr val="windowText" lastClr="000000"/>
                </a:solidFill>
                <a:effectLst/>
                <a:uLnTx/>
                <a:uFillTx/>
                <a:latin typeface="Arial"/>
                <a:cs typeface="Arial"/>
              </a:rPr>
              <a:t>Sign</a:t>
            </a:r>
            <a:r>
              <a:rPr kumimoji="0" lang="en-US" sz="4800" b="1" i="0" u="none" strike="noStrike" kern="0" cap="none" spc="-90" normalizeH="0" baseline="0" noProof="0" dirty="0">
                <a:ln>
                  <a:noFill/>
                </a:ln>
                <a:solidFill>
                  <a:sysClr val="windowText" lastClr="000000"/>
                </a:solidFill>
                <a:effectLst/>
                <a:uLnTx/>
                <a:uFillTx/>
                <a:latin typeface="Arial"/>
                <a:cs typeface="Arial"/>
              </a:rPr>
              <a:t> </a:t>
            </a:r>
            <a:r>
              <a:rPr kumimoji="0" lang="en-US" sz="4800" b="1" i="0" u="none" strike="noStrike" kern="0" cap="none" spc="-10" normalizeH="0" baseline="0" noProof="0" dirty="0">
                <a:ln>
                  <a:noFill/>
                </a:ln>
                <a:solidFill>
                  <a:sysClr val="windowText" lastClr="000000"/>
                </a:solidFill>
                <a:effectLst/>
                <a:uLnTx/>
                <a:uFillTx/>
                <a:latin typeface="Arial"/>
                <a:cs typeface="Arial"/>
              </a:rPr>
              <a:t>Language</a:t>
            </a:r>
            <a:endParaRPr kumimoji="0" lang="en-US" sz="4800" b="0" i="0" u="none" strike="noStrike" kern="0" cap="none" spc="0" normalizeH="0" baseline="0" noProof="0" dirty="0">
              <a:ln>
                <a:noFill/>
              </a:ln>
              <a:solidFill>
                <a:sysClr val="windowText" lastClr="000000"/>
              </a:solidFill>
              <a:effectLst/>
              <a:uLnTx/>
              <a:uFillTx/>
              <a:latin typeface="Arial"/>
              <a:cs typeface="Arial"/>
            </a:endParaRPr>
          </a:p>
        </p:txBody>
      </p:sp>
      <p:sp>
        <p:nvSpPr>
          <p:cNvPr id="8" name="object 8"/>
          <p:cNvSpPr txBox="1"/>
          <p:nvPr/>
        </p:nvSpPr>
        <p:spPr>
          <a:xfrm>
            <a:off x="881837" y="7406398"/>
            <a:ext cx="8109584" cy="1306830"/>
          </a:xfrm>
          <a:prstGeom prst="rect">
            <a:avLst/>
          </a:prstGeom>
        </p:spPr>
        <p:txBody>
          <a:bodyPr vert="horz" wrap="square" lIns="0" tIns="12065" rIns="0" bIns="0" rtlCol="0">
            <a:spAutoFit/>
          </a:bodyPr>
          <a:lstStyle/>
          <a:p>
            <a:pPr marL="12700" marR="5080">
              <a:lnSpc>
                <a:spcPct val="133500"/>
              </a:lnSpc>
              <a:spcBef>
                <a:spcPts val="95"/>
              </a:spcBef>
              <a:tabLst>
                <a:tab pos="5179695" algn="l"/>
              </a:tabLst>
            </a:pPr>
            <a:r>
              <a:rPr sz="3150" spc="140" dirty="0">
                <a:latin typeface="Arial Black"/>
                <a:cs typeface="Arial Black"/>
              </a:rPr>
              <a:t>Michell</a:t>
            </a:r>
            <a:r>
              <a:rPr sz="3150" spc="-655" dirty="0">
                <a:latin typeface="Arial Black"/>
                <a:cs typeface="Arial Black"/>
              </a:rPr>
              <a:t> </a:t>
            </a:r>
            <a:r>
              <a:rPr sz="3150" dirty="0">
                <a:latin typeface="Arial Black"/>
                <a:cs typeface="Arial Black"/>
              </a:rPr>
              <a:t>e</a:t>
            </a:r>
            <a:r>
              <a:rPr sz="3150" spc="210" dirty="0">
                <a:latin typeface="Arial Black"/>
                <a:cs typeface="Arial Black"/>
              </a:rPr>
              <a:t> </a:t>
            </a:r>
            <a:r>
              <a:rPr sz="3150" dirty="0">
                <a:latin typeface="Arial Black"/>
                <a:cs typeface="Arial Black"/>
              </a:rPr>
              <a:t>L.</a:t>
            </a:r>
            <a:r>
              <a:rPr sz="3150" spc="345" dirty="0">
                <a:latin typeface="Arial Black"/>
                <a:cs typeface="Arial Black"/>
              </a:rPr>
              <a:t> </a:t>
            </a:r>
            <a:r>
              <a:rPr sz="3150" spc="130" dirty="0">
                <a:latin typeface="Arial Black"/>
                <a:cs typeface="Arial Black"/>
              </a:rPr>
              <a:t>Litchman</a:t>
            </a:r>
            <a:r>
              <a:rPr sz="3150" dirty="0">
                <a:latin typeface="Arial Black"/>
                <a:cs typeface="Arial Black"/>
              </a:rPr>
              <a:t>	</a:t>
            </a:r>
            <a:r>
              <a:rPr sz="3150" spc="-10" dirty="0">
                <a:latin typeface="Arial Black"/>
                <a:cs typeface="Arial Black"/>
              </a:rPr>
              <a:t>Ph</a:t>
            </a:r>
            <a:r>
              <a:rPr sz="3150" spc="-765" dirty="0">
                <a:latin typeface="Arial Black"/>
                <a:cs typeface="Arial Black"/>
              </a:rPr>
              <a:t> </a:t>
            </a:r>
            <a:r>
              <a:rPr sz="3150" dirty="0">
                <a:latin typeface="Arial Black"/>
                <a:cs typeface="Arial Black"/>
              </a:rPr>
              <a:t>D,</a:t>
            </a:r>
            <a:r>
              <a:rPr sz="3150" spc="320" dirty="0">
                <a:latin typeface="Arial Black"/>
                <a:cs typeface="Arial Black"/>
              </a:rPr>
              <a:t> </a:t>
            </a:r>
            <a:r>
              <a:rPr sz="3150" spc="55" dirty="0">
                <a:latin typeface="Arial Black"/>
                <a:cs typeface="Arial Black"/>
              </a:rPr>
              <a:t>FNP-</a:t>
            </a:r>
            <a:r>
              <a:rPr sz="3150" spc="-755" dirty="0">
                <a:latin typeface="Arial Black"/>
                <a:cs typeface="Arial Black"/>
              </a:rPr>
              <a:t> </a:t>
            </a:r>
            <a:r>
              <a:rPr sz="3150" spc="-25" dirty="0">
                <a:latin typeface="Arial Black"/>
                <a:cs typeface="Arial Black"/>
              </a:rPr>
              <a:t>BC </a:t>
            </a:r>
            <a:r>
              <a:rPr sz="3150" dirty="0">
                <a:latin typeface="Arial Black"/>
                <a:cs typeface="Arial Black"/>
              </a:rPr>
              <a:t>Karissa</a:t>
            </a:r>
            <a:r>
              <a:rPr sz="3150" spc="415" dirty="0">
                <a:latin typeface="Arial Black"/>
                <a:cs typeface="Arial Black"/>
              </a:rPr>
              <a:t> </a:t>
            </a:r>
            <a:r>
              <a:rPr sz="3150" spc="165" dirty="0">
                <a:latin typeface="Arial Black"/>
                <a:cs typeface="Arial Black"/>
              </a:rPr>
              <a:t>Mirus,</a:t>
            </a:r>
            <a:r>
              <a:rPr sz="3150" spc="395" dirty="0">
                <a:latin typeface="Arial Black"/>
                <a:cs typeface="Arial Black"/>
              </a:rPr>
              <a:t> </a:t>
            </a:r>
            <a:r>
              <a:rPr sz="3150" spc="-20" dirty="0">
                <a:latin typeface="Arial Black"/>
                <a:cs typeface="Arial Black"/>
              </a:rPr>
              <a:t>MSHA</a:t>
            </a:r>
            <a:endParaRPr sz="3150">
              <a:latin typeface="Arial Black"/>
              <a:cs typeface="Arial Black"/>
            </a:endParaRPr>
          </a:p>
        </p:txBody>
      </p:sp>
      <p:grpSp>
        <p:nvGrpSpPr>
          <p:cNvPr id="2" name="object 2">
            <a:extLst>
              <a:ext uri="{C183D7F6-B498-43B3-948B-1728B52AA6E4}">
                <adec:decorative xmlns:adec="http://schemas.microsoft.com/office/drawing/2017/decorative" val="1"/>
              </a:ext>
            </a:extLst>
          </p:cNvPr>
          <p:cNvGrpSpPr/>
          <p:nvPr/>
        </p:nvGrpSpPr>
        <p:grpSpPr>
          <a:xfrm>
            <a:off x="10879079" y="-6350"/>
            <a:ext cx="7409180" cy="4057650"/>
            <a:chOff x="10879079" y="-6350"/>
            <a:chExt cx="7409180" cy="4057650"/>
          </a:xfrm>
        </p:grpSpPr>
        <p:sp>
          <p:nvSpPr>
            <p:cNvPr id="3" name="object 3"/>
            <p:cNvSpPr/>
            <p:nvPr/>
          </p:nvSpPr>
          <p:spPr>
            <a:xfrm>
              <a:off x="10885429" y="0"/>
              <a:ext cx="4655820" cy="1403985"/>
            </a:xfrm>
            <a:custGeom>
              <a:avLst/>
              <a:gdLst/>
              <a:ahLst/>
              <a:cxnLst/>
              <a:rect l="l" t="t" r="r" b="b"/>
              <a:pathLst>
                <a:path w="4655819" h="1403985">
                  <a:moveTo>
                    <a:pt x="4655301" y="0"/>
                  </a:moveTo>
                  <a:lnTo>
                    <a:pt x="0" y="0"/>
                  </a:lnTo>
                  <a:lnTo>
                    <a:pt x="812032" y="1403603"/>
                  </a:lnTo>
                  <a:lnTo>
                    <a:pt x="3843268" y="1403603"/>
                  </a:lnTo>
                  <a:lnTo>
                    <a:pt x="4655301" y="0"/>
                  </a:lnTo>
                  <a:close/>
                </a:path>
              </a:pathLst>
            </a:custGeom>
            <a:solidFill>
              <a:srgbClr val="AC162C"/>
            </a:solidFill>
          </p:spPr>
          <p:txBody>
            <a:bodyPr wrap="square" lIns="0" tIns="0" rIns="0" bIns="0" rtlCol="0"/>
            <a:lstStyle/>
            <a:p>
              <a:endParaRPr/>
            </a:p>
          </p:txBody>
        </p:sp>
        <p:sp>
          <p:nvSpPr>
            <p:cNvPr id="4" name="object 4"/>
            <p:cNvSpPr/>
            <p:nvPr/>
          </p:nvSpPr>
          <p:spPr>
            <a:xfrm>
              <a:off x="10885429" y="0"/>
              <a:ext cx="4655820" cy="1403985"/>
            </a:xfrm>
            <a:custGeom>
              <a:avLst/>
              <a:gdLst/>
              <a:ahLst/>
              <a:cxnLst/>
              <a:rect l="l" t="t" r="r" b="b"/>
              <a:pathLst>
                <a:path w="4655819" h="1403985">
                  <a:moveTo>
                    <a:pt x="0" y="0"/>
                  </a:moveTo>
                  <a:lnTo>
                    <a:pt x="812032" y="1403603"/>
                  </a:lnTo>
                  <a:lnTo>
                    <a:pt x="3843268" y="1403603"/>
                  </a:lnTo>
                  <a:lnTo>
                    <a:pt x="4655301" y="0"/>
                  </a:lnTo>
                </a:path>
              </a:pathLst>
            </a:custGeom>
            <a:ln w="12700">
              <a:solidFill>
                <a:srgbClr val="0070A6"/>
              </a:solidFill>
            </a:ln>
          </p:spPr>
          <p:txBody>
            <a:bodyPr wrap="square" lIns="0" tIns="0" rIns="0" bIns="0" rtlCol="0"/>
            <a:lstStyle/>
            <a:p>
              <a:endParaRPr/>
            </a:p>
          </p:txBody>
        </p:sp>
        <p:sp>
          <p:nvSpPr>
            <p:cNvPr id="5" name="object 5"/>
            <p:cNvSpPr/>
            <p:nvPr/>
          </p:nvSpPr>
          <p:spPr>
            <a:xfrm>
              <a:off x="14987016" y="0"/>
              <a:ext cx="3301365" cy="4051300"/>
            </a:xfrm>
            <a:custGeom>
              <a:avLst/>
              <a:gdLst/>
              <a:ahLst/>
              <a:cxnLst/>
              <a:rect l="l" t="t" r="r" b="b"/>
              <a:pathLst>
                <a:path w="3301365" h="4051300">
                  <a:moveTo>
                    <a:pt x="3300984" y="0"/>
                  </a:moveTo>
                  <a:lnTo>
                    <a:pt x="941582" y="0"/>
                  </a:lnTo>
                  <a:lnTo>
                    <a:pt x="0" y="1618488"/>
                  </a:lnTo>
                  <a:lnTo>
                    <a:pt x="1415034" y="4050791"/>
                  </a:lnTo>
                  <a:lnTo>
                    <a:pt x="3300984" y="4050791"/>
                  </a:lnTo>
                  <a:lnTo>
                    <a:pt x="3300984" y="0"/>
                  </a:lnTo>
                  <a:close/>
                </a:path>
              </a:pathLst>
            </a:custGeom>
            <a:solidFill>
              <a:srgbClr val="585858"/>
            </a:solidFill>
          </p:spPr>
          <p:txBody>
            <a:bodyPr wrap="square" lIns="0" tIns="0" rIns="0" bIns="0" rtlCol="0"/>
            <a:lstStyle/>
            <a:p>
              <a:endParaRPr/>
            </a:p>
          </p:txBody>
        </p:sp>
      </p:grpSp>
      <p:sp>
        <p:nvSpPr>
          <p:cNvPr id="6" name="object 6">
            <a:extLst>
              <a:ext uri="{C183D7F6-B498-43B3-948B-1728B52AA6E4}">
                <adec:decorative xmlns:adec="http://schemas.microsoft.com/office/drawing/2017/decorative" val="1"/>
              </a:ext>
            </a:extLst>
          </p:cNvPr>
          <p:cNvSpPr/>
          <p:nvPr/>
        </p:nvSpPr>
        <p:spPr>
          <a:xfrm>
            <a:off x="384048" y="402589"/>
            <a:ext cx="4206240" cy="6418580"/>
          </a:xfrm>
          <a:custGeom>
            <a:avLst/>
            <a:gdLst/>
            <a:ahLst/>
            <a:cxnLst/>
            <a:rect l="l" t="t" r="r" b="b"/>
            <a:pathLst>
              <a:path w="4206240" h="6418580">
                <a:moveTo>
                  <a:pt x="4206240" y="0"/>
                </a:moveTo>
                <a:lnTo>
                  <a:pt x="0" y="0"/>
                </a:lnTo>
                <a:lnTo>
                  <a:pt x="0" y="88900"/>
                </a:lnTo>
                <a:lnTo>
                  <a:pt x="0" y="6418580"/>
                </a:lnTo>
                <a:lnTo>
                  <a:pt x="89395" y="6418580"/>
                </a:lnTo>
                <a:lnTo>
                  <a:pt x="89395" y="88900"/>
                </a:lnTo>
                <a:lnTo>
                  <a:pt x="4206240" y="88900"/>
                </a:lnTo>
                <a:lnTo>
                  <a:pt x="4206240" y="0"/>
                </a:lnTo>
                <a:close/>
              </a:path>
            </a:pathLst>
          </a:custGeom>
          <a:solidFill>
            <a:srgbClr val="000000"/>
          </a:solidFill>
        </p:spPr>
        <p:txBody>
          <a:bodyPr wrap="square" lIns="0" tIns="0" rIns="0" bIns="0" rtlCol="0"/>
          <a:lstStyle/>
          <a:p>
            <a:endParaRPr/>
          </a:p>
        </p:txBody>
      </p:sp>
      <p:pic>
        <p:nvPicPr>
          <p:cNvPr id="9" name="object 9">
            <a:extLst>
              <a:ext uri="{C183D7F6-B498-43B3-948B-1728B52AA6E4}">
                <adec:decorative xmlns:adec="http://schemas.microsoft.com/office/drawing/2017/decorative" val="1"/>
              </a:ext>
            </a:extLst>
          </p:cNvPr>
          <p:cNvPicPr/>
          <p:nvPr/>
        </p:nvPicPr>
        <p:blipFill>
          <a:blip r:embed="rId2" cstate="print"/>
          <a:stretch>
            <a:fillRect/>
          </a:stretch>
        </p:blipFill>
        <p:spPr>
          <a:xfrm>
            <a:off x="11704319" y="8412480"/>
            <a:ext cx="3008376" cy="850391"/>
          </a:xfrm>
          <a:prstGeom prst="rect">
            <a:avLst/>
          </a:prstGeom>
        </p:spPr>
      </p:pic>
      <p:grpSp>
        <p:nvGrpSpPr>
          <p:cNvPr id="10" name="object 10">
            <a:extLst>
              <a:ext uri="{C183D7F6-B498-43B3-948B-1728B52AA6E4}">
                <adec:decorative xmlns:adec="http://schemas.microsoft.com/office/drawing/2017/decorative" val="1"/>
              </a:ext>
            </a:extLst>
          </p:cNvPr>
          <p:cNvGrpSpPr/>
          <p:nvPr/>
        </p:nvGrpSpPr>
        <p:grpSpPr>
          <a:xfrm>
            <a:off x="5257800" y="0"/>
            <a:ext cx="13030200" cy="9619615"/>
            <a:chOff x="5257800" y="0"/>
            <a:chExt cx="13030200" cy="9619615"/>
          </a:xfrm>
        </p:grpSpPr>
        <p:sp>
          <p:nvSpPr>
            <p:cNvPr id="11" name="object 11"/>
            <p:cNvSpPr/>
            <p:nvPr/>
          </p:nvSpPr>
          <p:spPr>
            <a:xfrm>
              <a:off x="10113264" y="1655064"/>
              <a:ext cx="6053455" cy="5248910"/>
            </a:xfrm>
            <a:custGeom>
              <a:avLst/>
              <a:gdLst/>
              <a:ahLst/>
              <a:cxnLst/>
              <a:rect l="l" t="t" r="r" b="b"/>
              <a:pathLst>
                <a:path w="6053455" h="5248909">
                  <a:moveTo>
                    <a:pt x="4539995" y="0"/>
                  </a:moveTo>
                  <a:lnTo>
                    <a:pt x="1513331" y="0"/>
                  </a:lnTo>
                  <a:lnTo>
                    <a:pt x="0" y="2624327"/>
                  </a:lnTo>
                  <a:lnTo>
                    <a:pt x="1513331" y="5248656"/>
                  </a:lnTo>
                  <a:lnTo>
                    <a:pt x="4539995" y="5248656"/>
                  </a:lnTo>
                  <a:lnTo>
                    <a:pt x="6053328" y="2624327"/>
                  </a:lnTo>
                  <a:lnTo>
                    <a:pt x="4539995" y="0"/>
                  </a:lnTo>
                  <a:close/>
                </a:path>
              </a:pathLst>
            </a:custGeom>
            <a:solidFill>
              <a:srgbClr val="585858"/>
            </a:solidFill>
          </p:spPr>
          <p:txBody>
            <a:bodyPr wrap="square" lIns="0" tIns="0" rIns="0" bIns="0" rtlCol="0"/>
            <a:lstStyle/>
            <a:p>
              <a:endParaRPr/>
            </a:p>
          </p:txBody>
        </p:sp>
        <p:pic>
          <p:nvPicPr>
            <p:cNvPr id="12" name="object 12"/>
            <p:cNvPicPr/>
            <p:nvPr/>
          </p:nvPicPr>
          <p:blipFill>
            <a:blip r:embed="rId3" cstate="print"/>
            <a:stretch>
              <a:fillRect/>
            </a:stretch>
          </p:blipFill>
          <p:spPr>
            <a:xfrm>
              <a:off x="5257800" y="0"/>
              <a:ext cx="6053328" cy="4151376"/>
            </a:xfrm>
            <a:prstGeom prst="rect">
              <a:avLst/>
            </a:prstGeom>
          </p:spPr>
        </p:pic>
        <p:pic>
          <p:nvPicPr>
            <p:cNvPr id="13" name="object 13"/>
            <p:cNvPicPr/>
            <p:nvPr/>
          </p:nvPicPr>
          <p:blipFill>
            <a:blip r:embed="rId4" cstate="print"/>
            <a:stretch>
              <a:fillRect/>
            </a:stretch>
          </p:blipFill>
          <p:spPr>
            <a:xfrm>
              <a:off x="14987016" y="4379976"/>
              <a:ext cx="3300984" cy="5239512"/>
            </a:xfrm>
            <a:prstGeom prst="rect">
              <a:avLst/>
            </a:prstGeom>
          </p:spPr>
        </p:pic>
        <p:pic>
          <p:nvPicPr>
            <p:cNvPr id="14" name="object 14"/>
            <p:cNvPicPr/>
            <p:nvPr/>
          </p:nvPicPr>
          <p:blipFill>
            <a:blip r:embed="rId5" cstate="print"/>
            <a:stretch>
              <a:fillRect/>
            </a:stretch>
          </p:blipFill>
          <p:spPr>
            <a:xfrm>
              <a:off x="11567159" y="2743200"/>
              <a:ext cx="3163824" cy="301752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9" descr="$PPTXTitle"/>
          <p:cNvSpPr txBox="1">
            <a:spLocks noGrp="1"/>
          </p:cNvSpPr>
          <p:nvPr>
            <p:ph type="title" idx="4294967295"/>
          </p:nvPr>
        </p:nvSpPr>
        <p:spPr>
          <a:xfrm>
            <a:off x="673417" y="2418016"/>
            <a:ext cx="4904105" cy="487045"/>
          </a:xfrm>
          <a:prstGeom prst="rect">
            <a:avLst/>
          </a:prstGeom>
          <a:noFill/>
          <a:ln>
            <a:noFill/>
            <a:prstDash/>
          </a:ln>
          <a:effectLst/>
        </p:spPr>
        <p:txBody>
          <a:bodyPr rot="0" spcFirstLastPara="0" vertOverflow="overflow" horzOverflow="overflow" vert="horz" wrap="square" lIns="0" tIns="15875"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lang="en-US" sz="3000" b="0" i="0" u="none" strike="noStrike" kern="0" cap="none" spc="0" normalizeH="0" baseline="0" noProof="0" dirty="0">
                <a:ln>
                  <a:noFill/>
                </a:ln>
                <a:solidFill>
                  <a:sysClr val="windowText" lastClr="000000"/>
                </a:solidFill>
                <a:effectLst/>
                <a:uLnTx/>
                <a:uFillTx/>
                <a:latin typeface="Arial Black"/>
                <a:cs typeface="Arial Black"/>
              </a:rPr>
              <a:t>Americans</a:t>
            </a:r>
            <a:r>
              <a:rPr kumimoji="0" lang="en-US" sz="3000" b="0" i="0" u="none" strike="noStrike" kern="0" cap="none" spc="530" normalizeH="0" baseline="0" noProof="0" dirty="0">
                <a:ln>
                  <a:noFill/>
                </a:ln>
                <a:solidFill>
                  <a:sysClr val="windowText" lastClr="000000"/>
                </a:solidFill>
                <a:effectLst/>
                <a:uLnTx/>
                <a:uFillTx/>
                <a:latin typeface="Arial Black"/>
                <a:cs typeface="Arial Black"/>
              </a:rPr>
              <a:t> </a:t>
            </a:r>
            <a:r>
              <a:rPr kumimoji="0" lang="en-US" sz="3000" b="0" i="0" u="none" strike="noStrike" kern="0" cap="none" spc="85" normalizeH="0" baseline="0" noProof="0" dirty="0">
                <a:ln>
                  <a:noFill/>
                </a:ln>
                <a:solidFill>
                  <a:sysClr val="windowText" lastClr="000000"/>
                </a:solidFill>
                <a:effectLst/>
                <a:uLnTx/>
                <a:uFillTx/>
                <a:latin typeface="Arial Black"/>
                <a:cs typeface="Arial Black"/>
              </a:rPr>
              <a:t>w/Diabetes</a:t>
            </a:r>
            <a:endParaRPr kumimoji="0" lang="en-US" sz="3000" b="0" i="0" u="none" strike="noStrike" kern="0" cap="none" spc="0" normalizeH="0" baseline="0" noProof="0" dirty="0">
              <a:ln>
                <a:noFill/>
              </a:ln>
              <a:solidFill>
                <a:sysClr val="windowText" lastClr="000000"/>
              </a:solidFill>
              <a:effectLst/>
              <a:uLnTx/>
              <a:uFillTx/>
              <a:latin typeface="Arial Black"/>
              <a:cs typeface="Arial Black"/>
            </a:endParaRPr>
          </a:p>
        </p:txBody>
      </p:sp>
      <p:grpSp>
        <p:nvGrpSpPr>
          <p:cNvPr id="2" name="object 2">
            <a:extLst>
              <a:ext uri="{C183D7F6-B498-43B3-948B-1728B52AA6E4}">
                <adec:decorative xmlns:adec="http://schemas.microsoft.com/office/drawing/2017/decorative" val="1"/>
              </a:ext>
            </a:extLst>
          </p:cNvPr>
          <p:cNvGrpSpPr/>
          <p:nvPr/>
        </p:nvGrpSpPr>
        <p:grpSpPr>
          <a:xfrm>
            <a:off x="7929243" y="1336073"/>
            <a:ext cx="244475" cy="473709"/>
            <a:chOff x="7929243" y="1336073"/>
            <a:chExt cx="244475" cy="473709"/>
          </a:xfrm>
        </p:grpSpPr>
        <p:sp>
          <p:nvSpPr>
            <p:cNvPr id="3" name="object 3"/>
            <p:cNvSpPr/>
            <p:nvPr/>
          </p:nvSpPr>
          <p:spPr>
            <a:xfrm>
              <a:off x="7929243"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AC152C"/>
            </a:solidFill>
          </p:spPr>
          <p:txBody>
            <a:bodyPr wrap="square" lIns="0" tIns="0" rIns="0" bIns="0" rtlCol="0"/>
            <a:lstStyle/>
            <a:p>
              <a:endParaRPr/>
            </a:p>
          </p:txBody>
        </p:sp>
        <p:pic>
          <p:nvPicPr>
            <p:cNvPr id="4" name="object 4"/>
            <p:cNvPicPr/>
            <p:nvPr/>
          </p:nvPicPr>
          <p:blipFill>
            <a:blip r:embed="rId2" cstate="print"/>
            <a:stretch>
              <a:fillRect/>
            </a:stretch>
          </p:blipFill>
          <p:spPr>
            <a:xfrm>
              <a:off x="7996418" y="1336073"/>
              <a:ext cx="109883" cy="89816"/>
            </a:xfrm>
            <a:prstGeom prst="rect">
              <a:avLst/>
            </a:prstGeom>
          </p:spPr>
        </p:pic>
      </p:grpSp>
      <p:grpSp>
        <p:nvGrpSpPr>
          <p:cNvPr id="5" name="object 5">
            <a:extLst>
              <a:ext uri="{C183D7F6-B498-43B3-948B-1728B52AA6E4}">
                <adec:decorative xmlns:adec="http://schemas.microsoft.com/office/drawing/2017/decorative" val="1"/>
              </a:ext>
            </a:extLst>
          </p:cNvPr>
          <p:cNvGrpSpPr/>
          <p:nvPr/>
        </p:nvGrpSpPr>
        <p:grpSpPr>
          <a:xfrm>
            <a:off x="8733966" y="1336073"/>
            <a:ext cx="253365" cy="473709"/>
            <a:chOff x="8733966" y="1336073"/>
            <a:chExt cx="253365" cy="473709"/>
          </a:xfrm>
        </p:grpSpPr>
        <p:sp>
          <p:nvSpPr>
            <p:cNvPr id="6" name="object 6"/>
            <p:cNvSpPr/>
            <p:nvPr/>
          </p:nvSpPr>
          <p:spPr>
            <a:xfrm>
              <a:off x="8733966" y="1437263"/>
              <a:ext cx="253365" cy="372745"/>
            </a:xfrm>
            <a:custGeom>
              <a:avLst/>
              <a:gdLst/>
              <a:ahLst/>
              <a:cxnLst/>
              <a:rect l="l" t="t" r="r" b="b"/>
              <a:pathLst>
                <a:path w="253365" h="372744">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7" name="object 7"/>
            <p:cNvPicPr/>
            <p:nvPr/>
          </p:nvPicPr>
          <p:blipFill>
            <a:blip r:embed="rId3" cstate="print"/>
            <a:stretch>
              <a:fillRect/>
            </a:stretch>
          </p:blipFill>
          <p:spPr>
            <a:xfrm>
              <a:off x="8803629" y="1336073"/>
              <a:ext cx="113953" cy="89816"/>
            </a:xfrm>
            <a:prstGeom prst="rect">
              <a:avLst/>
            </a:prstGeom>
          </p:spPr>
        </p:pic>
      </p:grpSp>
      <p:grpSp>
        <p:nvGrpSpPr>
          <p:cNvPr id="8" name="object 8">
            <a:extLst>
              <a:ext uri="{C183D7F6-B498-43B3-948B-1728B52AA6E4}">
                <adec:decorative xmlns:adec="http://schemas.microsoft.com/office/drawing/2017/decorative" val="1"/>
              </a:ext>
            </a:extLst>
          </p:cNvPr>
          <p:cNvGrpSpPr/>
          <p:nvPr/>
        </p:nvGrpSpPr>
        <p:grpSpPr>
          <a:xfrm>
            <a:off x="9602596" y="1336073"/>
            <a:ext cx="244475" cy="473709"/>
            <a:chOff x="9602596" y="1336073"/>
            <a:chExt cx="244475" cy="473709"/>
          </a:xfrm>
        </p:grpSpPr>
        <p:sp>
          <p:nvSpPr>
            <p:cNvPr id="9" name="object 9"/>
            <p:cNvSpPr/>
            <p:nvPr/>
          </p:nvSpPr>
          <p:spPr>
            <a:xfrm>
              <a:off x="9602596"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2" y="365007"/>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10" name="object 10"/>
            <p:cNvPicPr/>
            <p:nvPr/>
          </p:nvPicPr>
          <p:blipFill>
            <a:blip r:embed="rId3" cstate="print"/>
            <a:stretch>
              <a:fillRect/>
            </a:stretch>
          </p:blipFill>
          <p:spPr>
            <a:xfrm>
              <a:off x="9669771" y="1336073"/>
              <a:ext cx="109883" cy="89816"/>
            </a:xfrm>
            <a:prstGeom prst="rect">
              <a:avLst/>
            </a:prstGeom>
          </p:spPr>
        </p:pic>
      </p:grpSp>
      <p:grpSp>
        <p:nvGrpSpPr>
          <p:cNvPr id="11" name="object 11">
            <a:extLst>
              <a:ext uri="{C183D7F6-B498-43B3-948B-1728B52AA6E4}">
                <adec:decorative xmlns:adec="http://schemas.microsoft.com/office/drawing/2017/decorative" val="1"/>
              </a:ext>
            </a:extLst>
          </p:cNvPr>
          <p:cNvGrpSpPr/>
          <p:nvPr/>
        </p:nvGrpSpPr>
        <p:grpSpPr>
          <a:xfrm>
            <a:off x="10388979" y="1336073"/>
            <a:ext cx="244475" cy="473709"/>
            <a:chOff x="10388979" y="1336073"/>
            <a:chExt cx="244475" cy="473709"/>
          </a:xfrm>
        </p:grpSpPr>
        <p:sp>
          <p:nvSpPr>
            <p:cNvPr id="12" name="object 12"/>
            <p:cNvSpPr/>
            <p:nvPr/>
          </p:nvSpPr>
          <p:spPr>
            <a:xfrm>
              <a:off x="10388979"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13" name="object 13"/>
            <p:cNvPicPr/>
            <p:nvPr/>
          </p:nvPicPr>
          <p:blipFill>
            <a:blip r:embed="rId3" cstate="print"/>
            <a:stretch>
              <a:fillRect/>
            </a:stretch>
          </p:blipFill>
          <p:spPr>
            <a:xfrm>
              <a:off x="10456154" y="1336073"/>
              <a:ext cx="109883" cy="89816"/>
            </a:xfrm>
            <a:prstGeom prst="rect">
              <a:avLst/>
            </a:prstGeom>
          </p:spPr>
        </p:pic>
      </p:grpSp>
      <p:grpSp>
        <p:nvGrpSpPr>
          <p:cNvPr id="14" name="object 14">
            <a:extLst>
              <a:ext uri="{C183D7F6-B498-43B3-948B-1728B52AA6E4}">
                <adec:decorative xmlns:adec="http://schemas.microsoft.com/office/drawing/2017/decorative" val="1"/>
              </a:ext>
            </a:extLst>
          </p:cNvPr>
          <p:cNvGrpSpPr/>
          <p:nvPr/>
        </p:nvGrpSpPr>
        <p:grpSpPr>
          <a:xfrm>
            <a:off x="11166271" y="1336073"/>
            <a:ext cx="253365" cy="473709"/>
            <a:chOff x="11166271" y="1336073"/>
            <a:chExt cx="253365" cy="473709"/>
          </a:xfrm>
        </p:grpSpPr>
        <p:sp>
          <p:nvSpPr>
            <p:cNvPr id="15" name="object 15"/>
            <p:cNvSpPr/>
            <p:nvPr/>
          </p:nvSpPr>
          <p:spPr>
            <a:xfrm>
              <a:off x="11166271" y="1437263"/>
              <a:ext cx="253365" cy="372745"/>
            </a:xfrm>
            <a:custGeom>
              <a:avLst/>
              <a:gdLst/>
              <a:ahLst/>
              <a:cxnLst/>
              <a:rect l="l" t="t" r="r" b="b"/>
              <a:pathLst>
                <a:path w="253365" h="372744">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16" name="object 16"/>
            <p:cNvPicPr/>
            <p:nvPr/>
          </p:nvPicPr>
          <p:blipFill>
            <a:blip r:embed="rId4" cstate="print"/>
            <a:stretch>
              <a:fillRect/>
            </a:stretch>
          </p:blipFill>
          <p:spPr>
            <a:xfrm>
              <a:off x="11235933" y="1336073"/>
              <a:ext cx="113953" cy="89816"/>
            </a:xfrm>
            <a:prstGeom prst="rect">
              <a:avLst/>
            </a:prstGeom>
          </p:spPr>
        </p:pic>
      </p:grpSp>
      <p:grpSp>
        <p:nvGrpSpPr>
          <p:cNvPr id="17" name="object 17">
            <a:extLst>
              <a:ext uri="{C183D7F6-B498-43B3-948B-1728B52AA6E4}">
                <adec:decorative xmlns:adec="http://schemas.microsoft.com/office/drawing/2017/decorative" val="1"/>
              </a:ext>
            </a:extLst>
          </p:cNvPr>
          <p:cNvGrpSpPr/>
          <p:nvPr/>
        </p:nvGrpSpPr>
        <p:grpSpPr>
          <a:xfrm>
            <a:off x="11952602" y="1336073"/>
            <a:ext cx="244475" cy="473709"/>
            <a:chOff x="11952602" y="1336073"/>
            <a:chExt cx="244475" cy="473709"/>
          </a:xfrm>
        </p:grpSpPr>
        <p:sp>
          <p:nvSpPr>
            <p:cNvPr id="18" name="object 18"/>
            <p:cNvSpPr/>
            <p:nvPr/>
          </p:nvSpPr>
          <p:spPr>
            <a:xfrm>
              <a:off x="11952602" y="1437263"/>
              <a:ext cx="244475" cy="372745"/>
            </a:xfrm>
            <a:custGeom>
              <a:avLst/>
              <a:gdLst/>
              <a:ahLst/>
              <a:cxnLst/>
              <a:rect l="l" t="t" r="r" b="b"/>
              <a:pathLst>
                <a:path w="244475" h="372744">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19" name="object 19"/>
            <p:cNvPicPr/>
            <p:nvPr/>
          </p:nvPicPr>
          <p:blipFill>
            <a:blip r:embed="rId3" cstate="print"/>
            <a:stretch>
              <a:fillRect/>
            </a:stretch>
          </p:blipFill>
          <p:spPr>
            <a:xfrm>
              <a:off x="12019777" y="1336073"/>
              <a:ext cx="109883" cy="89816"/>
            </a:xfrm>
            <a:prstGeom prst="rect">
              <a:avLst/>
            </a:prstGeom>
          </p:spPr>
        </p:pic>
      </p:grpSp>
      <p:grpSp>
        <p:nvGrpSpPr>
          <p:cNvPr id="20" name="object 20">
            <a:extLst>
              <a:ext uri="{C183D7F6-B498-43B3-948B-1728B52AA6E4}">
                <adec:decorative xmlns:adec="http://schemas.microsoft.com/office/drawing/2017/decorative" val="1"/>
              </a:ext>
            </a:extLst>
          </p:cNvPr>
          <p:cNvGrpSpPr/>
          <p:nvPr/>
        </p:nvGrpSpPr>
        <p:grpSpPr>
          <a:xfrm>
            <a:off x="12738987" y="1336073"/>
            <a:ext cx="244475" cy="473709"/>
            <a:chOff x="12738987" y="1336073"/>
            <a:chExt cx="244475" cy="473709"/>
          </a:xfrm>
        </p:grpSpPr>
        <p:sp>
          <p:nvSpPr>
            <p:cNvPr id="21" name="object 21"/>
            <p:cNvSpPr/>
            <p:nvPr/>
          </p:nvSpPr>
          <p:spPr>
            <a:xfrm>
              <a:off x="12738987"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2" y="365007"/>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22" name="object 22"/>
            <p:cNvPicPr/>
            <p:nvPr/>
          </p:nvPicPr>
          <p:blipFill>
            <a:blip r:embed="rId3" cstate="print"/>
            <a:stretch>
              <a:fillRect/>
            </a:stretch>
          </p:blipFill>
          <p:spPr>
            <a:xfrm>
              <a:off x="12806162" y="1336073"/>
              <a:ext cx="109883" cy="89816"/>
            </a:xfrm>
            <a:prstGeom prst="rect">
              <a:avLst/>
            </a:prstGeom>
          </p:spPr>
        </p:pic>
      </p:grpSp>
      <p:grpSp>
        <p:nvGrpSpPr>
          <p:cNvPr id="23" name="object 23">
            <a:extLst>
              <a:ext uri="{C183D7F6-B498-43B3-948B-1728B52AA6E4}">
                <adec:decorative xmlns:adec="http://schemas.microsoft.com/office/drawing/2017/decorative" val="1"/>
              </a:ext>
            </a:extLst>
          </p:cNvPr>
          <p:cNvGrpSpPr/>
          <p:nvPr/>
        </p:nvGrpSpPr>
        <p:grpSpPr>
          <a:xfrm>
            <a:off x="13525371" y="1336073"/>
            <a:ext cx="244475" cy="473709"/>
            <a:chOff x="13525371" y="1336073"/>
            <a:chExt cx="244475" cy="473709"/>
          </a:xfrm>
        </p:grpSpPr>
        <p:sp>
          <p:nvSpPr>
            <p:cNvPr id="24" name="object 24"/>
            <p:cNvSpPr/>
            <p:nvPr/>
          </p:nvSpPr>
          <p:spPr>
            <a:xfrm>
              <a:off x="13525371" y="1437263"/>
              <a:ext cx="244475" cy="372745"/>
            </a:xfrm>
            <a:custGeom>
              <a:avLst/>
              <a:gdLst/>
              <a:ahLst/>
              <a:cxnLst/>
              <a:rect l="l" t="t" r="r" b="b"/>
              <a:pathLst>
                <a:path w="244475" h="372744">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25" name="object 25"/>
            <p:cNvPicPr/>
            <p:nvPr/>
          </p:nvPicPr>
          <p:blipFill>
            <a:blip r:embed="rId3" cstate="print"/>
            <a:stretch>
              <a:fillRect/>
            </a:stretch>
          </p:blipFill>
          <p:spPr>
            <a:xfrm>
              <a:off x="13592545" y="1336073"/>
              <a:ext cx="109883" cy="89816"/>
            </a:xfrm>
            <a:prstGeom prst="rect">
              <a:avLst/>
            </a:prstGeom>
          </p:spPr>
        </p:pic>
      </p:grpSp>
      <p:grpSp>
        <p:nvGrpSpPr>
          <p:cNvPr id="26" name="object 26">
            <a:extLst>
              <a:ext uri="{C183D7F6-B498-43B3-948B-1728B52AA6E4}">
                <adec:decorative xmlns:adec="http://schemas.microsoft.com/office/drawing/2017/decorative" val="1"/>
              </a:ext>
            </a:extLst>
          </p:cNvPr>
          <p:cNvGrpSpPr/>
          <p:nvPr/>
        </p:nvGrpSpPr>
        <p:grpSpPr>
          <a:xfrm>
            <a:off x="7124623" y="1336073"/>
            <a:ext cx="253365" cy="473709"/>
            <a:chOff x="7124623" y="1336073"/>
            <a:chExt cx="253365" cy="473709"/>
          </a:xfrm>
        </p:grpSpPr>
        <p:sp>
          <p:nvSpPr>
            <p:cNvPr id="27" name="object 27"/>
            <p:cNvSpPr/>
            <p:nvPr/>
          </p:nvSpPr>
          <p:spPr>
            <a:xfrm>
              <a:off x="7124623" y="1437263"/>
              <a:ext cx="253365" cy="372745"/>
            </a:xfrm>
            <a:custGeom>
              <a:avLst/>
              <a:gdLst/>
              <a:ahLst/>
              <a:cxnLst/>
              <a:rect l="l" t="t" r="r" b="b"/>
              <a:pathLst>
                <a:path w="253365" h="372744">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AC162C"/>
            </a:solidFill>
          </p:spPr>
          <p:txBody>
            <a:bodyPr wrap="square" lIns="0" tIns="0" rIns="0" bIns="0" rtlCol="0"/>
            <a:lstStyle/>
            <a:p>
              <a:endParaRPr/>
            </a:p>
          </p:txBody>
        </p:sp>
        <p:pic>
          <p:nvPicPr>
            <p:cNvPr id="28" name="object 28"/>
            <p:cNvPicPr/>
            <p:nvPr/>
          </p:nvPicPr>
          <p:blipFill>
            <a:blip r:embed="rId5" cstate="print"/>
            <a:stretch>
              <a:fillRect/>
            </a:stretch>
          </p:blipFill>
          <p:spPr>
            <a:xfrm>
              <a:off x="7194286" y="1336073"/>
              <a:ext cx="113953" cy="89816"/>
            </a:xfrm>
            <a:prstGeom prst="rect">
              <a:avLst/>
            </a:prstGeom>
          </p:spPr>
        </p:pic>
      </p:grpSp>
      <p:sp>
        <p:nvSpPr>
          <p:cNvPr id="30" name="object 30"/>
          <p:cNvSpPr txBox="1"/>
          <p:nvPr/>
        </p:nvSpPr>
        <p:spPr>
          <a:xfrm>
            <a:off x="673417" y="6609626"/>
            <a:ext cx="4904105" cy="1087120"/>
          </a:xfrm>
          <a:prstGeom prst="rect">
            <a:avLst/>
          </a:prstGeom>
        </p:spPr>
        <p:txBody>
          <a:bodyPr vert="horz" wrap="square" lIns="0" tIns="12065" rIns="0" bIns="0" rtlCol="0">
            <a:spAutoFit/>
          </a:bodyPr>
          <a:lstStyle/>
          <a:p>
            <a:pPr marL="12700" marR="5080">
              <a:lnSpc>
                <a:spcPct val="116100"/>
              </a:lnSpc>
              <a:spcBef>
                <a:spcPts val="95"/>
              </a:spcBef>
            </a:pPr>
            <a:r>
              <a:rPr sz="3000" spc="135" dirty="0">
                <a:latin typeface="Arial Black"/>
                <a:cs typeface="Arial Black"/>
              </a:rPr>
              <a:t>Deaf/Hard</a:t>
            </a:r>
            <a:r>
              <a:rPr sz="3000" spc="270" dirty="0">
                <a:latin typeface="Arial Black"/>
                <a:cs typeface="Arial Black"/>
              </a:rPr>
              <a:t> </a:t>
            </a:r>
            <a:r>
              <a:rPr sz="3000" spc="70" dirty="0">
                <a:latin typeface="Arial Black"/>
                <a:cs typeface="Arial Black"/>
              </a:rPr>
              <a:t>of</a:t>
            </a:r>
            <a:r>
              <a:rPr sz="3000" spc="290" dirty="0">
                <a:latin typeface="Arial Black"/>
                <a:cs typeface="Arial Black"/>
              </a:rPr>
              <a:t> </a:t>
            </a:r>
            <a:r>
              <a:rPr sz="3000" spc="50" dirty="0">
                <a:latin typeface="Arial Black"/>
                <a:cs typeface="Arial Black"/>
              </a:rPr>
              <a:t>Hearing </a:t>
            </a:r>
            <a:r>
              <a:rPr sz="3000" dirty="0">
                <a:latin typeface="Arial Black"/>
                <a:cs typeface="Arial Black"/>
              </a:rPr>
              <a:t>Americans</a:t>
            </a:r>
            <a:r>
              <a:rPr sz="3000" spc="530" dirty="0">
                <a:latin typeface="Arial Black"/>
                <a:cs typeface="Arial Black"/>
              </a:rPr>
              <a:t> </a:t>
            </a:r>
            <a:r>
              <a:rPr sz="3000" spc="85" dirty="0">
                <a:latin typeface="Arial Black"/>
                <a:cs typeface="Arial Black"/>
              </a:rPr>
              <a:t>w/Diabetes</a:t>
            </a:r>
            <a:endParaRPr sz="3000">
              <a:latin typeface="Arial Black"/>
              <a:cs typeface="Arial Black"/>
            </a:endParaRPr>
          </a:p>
        </p:txBody>
      </p:sp>
      <p:sp>
        <p:nvSpPr>
          <p:cNvPr id="31" name="object 31">
            <a:extLst>
              <a:ext uri="{C183D7F6-B498-43B3-948B-1728B52AA6E4}">
                <adec:decorative xmlns:adec="http://schemas.microsoft.com/office/drawing/2017/decorative" val="1"/>
              </a:ext>
            </a:extLst>
          </p:cNvPr>
          <p:cNvSpPr txBox="1"/>
          <p:nvPr/>
        </p:nvSpPr>
        <p:spPr>
          <a:xfrm>
            <a:off x="16194912" y="9900336"/>
            <a:ext cx="2017395" cy="234315"/>
          </a:xfrm>
          <a:prstGeom prst="rect">
            <a:avLst/>
          </a:prstGeom>
        </p:spPr>
        <p:txBody>
          <a:bodyPr vert="horz" wrap="square" lIns="0" tIns="15240" rIns="0" bIns="0" rtlCol="0">
            <a:spAutoFit/>
          </a:bodyPr>
          <a:lstStyle/>
          <a:p>
            <a:pPr marL="12700">
              <a:lnSpc>
                <a:spcPct val="100000"/>
              </a:lnSpc>
              <a:spcBef>
                <a:spcPts val="120"/>
              </a:spcBef>
            </a:pPr>
            <a:r>
              <a:rPr sz="1350" spc="65" dirty="0">
                <a:latin typeface="Tahoma"/>
                <a:cs typeface="Tahoma"/>
              </a:rPr>
              <a:t>Elmore</a:t>
            </a:r>
            <a:r>
              <a:rPr sz="1350" spc="-30" dirty="0">
                <a:latin typeface="Tahoma"/>
                <a:cs typeface="Tahoma"/>
              </a:rPr>
              <a:t> </a:t>
            </a:r>
            <a:r>
              <a:rPr sz="1350" spc="50" dirty="0">
                <a:latin typeface="Tahoma"/>
                <a:cs typeface="Tahoma"/>
              </a:rPr>
              <a:t>et</a:t>
            </a:r>
            <a:r>
              <a:rPr sz="1350" spc="-35" dirty="0">
                <a:latin typeface="Tahoma"/>
                <a:cs typeface="Tahoma"/>
              </a:rPr>
              <a:t> </a:t>
            </a:r>
            <a:r>
              <a:rPr sz="1350" dirty="0">
                <a:latin typeface="Tahoma"/>
                <a:cs typeface="Tahoma"/>
              </a:rPr>
              <a:t>al,</a:t>
            </a:r>
            <a:r>
              <a:rPr sz="1350" spc="-100" dirty="0">
                <a:latin typeface="Tahoma"/>
                <a:cs typeface="Tahoma"/>
              </a:rPr>
              <a:t> </a:t>
            </a:r>
            <a:r>
              <a:rPr sz="1350" dirty="0">
                <a:latin typeface="Tahoma"/>
                <a:cs typeface="Tahoma"/>
              </a:rPr>
              <a:t>In</a:t>
            </a:r>
            <a:r>
              <a:rPr sz="1350" spc="-30" dirty="0">
                <a:latin typeface="Tahoma"/>
                <a:cs typeface="Tahoma"/>
              </a:rPr>
              <a:t> </a:t>
            </a:r>
            <a:r>
              <a:rPr sz="1350" spc="45" dirty="0">
                <a:latin typeface="Tahoma"/>
                <a:cs typeface="Tahoma"/>
              </a:rPr>
              <a:t>Progress</a:t>
            </a:r>
            <a:endParaRPr sz="1350">
              <a:latin typeface="Tahoma"/>
              <a:cs typeface="Tahoma"/>
            </a:endParaRPr>
          </a:p>
        </p:txBody>
      </p:sp>
      <p:grpSp>
        <p:nvGrpSpPr>
          <p:cNvPr id="32" name="object 32">
            <a:extLst>
              <a:ext uri="{C183D7F6-B498-43B3-948B-1728B52AA6E4}">
                <adec:decorative xmlns:adec="http://schemas.microsoft.com/office/drawing/2017/decorative" val="1"/>
              </a:ext>
            </a:extLst>
          </p:cNvPr>
          <p:cNvGrpSpPr/>
          <p:nvPr/>
        </p:nvGrpSpPr>
        <p:grpSpPr>
          <a:xfrm>
            <a:off x="8359011" y="1336073"/>
            <a:ext cx="244475" cy="473709"/>
            <a:chOff x="8359011" y="1336073"/>
            <a:chExt cx="244475" cy="473709"/>
          </a:xfrm>
        </p:grpSpPr>
        <p:sp>
          <p:nvSpPr>
            <p:cNvPr id="33" name="object 33"/>
            <p:cNvSpPr/>
            <p:nvPr/>
          </p:nvSpPr>
          <p:spPr>
            <a:xfrm>
              <a:off x="8359011"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4" name="object 34"/>
            <p:cNvPicPr/>
            <p:nvPr/>
          </p:nvPicPr>
          <p:blipFill>
            <a:blip r:embed="rId3" cstate="print"/>
            <a:stretch>
              <a:fillRect/>
            </a:stretch>
          </p:blipFill>
          <p:spPr>
            <a:xfrm>
              <a:off x="8426186" y="1336073"/>
              <a:ext cx="109883" cy="89816"/>
            </a:xfrm>
            <a:prstGeom prst="rect">
              <a:avLst/>
            </a:prstGeom>
          </p:spPr>
        </p:pic>
      </p:grpSp>
      <p:grpSp>
        <p:nvGrpSpPr>
          <p:cNvPr id="35" name="object 35">
            <a:extLst>
              <a:ext uri="{C183D7F6-B498-43B3-948B-1728B52AA6E4}">
                <adec:decorative xmlns:adec="http://schemas.microsoft.com/office/drawing/2017/decorative" val="1"/>
              </a:ext>
            </a:extLst>
          </p:cNvPr>
          <p:cNvGrpSpPr/>
          <p:nvPr/>
        </p:nvGrpSpPr>
        <p:grpSpPr>
          <a:xfrm>
            <a:off x="9163684" y="1336073"/>
            <a:ext cx="244475" cy="473709"/>
            <a:chOff x="9163684" y="1336073"/>
            <a:chExt cx="244475" cy="473709"/>
          </a:xfrm>
        </p:grpSpPr>
        <p:sp>
          <p:nvSpPr>
            <p:cNvPr id="36" name="object 36"/>
            <p:cNvSpPr/>
            <p:nvPr/>
          </p:nvSpPr>
          <p:spPr>
            <a:xfrm>
              <a:off x="9163684"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2" y="365007"/>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7" name="object 37"/>
            <p:cNvPicPr/>
            <p:nvPr/>
          </p:nvPicPr>
          <p:blipFill>
            <a:blip r:embed="rId3" cstate="print"/>
            <a:stretch>
              <a:fillRect/>
            </a:stretch>
          </p:blipFill>
          <p:spPr>
            <a:xfrm>
              <a:off x="9230859" y="1336073"/>
              <a:ext cx="109883" cy="89816"/>
            </a:xfrm>
            <a:prstGeom prst="rect">
              <a:avLst/>
            </a:prstGeom>
          </p:spPr>
        </p:pic>
      </p:grpSp>
      <p:grpSp>
        <p:nvGrpSpPr>
          <p:cNvPr id="38" name="object 38">
            <a:extLst>
              <a:ext uri="{C183D7F6-B498-43B3-948B-1728B52AA6E4}">
                <adec:decorative xmlns:adec="http://schemas.microsoft.com/office/drawing/2017/decorative" val="1"/>
              </a:ext>
            </a:extLst>
          </p:cNvPr>
          <p:cNvGrpSpPr/>
          <p:nvPr/>
        </p:nvGrpSpPr>
        <p:grpSpPr>
          <a:xfrm>
            <a:off x="10004931" y="1336073"/>
            <a:ext cx="244475" cy="473709"/>
            <a:chOff x="10004931" y="1336073"/>
            <a:chExt cx="244475" cy="473709"/>
          </a:xfrm>
        </p:grpSpPr>
        <p:sp>
          <p:nvSpPr>
            <p:cNvPr id="39" name="object 39"/>
            <p:cNvSpPr/>
            <p:nvPr/>
          </p:nvSpPr>
          <p:spPr>
            <a:xfrm>
              <a:off x="10004931"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0" name="object 40"/>
            <p:cNvPicPr/>
            <p:nvPr/>
          </p:nvPicPr>
          <p:blipFill>
            <a:blip r:embed="rId3" cstate="print"/>
            <a:stretch>
              <a:fillRect/>
            </a:stretch>
          </p:blipFill>
          <p:spPr>
            <a:xfrm>
              <a:off x="10072105" y="1336073"/>
              <a:ext cx="109883" cy="89816"/>
            </a:xfrm>
            <a:prstGeom prst="rect">
              <a:avLst/>
            </a:prstGeom>
          </p:spPr>
        </p:pic>
      </p:grpSp>
      <p:grpSp>
        <p:nvGrpSpPr>
          <p:cNvPr id="41" name="object 41">
            <a:extLst>
              <a:ext uri="{C183D7F6-B498-43B3-948B-1728B52AA6E4}">
                <adec:decorative xmlns:adec="http://schemas.microsoft.com/office/drawing/2017/decorative" val="1"/>
              </a:ext>
            </a:extLst>
          </p:cNvPr>
          <p:cNvGrpSpPr/>
          <p:nvPr/>
        </p:nvGrpSpPr>
        <p:grpSpPr>
          <a:xfrm>
            <a:off x="10791315" y="1336073"/>
            <a:ext cx="244475" cy="473709"/>
            <a:chOff x="10791315" y="1336073"/>
            <a:chExt cx="244475" cy="473709"/>
          </a:xfrm>
        </p:grpSpPr>
        <p:sp>
          <p:nvSpPr>
            <p:cNvPr id="42" name="object 42"/>
            <p:cNvSpPr/>
            <p:nvPr/>
          </p:nvSpPr>
          <p:spPr>
            <a:xfrm>
              <a:off x="10791315" y="1437263"/>
              <a:ext cx="244475" cy="372745"/>
            </a:xfrm>
            <a:custGeom>
              <a:avLst/>
              <a:gdLst/>
              <a:ahLst/>
              <a:cxnLst/>
              <a:rect l="l" t="t" r="r" b="b"/>
              <a:pathLst>
                <a:path w="244475" h="372744">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3" name="object 43"/>
            <p:cNvPicPr/>
            <p:nvPr/>
          </p:nvPicPr>
          <p:blipFill>
            <a:blip r:embed="rId3" cstate="print"/>
            <a:stretch>
              <a:fillRect/>
            </a:stretch>
          </p:blipFill>
          <p:spPr>
            <a:xfrm>
              <a:off x="10858490" y="1336073"/>
              <a:ext cx="109883" cy="89816"/>
            </a:xfrm>
            <a:prstGeom prst="rect">
              <a:avLst/>
            </a:prstGeom>
          </p:spPr>
        </p:pic>
      </p:grpSp>
      <p:grpSp>
        <p:nvGrpSpPr>
          <p:cNvPr id="44" name="object 44">
            <a:extLst>
              <a:ext uri="{C183D7F6-B498-43B3-948B-1728B52AA6E4}">
                <adec:decorative xmlns:adec="http://schemas.microsoft.com/office/drawing/2017/decorative" val="1"/>
              </a:ext>
            </a:extLst>
          </p:cNvPr>
          <p:cNvGrpSpPr/>
          <p:nvPr/>
        </p:nvGrpSpPr>
        <p:grpSpPr>
          <a:xfrm>
            <a:off x="11568607" y="1336073"/>
            <a:ext cx="253365" cy="473709"/>
            <a:chOff x="11568607" y="1336073"/>
            <a:chExt cx="253365" cy="473709"/>
          </a:xfrm>
        </p:grpSpPr>
        <p:sp>
          <p:nvSpPr>
            <p:cNvPr id="45" name="object 45"/>
            <p:cNvSpPr/>
            <p:nvPr/>
          </p:nvSpPr>
          <p:spPr>
            <a:xfrm>
              <a:off x="11568607" y="1437263"/>
              <a:ext cx="253365" cy="372745"/>
            </a:xfrm>
            <a:custGeom>
              <a:avLst/>
              <a:gdLst/>
              <a:ahLst/>
              <a:cxnLst/>
              <a:rect l="l" t="t" r="r" b="b"/>
              <a:pathLst>
                <a:path w="253365" h="372744">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6" name="object 46"/>
            <p:cNvPicPr/>
            <p:nvPr/>
          </p:nvPicPr>
          <p:blipFill>
            <a:blip r:embed="rId4" cstate="print"/>
            <a:stretch>
              <a:fillRect/>
            </a:stretch>
          </p:blipFill>
          <p:spPr>
            <a:xfrm>
              <a:off x="11638269" y="1336073"/>
              <a:ext cx="113953" cy="89816"/>
            </a:xfrm>
            <a:prstGeom prst="rect">
              <a:avLst/>
            </a:prstGeom>
          </p:spPr>
        </p:pic>
      </p:grpSp>
      <p:grpSp>
        <p:nvGrpSpPr>
          <p:cNvPr id="47" name="object 47">
            <a:extLst>
              <a:ext uri="{C183D7F6-B498-43B3-948B-1728B52AA6E4}">
                <adec:decorative xmlns:adec="http://schemas.microsoft.com/office/drawing/2017/decorative" val="1"/>
              </a:ext>
            </a:extLst>
          </p:cNvPr>
          <p:cNvGrpSpPr/>
          <p:nvPr/>
        </p:nvGrpSpPr>
        <p:grpSpPr>
          <a:xfrm>
            <a:off x="12354990" y="1336073"/>
            <a:ext cx="253365" cy="473709"/>
            <a:chOff x="12354990" y="1336073"/>
            <a:chExt cx="253365" cy="473709"/>
          </a:xfrm>
        </p:grpSpPr>
        <p:sp>
          <p:nvSpPr>
            <p:cNvPr id="48" name="object 48"/>
            <p:cNvSpPr/>
            <p:nvPr/>
          </p:nvSpPr>
          <p:spPr>
            <a:xfrm>
              <a:off x="12354990" y="1437263"/>
              <a:ext cx="253365" cy="372745"/>
            </a:xfrm>
            <a:custGeom>
              <a:avLst/>
              <a:gdLst/>
              <a:ahLst/>
              <a:cxnLst/>
              <a:rect l="l" t="t" r="r" b="b"/>
              <a:pathLst>
                <a:path w="253365" h="372744">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9" name="object 49"/>
            <p:cNvPicPr/>
            <p:nvPr/>
          </p:nvPicPr>
          <p:blipFill>
            <a:blip r:embed="rId4" cstate="print"/>
            <a:stretch>
              <a:fillRect/>
            </a:stretch>
          </p:blipFill>
          <p:spPr>
            <a:xfrm>
              <a:off x="12424653" y="1336073"/>
              <a:ext cx="113953" cy="89816"/>
            </a:xfrm>
            <a:prstGeom prst="rect">
              <a:avLst/>
            </a:prstGeom>
          </p:spPr>
        </p:pic>
      </p:grpSp>
      <p:grpSp>
        <p:nvGrpSpPr>
          <p:cNvPr id="50" name="object 50">
            <a:extLst>
              <a:ext uri="{C183D7F6-B498-43B3-948B-1728B52AA6E4}">
                <adec:decorative xmlns:adec="http://schemas.microsoft.com/office/drawing/2017/decorative" val="1"/>
              </a:ext>
            </a:extLst>
          </p:cNvPr>
          <p:cNvGrpSpPr/>
          <p:nvPr/>
        </p:nvGrpSpPr>
        <p:grpSpPr>
          <a:xfrm>
            <a:off x="13141323" y="1336073"/>
            <a:ext cx="244475" cy="473709"/>
            <a:chOff x="13141323" y="1336073"/>
            <a:chExt cx="244475" cy="473709"/>
          </a:xfrm>
        </p:grpSpPr>
        <p:sp>
          <p:nvSpPr>
            <p:cNvPr id="51" name="object 51"/>
            <p:cNvSpPr/>
            <p:nvPr/>
          </p:nvSpPr>
          <p:spPr>
            <a:xfrm>
              <a:off x="13141323" y="1437263"/>
              <a:ext cx="244475" cy="372745"/>
            </a:xfrm>
            <a:custGeom>
              <a:avLst/>
              <a:gdLst/>
              <a:ahLst/>
              <a:cxnLst/>
              <a:rect l="l" t="t" r="r" b="b"/>
              <a:pathLst>
                <a:path w="244475" h="372744">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2" name="object 52"/>
            <p:cNvPicPr/>
            <p:nvPr/>
          </p:nvPicPr>
          <p:blipFill>
            <a:blip r:embed="rId4" cstate="print"/>
            <a:stretch>
              <a:fillRect/>
            </a:stretch>
          </p:blipFill>
          <p:spPr>
            <a:xfrm>
              <a:off x="13208497" y="1336073"/>
              <a:ext cx="109883" cy="89816"/>
            </a:xfrm>
            <a:prstGeom prst="rect">
              <a:avLst/>
            </a:prstGeom>
          </p:spPr>
        </p:pic>
      </p:grpSp>
      <p:grpSp>
        <p:nvGrpSpPr>
          <p:cNvPr id="53" name="object 53">
            <a:extLst>
              <a:ext uri="{C183D7F6-B498-43B3-948B-1728B52AA6E4}">
                <adec:decorative xmlns:adec="http://schemas.microsoft.com/office/drawing/2017/decorative" val="1"/>
              </a:ext>
            </a:extLst>
          </p:cNvPr>
          <p:cNvGrpSpPr/>
          <p:nvPr/>
        </p:nvGrpSpPr>
        <p:grpSpPr>
          <a:xfrm>
            <a:off x="13927706" y="1336073"/>
            <a:ext cx="244475" cy="473709"/>
            <a:chOff x="13927706" y="1336073"/>
            <a:chExt cx="244475" cy="473709"/>
          </a:xfrm>
        </p:grpSpPr>
        <p:sp>
          <p:nvSpPr>
            <p:cNvPr id="54" name="object 54"/>
            <p:cNvSpPr/>
            <p:nvPr/>
          </p:nvSpPr>
          <p:spPr>
            <a:xfrm>
              <a:off x="13927706" y="1437263"/>
              <a:ext cx="244475" cy="372745"/>
            </a:xfrm>
            <a:custGeom>
              <a:avLst/>
              <a:gdLst/>
              <a:ahLst/>
              <a:cxnLst/>
              <a:rect l="l" t="t" r="r" b="b"/>
              <a:pathLst>
                <a:path w="244475" h="372744">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5" name="object 55"/>
            <p:cNvPicPr/>
            <p:nvPr/>
          </p:nvPicPr>
          <p:blipFill>
            <a:blip r:embed="rId3" cstate="print"/>
            <a:stretch>
              <a:fillRect/>
            </a:stretch>
          </p:blipFill>
          <p:spPr>
            <a:xfrm>
              <a:off x="13994880" y="1336073"/>
              <a:ext cx="109883" cy="89816"/>
            </a:xfrm>
            <a:prstGeom prst="rect">
              <a:avLst/>
            </a:prstGeom>
          </p:spPr>
        </p:pic>
      </p:grpSp>
      <p:grpSp>
        <p:nvGrpSpPr>
          <p:cNvPr id="56" name="object 56">
            <a:extLst>
              <a:ext uri="{C183D7F6-B498-43B3-948B-1728B52AA6E4}">
                <adec:decorative xmlns:adec="http://schemas.microsoft.com/office/drawing/2017/decorative" val="1"/>
              </a:ext>
            </a:extLst>
          </p:cNvPr>
          <p:cNvGrpSpPr/>
          <p:nvPr/>
        </p:nvGrpSpPr>
        <p:grpSpPr>
          <a:xfrm>
            <a:off x="7545247" y="1336073"/>
            <a:ext cx="253365" cy="473709"/>
            <a:chOff x="7545247" y="1336073"/>
            <a:chExt cx="253365" cy="473709"/>
          </a:xfrm>
        </p:grpSpPr>
        <p:sp>
          <p:nvSpPr>
            <p:cNvPr id="57" name="object 57"/>
            <p:cNvSpPr/>
            <p:nvPr/>
          </p:nvSpPr>
          <p:spPr>
            <a:xfrm>
              <a:off x="7545247" y="1437263"/>
              <a:ext cx="253365" cy="372745"/>
            </a:xfrm>
            <a:custGeom>
              <a:avLst/>
              <a:gdLst/>
              <a:ahLst/>
              <a:cxnLst/>
              <a:rect l="l" t="t" r="r" b="b"/>
              <a:pathLst>
                <a:path w="253365" h="372744">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AC162C"/>
            </a:solidFill>
          </p:spPr>
          <p:txBody>
            <a:bodyPr wrap="square" lIns="0" tIns="0" rIns="0" bIns="0" rtlCol="0"/>
            <a:lstStyle/>
            <a:p>
              <a:endParaRPr/>
            </a:p>
          </p:txBody>
        </p:sp>
        <p:pic>
          <p:nvPicPr>
            <p:cNvPr id="58" name="object 58"/>
            <p:cNvPicPr/>
            <p:nvPr/>
          </p:nvPicPr>
          <p:blipFill>
            <a:blip r:embed="rId5" cstate="print"/>
            <a:stretch>
              <a:fillRect/>
            </a:stretch>
          </p:blipFill>
          <p:spPr>
            <a:xfrm>
              <a:off x="7614909" y="1336073"/>
              <a:ext cx="113953" cy="89816"/>
            </a:xfrm>
            <a:prstGeom prst="rect">
              <a:avLst/>
            </a:prstGeom>
          </p:spPr>
        </p:pic>
      </p:grpSp>
      <p:grpSp>
        <p:nvGrpSpPr>
          <p:cNvPr id="59" name="object 59">
            <a:extLst>
              <a:ext uri="{C183D7F6-B498-43B3-948B-1728B52AA6E4}">
                <adec:decorative xmlns:adec="http://schemas.microsoft.com/office/drawing/2017/decorative" val="1"/>
              </a:ext>
            </a:extLst>
          </p:cNvPr>
          <p:cNvGrpSpPr/>
          <p:nvPr/>
        </p:nvGrpSpPr>
        <p:grpSpPr>
          <a:xfrm>
            <a:off x="14302663" y="1336073"/>
            <a:ext cx="253365" cy="473709"/>
            <a:chOff x="14302663" y="1336073"/>
            <a:chExt cx="253365" cy="473709"/>
          </a:xfrm>
        </p:grpSpPr>
        <p:sp>
          <p:nvSpPr>
            <p:cNvPr id="60" name="object 60"/>
            <p:cNvSpPr/>
            <p:nvPr/>
          </p:nvSpPr>
          <p:spPr>
            <a:xfrm>
              <a:off x="14302663" y="1437263"/>
              <a:ext cx="253365" cy="372745"/>
            </a:xfrm>
            <a:custGeom>
              <a:avLst/>
              <a:gdLst/>
              <a:ahLst/>
              <a:cxnLst/>
              <a:rect l="l" t="t" r="r" b="b"/>
              <a:pathLst>
                <a:path w="253365" h="372744">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61" name="object 61"/>
            <p:cNvPicPr/>
            <p:nvPr/>
          </p:nvPicPr>
          <p:blipFill>
            <a:blip r:embed="rId4" cstate="print"/>
            <a:stretch>
              <a:fillRect/>
            </a:stretch>
          </p:blipFill>
          <p:spPr>
            <a:xfrm>
              <a:off x="14372325" y="1336073"/>
              <a:ext cx="113953" cy="89816"/>
            </a:xfrm>
            <a:prstGeom prst="rect">
              <a:avLst/>
            </a:prstGeom>
          </p:spPr>
        </p:pic>
      </p:grpSp>
      <p:grpSp>
        <p:nvGrpSpPr>
          <p:cNvPr id="62" name="object 62">
            <a:extLst>
              <a:ext uri="{C183D7F6-B498-43B3-948B-1728B52AA6E4}">
                <adec:decorative xmlns:adec="http://schemas.microsoft.com/office/drawing/2017/decorative" val="1"/>
              </a:ext>
            </a:extLst>
          </p:cNvPr>
          <p:cNvGrpSpPr/>
          <p:nvPr/>
        </p:nvGrpSpPr>
        <p:grpSpPr>
          <a:xfrm>
            <a:off x="14686658" y="1336073"/>
            <a:ext cx="244475" cy="473709"/>
            <a:chOff x="14686658" y="1336073"/>
            <a:chExt cx="244475" cy="473709"/>
          </a:xfrm>
        </p:grpSpPr>
        <p:sp>
          <p:nvSpPr>
            <p:cNvPr id="63" name="object 63"/>
            <p:cNvSpPr/>
            <p:nvPr/>
          </p:nvSpPr>
          <p:spPr>
            <a:xfrm>
              <a:off x="14686658" y="1437263"/>
              <a:ext cx="244475" cy="372745"/>
            </a:xfrm>
            <a:custGeom>
              <a:avLst/>
              <a:gdLst/>
              <a:ahLst/>
              <a:cxnLst/>
              <a:rect l="l" t="t" r="r" b="b"/>
              <a:pathLst>
                <a:path w="244475" h="372744">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64" name="object 64"/>
            <p:cNvPicPr/>
            <p:nvPr/>
          </p:nvPicPr>
          <p:blipFill>
            <a:blip r:embed="rId3" cstate="print"/>
            <a:stretch>
              <a:fillRect/>
            </a:stretch>
          </p:blipFill>
          <p:spPr>
            <a:xfrm>
              <a:off x="14753833" y="1336073"/>
              <a:ext cx="109883" cy="89816"/>
            </a:xfrm>
            <a:prstGeom prst="rect">
              <a:avLst/>
            </a:prstGeom>
          </p:spPr>
        </p:pic>
      </p:grpSp>
      <p:grpSp>
        <p:nvGrpSpPr>
          <p:cNvPr id="65" name="object 65">
            <a:extLst>
              <a:ext uri="{C183D7F6-B498-43B3-948B-1728B52AA6E4}">
                <adec:decorative xmlns:adec="http://schemas.microsoft.com/office/drawing/2017/decorative" val="1"/>
              </a:ext>
            </a:extLst>
          </p:cNvPr>
          <p:cNvGrpSpPr/>
          <p:nvPr/>
        </p:nvGrpSpPr>
        <p:grpSpPr>
          <a:xfrm>
            <a:off x="7929243" y="1930453"/>
            <a:ext cx="244475" cy="482600"/>
            <a:chOff x="7929243" y="1930453"/>
            <a:chExt cx="244475" cy="482600"/>
          </a:xfrm>
        </p:grpSpPr>
        <p:sp>
          <p:nvSpPr>
            <p:cNvPr id="66" name="object 66"/>
            <p:cNvSpPr/>
            <p:nvPr/>
          </p:nvSpPr>
          <p:spPr>
            <a:xfrm>
              <a:off x="7929243"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AC152C"/>
            </a:solidFill>
          </p:spPr>
          <p:txBody>
            <a:bodyPr wrap="square" lIns="0" tIns="0" rIns="0" bIns="0" rtlCol="0"/>
            <a:lstStyle/>
            <a:p>
              <a:endParaRPr/>
            </a:p>
          </p:txBody>
        </p:sp>
        <p:pic>
          <p:nvPicPr>
            <p:cNvPr id="67" name="object 67"/>
            <p:cNvPicPr/>
            <p:nvPr/>
          </p:nvPicPr>
          <p:blipFill>
            <a:blip r:embed="rId6" cstate="print"/>
            <a:stretch>
              <a:fillRect/>
            </a:stretch>
          </p:blipFill>
          <p:spPr>
            <a:xfrm>
              <a:off x="7996418" y="1930453"/>
              <a:ext cx="109883" cy="91543"/>
            </a:xfrm>
            <a:prstGeom prst="rect">
              <a:avLst/>
            </a:prstGeom>
          </p:spPr>
        </p:pic>
      </p:grpSp>
      <p:grpSp>
        <p:nvGrpSpPr>
          <p:cNvPr id="68" name="object 68">
            <a:extLst>
              <a:ext uri="{C183D7F6-B498-43B3-948B-1728B52AA6E4}">
                <adec:decorative xmlns:adec="http://schemas.microsoft.com/office/drawing/2017/decorative" val="1"/>
              </a:ext>
            </a:extLst>
          </p:cNvPr>
          <p:cNvGrpSpPr/>
          <p:nvPr/>
        </p:nvGrpSpPr>
        <p:grpSpPr>
          <a:xfrm>
            <a:off x="8733966" y="1930453"/>
            <a:ext cx="253365" cy="482600"/>
            <a:chOff x="8733966" y="1930453"/>
            <a:chExt cx="253365" cy="482600"/>
          </a:xfrm>
        </p:grpSpPr>
        <p:sp>
          <p:nvSpPr>
            <p:cNvPr id="69" name="object 69"/>
            <p:cNvSpPr/>
            <p:nvPr/>
          </p:nvSpPr>
          <p:spPr>
            <a:xfrm>
              <a:off x="8733966" y="2033589"/>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70" name="object 70"/>
            <p:cNvPicPr/>
            <p:nvPr/>
          </p:nvPicPr>
          <p:blipFill>
            <a:blip r:embed="rId7" cstate="print"/>
            <a:stretch>
              <a:fillRect/>
            </a:stretch>
          </p:blipFill>
          <p:spPr>
            <a:xfrm>
              <a:off x="8803629" y="1930453"/>
              <a:ext cx="113953" cy="91543"/>
            </a:xfrm>
            <a:prstGeom prst="rect">
              <a:avLst/>
            </a:prstGeom>
          </p:spPr>
        </p:pic>
      </p:grpSp>
      <p:grpSp>
        <p:nvGrpSpPr>
          <p:cNvPr id="71" name="object 71">
            <a:extLst>
              <a:ext uri="{C183D7F6-B498-43B3-948B-1728B52AA6E4}">
                <adec:decorative xmlns:adec="http://schemas.microsoft.com/office/drawing/2017/decorative" val="1"/>
              </a:ext>
            </a:extLst>
          </p:cNvPr>
          <p:cNvGrpSpPr/>
          <p:nvPr/>
        </p:nvGrpSpPr>
        <p:grpSpPr>
          <a:xfrm>
            <a:off x="9602596" y="1930453"/>
            <a:ext cx="244475" cy="482600"/>
            <a:chOff x="9602596" y="1930453"/>
            <a:chExt cx="244475" cy="482600"/>
          </a:xfrm>
        </p:grpSpPr>
        <p:sp>
          <p:nvSpPr>
            <p:cNvPr id="72" name="object 72"/>
            <p:cNvSpPr/>
            <p:nvPr/>
          </p:nvSpPr>
          <p:spPr>
            <a:xfrm>
              <a:off x="9602596"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73" name="object 73"/>
            <p:cNvPicPr/>
            <p:nvPr/>
          </p:nvPicPr>
          <p:blipFill>
            <a:blip r:embed="rId7" cstate="print"/>
            <a:stretch>
              <a:fillRect/>
            </a:stretch>
          </p:blipFill>
          <p:spPr>
            <a:xfrm>
              <a:off x="9669771" y="1930453"/>
              <a:ext cx="109883" cy="91543"/>
            </a:xfrm>
            <a:prstGeom prst="rect">
              <a:avLst/>
            </a:prstGeom>
          </p:spPr>
        </p:pic>
      </p:grpSp>
      <p:grpSp>
        <p:nvGrpSpPr>
          <p:cNvPr id="74" name="object 74">
            <a:extLst>
              <a:ext uri="{C183D7F6-B498-43B3-948B-1728B52AA6E4}">
                <adec:decorative xmlns:adec="http://schemas.microsoft.com/office/drawing/2017/decorative" val="1"/>
              </a:ext>
            </a:extLst>
          </p:cNvPr>
          <p:cNvGrpSpPr/>
          <p:nvPr/>
        </p:nvGrpSpPr>
        <p:grpSpPr>
          <a:xfrm>
            <a:off x="10388979" y="1930453"/>
            <a:ext cx="244475" cy="482600"/>
            <a:chOff x="10388979" y="1930453"/>
            <a:chExt cx="244475" cy="482600"/>
          </a:xfrm>
        </p:grpSpPr>
        <p:sp>
          <p:nvSpPr>
            <p:cNvPr id="75" name="object 75"/>
            <p:cNvSpPr/>
            <p:nvPr/>
          </p:nvSpPr>
          <p:spPr>
            <a:xfrm>
              <a:off x="10388979"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76" name="object 76"/>
            <p:cNvPicPr/>
            <p:nvPr/>
          </p:nvPicPr>
          <p:blipFill>
            <a:blip r:embed="rId7" cstate="print"/>
            <a:stretch>
              <a:fillRect/>
            </a:stretch>
          </p:blipFill>
          <p:spPr>
            <a:xfrm>
              <a:off x="10456154" y="1930453"/>
              <a:ext cx="109883" cy="91543"/>
            </a:xfrm>
            <a:prstGeom prst="rect">
              <a:avLst/>
            </a:prstGeom>
          </p:spPr>
        </p:pic>
      </p:grpSp>
      <p:grpSp>
        <p:nvGrpSpPr>
          <p:cNvPr id="77" name="object 77">
            <a:extLst>
              <a:ext uri="{C183D7F6-B498-43B3-948B-1728B52AA6E4}">
                <adec:decorative xmlns:adec="http://schemas.microsoft.com/office/drawing/2017/decorative" val="1"/>
              </a:ext>
            </a:extLst>
          </p:cNvPr>
          <p:cNvGrpSpPr/>
          <p:nvPr/>
        </p:nvGrpSpPr>
        <p:grpSpPr>
          <a:xfrm>
            <a:off x="11166271" y="1930453"/>
            <a:ext cx="253365" cy="482600"/>
            <a:chOff x="11166271" y="1930453"/>
            <a:chExt cx="253365" cy="482600"/>
          </a:xfrm>
        </p:grpSpPr>
        <p:sp>
          <p:nvSpPr>
            <p:cNvPr id="78" name="object 78"/>
            <p:cNvSpPr/>
            <p:nvPr/>
          </p:nvSpPr>
          <p:spPr>
            <a:xfrm>
              <a:off x="11166271" y="2033589"/>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79" name="object 79"/>
            <p:cNvPicPr/>
            <p:nvPr/>
          </p:nvPicPr>
          <p:blipFill>
            <a:blip r:embed="rId8" cstate="print"/>
            <a:stretch>
              <a:fillRect/>
            </a:stretch>
          </p:blipFill>
          <p:spPr>
            <a:xfrm>
              <a:off x="11235933" y="1930453"/>
              <a:ext cx="113953" cy="91543"/>
            </a:xfrm>
            <a:prstGeom prst="rect">
              <a:avLst/>
            </a:prstGeom>
          </p:spPr>
        </p:pic>
      </p:grpSp>
      <p:grpSp>
        <p:nvGrpSpPr>
          <p:cNvPr id="80" name="object 80">
            <a:extLst>
              <a:ext uri="{C183D7F6-B498-43B3-948B-1728B52AA6E4}">
                <adec:decorative xmlns:adec="http://schemas.microsoft.com/office/drawing/2017/decorative" val="1"/>
              </a:ext>
            </a:extLst>
          </p:cNvPr>
          <p:cNvGrpSpPr/>
          <p:nvPr/>
        </p:nvGrpSpPr>
        <p:grpSpPr>
          <a:xfrm>
            <a:off x="11952602" y="1930453"/>
            <a:ext cx="244475" cy="482600"/>
            <a:chOff x="11952602" y="1930453"/>
            <a:chExt cx="244475" cy="482600"/>
          </a:xfrm>
        </p:grpSpPr>
        <p:sp>
          <p:nvSpPr>
            <p:cNvPr id="81" name="object 81"/>
            <p:cNvSpPr/>
            <p:nvPr/>
          </p:nvSpPr>
          <p:spPr>
            <a:xfrm>
              <a:off x="11952602" y="2033589"/>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82" name="object 82"/>
            <p:cNvPicPr/>
            <p:nvPr/>
          </p:nvPicPr>
          <p:blipFill>
            <a:blip r:embed="rId7" cstate="print"/>
            <a:stretch>
              <a:fillRect/>
            </a:stretch>
          </p:blipFill>
          <p:spPr>
            <a:xfrm>
              <a:off x="12019777" y="1930453"/>
              <a:ext cx="109883" cy="91543"/>
            </a:xfrm>
            <a:prstGeom prst="rect">
              <a:avLst/>
            </a:prstGeom>
          </p:spPr>
        </p:pic>
      </p:grpSp>
      <p:grpSp>
        <p:nvGrpSpPr>
          <p:cNvPr id="83" name="object 83">
            <a:extLst>
              <a:ext uri="{C183D7F6-B498-43B3-948B-1728B52AA6E4}">
                <adec:decorative xmlns:adec="http://schemas.microsoft.com/office/drawing/2017/decorative" val="1"/>
              </a:ext>
            </a:extLst>
          </p:cNvPr>
          <p:cNvGrpSpPr/>
          <p:nvPr/>
        </p:nvGrpSpPr>
        <p:grpSpPr>
          <a:xfrm>
            <a:off x="12738987" y="1930453"/>
            <a:ext cx="244475" cy="482600"/>
            <a:chOff x="12738987" y="1930453"/>
            <a:chExt cx="244475" cy="482600"/>
          </a:xfrm>
        </p:grpSpPr>
        <p:sp>
          <p:nvSpPr>
            <p:cNvPr id="84" name="object 84"/>
            <p:cNvSpPr/>
            <p:nvPr/>
          </p:nvSpPr>
          <p:spPr>
            <a:xfrm>
              <a:off x="12738987"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85" name="object 85"/>
            <p:cNvPicPr/>
            <p:nvPr/>
          </p:nvPicPr>
          <p:blipFill>
            <a:blip r:embed="rId7" cstate="print"/>
            <a:stretch>
              <a:fillRect/>
            </a:stretch>
          </p:blipFill>
          <p:spPr>
            <a:xfrm>
              <a:off x="12806162" y="1930453"/>
              <a:ext cx="109883" cy="91543"/>
            </a:xfrm>
            <a:prstGeom prst="rect">
              <a:avLst/>
            </a:prstGeom>
          </p:spPr>
        </p:pic>
      </p:grpSp>
      <p:grpSp>
        <p:nvGrpSpPr>
          <p:cNvPr id="86" name="object 86">
            <a:extLst>
              <a:ext uri="{C183D7F6-B498-43B3-948B-1728B52AA6E4}">
                <adec:decorative xmlns:adec="http://schemas.microsoft.com/office/drawing/2017/decorative" val="1"/>
              </a:ext>
            </a:extLst>
          </p:cNvPr>
          <p:cNvGrpSpPr/>
          <p:nvPr/>
        </p:nvGrpSpPr>
        <p:grpSpPr>
          <a:xfrm>
            <a:off x="13525371" y="1930453"/>
            <a:ext cx="244475" cy="482600"/>
            <a:chOff x="13525371" y="1930453"/>
            <a:chExt cx="244475" cy="482600"/>
          </a:xfrm>
        </p:grpSpPr>
        <p:sp>
          <p:nvSpPr>
            <p:cNvPr id="87" name="object 87"/>
            <p:cNvSpPr/>
            <p:nvPr/>
          </p:nvSpPr>
          <p:spPr>
            <a:xfrm>
              <a:off x="13525371" y="2033589"/>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88" name="object 88"/>
            <p:cNvPicPr/>
            <p:nvPr/>
          </p:nvPicPr>
          <p:blipFill>
            <a:blip r:embed="rId7" cstate="print"/>
            <a:stretch>
              <a:fillRect/>
            </a:stretch>
          </p:blipFill>
          <p:spPr>
            <a:xfrm>
              <a:off x="13592545" y="1930453"/>
              <a:ext cx="109883" cy="91543"/>
            </a:xfrm>
            <a:prstGeom prst="rect">
              <a:avLst/>
            </a:prstGeom>
          </p:spPr>
        </p:pic>
      </p:grpSp>
      <p:grpSp>
        <p:nvGrpSpPr>
          <p:cNvPr id="89" name="object 89">
            <a:extLst>
              <a:ext uri="{C183D7F6-B498-43B3-948B-1728B52AA6E4}">
                <adec:decorative xmlns:adec="http://schemas.microsoft.com/office/drawing/2017/decorative" val="1"/>
              </a:ext>
            </a:extLst>
          </p:cNvPr>
          <p:cNvGrpSpPr/>
          <p:nvPr/>
        </p:nvGrpSpPr>
        <p:grpSpPr>
          <a:xfrm>
            <a:off x="7124623" y="1930453"/>
            <a:ext cx="253365" cy="482600"/>
            <a:chOff x="7124623" y="1930453"/>
            <a:chExt cx="253365" cy="482600"/>
          </a:xfrm>
        </p:grpSpPr>
        <p:sp>
          <p:nvSpPr>
            <p:cNvPr id="90" name="object 90"/>
            <p:cNvSpPr/>
            <p:nvPr/>
          </p:nvSpPr>
          <p:spPr>
            <a:xfrm>
              <a:off x="7124623" y="2033589"/>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91" name="object 91"/>
            <p:cNvPicPr/>
            <p:nvPr/>
          </p:nvPicPr>
          <p:blipFill>
            <a:blip r:embed="rId9" cstate="print"/>
            <a:stretch>
              <a:fillRect/>
            </a:stretch>
          </p:blipFill>
          <p:spPr>
            <a:xfrm>
              <a:off x="7194286" y="1930453"/>
              <a:ext cx="113953" cy="91543"/>
            </a:xfrm>
            <a:prstGeom prst="rect">
              <a:avLst/>
            </a:prstGeom>
          </p:spPr>
        </p:pic>
      </p:grpSp>
      <p:grpSp>
        <p:nvGrpSpPr>
          <p:cNvPr id="92" name="object 92">
            <a:extLst>
              <a:ext uri="{C183D7F6-B498-43B3-948B-1728B52AA6E4}">
                <adec:decorative xmlns:adec="http://schemas.microsoft.com/office/drawing/2017/decorative" val="1"/>
              </a:ext>
            </a:extLst>
          </p:cNvPr>
          <p:cNvGrpSpPr/>
          <p:nvPr/>
        </p:nvGrpSpPr>
        <p:grpSpPr>
          <a:xfrm>
            <a:off x="8359011" y="1930453"/>
            <a:ext cx="244475" cy="482600"/>
            <a:chOff x="8359011" y="1930453"/>
            <a:chExt cx="244475" cy="482600"/>
          </a:xfrm>
        </p:grpSpPr>
        <p:sp>
          <p:nvSpPr>
            <p:cNvPr id="93" name="object 93"/>
            <p:cNvSpPr/>
            <p:nvPr/>
          </p:nvSpPr>
          <p:spPr>
            <a:xfrm>
              <a:off x="8359011"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94" name="object 94"/>
            <p:cNvPicPr/>
            <p:nvPr/>
          </p:nvPicPr>
          <p:blipFill>
            <a:blip r:embed="rId7" cstate="print"/>
            <a:stretch>
              <a:fillRect/>
            </a:stretch>
          </p:blipFill>
          <p:spPr>
            <a:xfrm>
              <a:off x="8426186" y="1930453"/>
              <a:ext cx="109883" cy="91543"/>
            </a:xfrm>
            <a:prstGeom prst="rect">
              <a:avLst/>
            </a:prstGeom>
          </p:spPr>
        </p:pic>
      </p:grpSp>
      <p:grpSp>
        <p:nvGrpSpPr>
          <p:cNvPr id="95" name="object 95">
            <a:extLst>
              <a:ext uri="{C183D7F6-B498-43B3-948B-1728B52AA6E4}">
                <adec:decorative xmlns:adec="http://schemas.microsoft.com/office/drawing/2017/decorative" val="1"/>
              </a:ext>
            </a:extLst>
          </p:cNvPr>
          <p:cNvGrpSpPr/>
          <p:nvPr/>
        </p:nvGrpSpPr>
        <p:grpSpPr>
          <a:xfrm>
            <a:off x="9163684" y="1930453"/>
            <a:ext cx="244475" cy="482600"/>
            <a:chOff x="9163684" y="1930453"/>
            <a:chExt cx="244475" cy="482600"/>
          </a:xfrm>
        </p:grpSpPr>
        <p:sp>
          <p:nvSpPr>
            <p:cNvPr id="96" name="object 96"/>
            <p:cNvSpPr/>
            <p:nvPr/>
          </p:nvSpPr>
          <p:spPr>
            <a:xfrm>
              <a:off x="9163684"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97" name="object 97"/>
            <p:cNvPicPr/>
            <p:nvPr/>
          </p:nvPicPr>
          <p:blipFill>
            <a:blip r:embed="rId7" cstate="print"/>
            <a:stretch>
              <a:fillRect/>
            </a:stretch>
          </p:blipFill>
          <p:spPr>
            <a:xfrm>
              <a:off x="9230859" y="1930453"/>
              <a:ext cx="109883" cy="91543"/>
            </a:xfrm>
            <a:prstGeom prst="rect">
              <a:avLst/>
            </a:prstGeom>
          </p:spPr>
        </p:pic>
      </p:grpSp>
      <p:grpSp>
        <p:nvGrpSpPr>
          <p:cNvPr id="98" name="object 98">
            <a:extLst>
              <a:ext uri="{C183D7F6-B498-43B3-948B-1728B52AA6E4}">
                <adec:decorative xmlns:adec="http://schemas.microsoft.com/office/drawing/2017/decorative" val="1"/>
              </a:ext>
            </a:extLst>
          </p:cNvPr>
          <p:cNvGrpSpPr/>
          <p:nvPr/>
        </p:nvGrpSpPr>
        <p:grpSpPr>
          <a:xfrm>
            <a:off x="10004931" y="1930453"/>
            <a:ext cx="244475" cy="482600"/>
            <a:chOff x="10004931" y="1930453"/>
            <a:chExt cx="244475" cy="482600"/>
          </a:xfrm>
        </p:grpSpPr>
        <p:sp>
          <p:nvSpPr>
            <p:cNvPr id="99" name="object 99"/>
            <p:cNvSpPr/>
            <p:nvPr/>
          </p:nvSpPr>
          <p:spPr>
            <a:xfrm>
              <a:off x="10004931"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00" name="object 100"/>
            <p:cNvPicPr/>
            <p:nvPr/>
          </p:nvPicPr>
          <p:blipFill>
            <a:blip r:embed="rId7" cstate="print"/>
            <a:stretch>
              <a:fillRect/>
            </a:stretch>
          </p:blipFill>
          <p:spPr>
            <a:xfrm>
              <a:off x="10072105" y="1930453"/>
              <a:ext cx="109883" cy="91543"/>
            </a:xfrm>
            <a:prstGeom prst="rect">
              <a:avLst/>
            </a:prstGeom>
          </p:spPr>
        </p:pic>
      </p:grpSp>
      <p:grpSp>
        <p:nvGrpSpPr>
          <p:cNvPr id="101" name="object 101">
            <a:extLst>
              <a:ext uri="{C183D7F6-B498-43B3-948B-1728B52AA6E4}">
                <adec:decorative xmlns:adec="http://schemas.microsoft.com/office/drawing/2017/decorative" val="1"/>
              </a:ext>
            </a:extLst>
          </p:cNvPr>
          <p:cNvGrpSpPr/>
          <p:nvPr/>
        </p:nvGrpSpPr>
        <p:grpSpPr>
          <a:xfrm>
            <a:off x="10791315" y="1930453"/>
            <a:ext cx="244475" cy="482600"/>
            <a:chOff x="10791315" y="1930453"/>
            <a:chExt cx="244475" cy="482600"/>
          </a:xfrm>
        </p:grpSpPr>
        <p:sp>
          <p:nvSpPr>
            <p:cNvPr id="102" name="object 102"/>
            <p:cNvSpPr/>
            <p:nvPr/>
          </p:nvSpPr>
          <p:spPr>
            <a:xfrm>
              <a:off x="10791315" y="2033589"/>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03" name="object 103"/>
            <p:cNvPicPr/>
            <p:nvPr/>
          </p:nvPicPr>
          <p:blipFill>
            <a:blip r:embed="rId7" cstate="print"/>
            <a:stretch>
              <a:fillRect/>
            </a:stretch>
          </p:blipFill>
          <p:spPr>
            <a:xfrm>
              <a:off x="10858490" y="1930453"/>
              <a:ext cx="109883" cy="91543"/>
            </a:xfrm>
            <a:prstGeom prst="rect">
              <a:avLst/>
            </a:prstGeom>
          </p:spPr>
        </p:pic>
      </p:grpSp>
      <p:grpSp>
        <p:nvGrpSpPr>
          <p:cNvPr id="104" name="object 104">
            <a:extLst>
              <a:ext uri="{C183D7F6-B498-43B3-948B-1728B52AA6E4}">
                <adec:decorative xmlns:adec="http://schemas.microsoft.com/office/drawing/2017/decorative" val="1"/>
              </a:ext>
            </a:extLst>
          </p:cNvPr>
          <p:cNvGrpSpPr/>
          <p:nvPr/>
        </p:nvGrpSpPr>
        <p:grpSpPr>
          <a:xfrm>
            <a:off x="11568607" y="1930453"/>
            <a:ext cx="253365" cy="482600"/>
            <a:chOff x="11568607" y="1930453"/>
            <a:chExt cx="253365" cy="482600"/>
          </a:xfrm>
        </p:grpSpPr>
        <p:sp>
          <p:nvSpPr>
            <p:cNvPr id="105" name="object 105"/>
            <p:cNvSpPr/>
            <p:nvPr/>
          </p:nvSpPr>
          <p:spPr>
            <a:xfrm>
              <a:off x="11568607" y="2033589"/>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06" name="object 106"/>
            <p:cNvPicPr/>
            <p:nvPr/>
          </p:nvPicPr>
          <p:blipFill>
            <a:blip r:embed="rId8" cstate="print"/>
            <a:stretch>
              <a:fillRect/>
            </a:stretch>
          </p:blipFill>
          <p:spPr>
            <a:xfrm>
              <a:off x="11638269" y="1930453"/>
              <a:ext cx="113953" cy="91543"/>
            </a:xfrm>
            <a:prstGeom prst="rect">
              <a:avLst/>
            </a:prstGeom>
          </p:spPr>
        </p:pic>
      </p:grpSp>
      <p:grpSp>
        <p:nvGrpSpPr>
          <p:cNvPr id="107" name="object 107">
            <a:extLst>
              <a:ext uri="{C183D7F6-B498-43B3-948B-1728B52AA6E4}">
                <adec:decorative xmlns:adec="http://schemas.microsoft.com/office/drawing/2017/decorative" val="1"/>
              </a:ext>
            </a:extLst>
          </p:cNvPr>
          <p:cNvGrpSpPr/>
          <p:nvPr/>
        </p:nvGrpSpPr>
        <p:grpSpPr>
          <a:xfrm>
            <a:off x="12354990" y="1930453"/>
            <a:ext cx="253365" cy="482600"/>
            <a:chOff x="12354990" y="1930453"/>
            <a:chExt cx="253365" cy="482600"/>
          </a:xfrm>
        </p:grpSpPr>
        <p:sp>
          <p:nvSpPr>
            <p:cNvPr id="108" name="object 108"/>
            <p:cNvSpPr/>
            <p:nvPr/>
          </p:nvSpPr>
          <p:spPr>
            <a:xfrm>
              <a:off x="12354990" y="2033589"/>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09" name="object 109"/>
            <p:cNvPicPr/>
            <p:nvPr/>
          </p:nvPicPr>
          <p:blipFill>
            <a:blip r:embed="rId8" cstate="print"/>
            <a:stretch>
              <a:fillRect/>
            </a:stretch>
          </p:blipFill>
          <p:spPr>
            <a:xfrm>
              <a:off x="12424653" y="1930453"/>
              <a:ext cx="113953" cy="91543"/>
            </a:xfrm>
            <a:prstGeom prst="rect">
              <a:avLst/>
            </a:prstGeom>
          </p:spPr>
        </p:pic>
      </p:grpSp>
      <p:grpSp>
        <p:nvGrpSpPr>
          <p:cNvPr id="110" name="object 110">
            <a:extLst>
              <a:ext uri="{C183D7F6-B498-43B3-948B-1728B52AA6E4}">
                <adec:decorative xmlns:adec="http://schemas.microsoft.com/office/drawing/2017/decorative" val="1"/>
              </a:ext>
            </a:extLst>
          </p:cNvPr>
          <p:cNvGrpSpPr/>
          <p:nvPr/>
        </p:nvGrpSpPr>
        <p:grpSpPr>
          <a:xfrm>
            <a:off x="13141323" y="1930453"/>
            <a:ext cx="244475" cy="482600"/>
            <a:chOff x="13141323" y="1930453"/>
            <a:chExt cx="244475" cy="482600"/>
          </a:xfrm>
        </p:grpSpPr>
        <p:sp>
          <p:nvSpPr>
            <p:cNvPr id="111" name="object 111"/>
            <p:cNvSpPr/>
            <p:nvPr/>
          </p:nvSpPr>
          <p:spPr>
            <a:xfrm>
              <a:off x="13141323" y="2033589"/>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12" name="object 112"/>
            <p:cNvPicPr/>
            <p:nvPr/>
          </p:nvPicPr>
          <p:blipFill>
            <a:blip r:embed="rId8" cstate="print"/>
            <a:stretch>
              <a:fillRect/>
            </a:stretch>
          </p:blipFill>
          <p:spPr>
            <a:xfrm>
              <a:off x="13208497" y="1930453"/>
              <a:ext cx="109883" cy="91543"/>
            </a:xfrm>
            <a:prstGeom prst="rect">
              <a:avLst/>
            </a:prstGeom>
          </p:spPr>
        </p:pic>
      </p:grpSp>
      <p:grpSp>
        <p:nvGrpSpPr>
          <p:cNvPr id="113" name="object 113">
            <a:extLst>
              <a:ext uri="{C183D7F6-B498-43B3-948B-1728B52AA6E4}">
                <adec:decorative xmlns:adec="http://schemas.microsoft.com/office/drawing/2017/decorative" val="1"/>
              </a:ext>
            </a:extLst>
          </p:cNvPr>
          <p:cNvGrpSpPr/>
          <p:nvPr/>
        </p:nvGrpSpPr>
        <p:grpSpPr>
          <a:xfrm>
            <a:off x="13927706" y="1930453"/>
            <a:ext cx="244475" cy="482600"/>
            <a:chOff x="13927706" y="1930453"/>
            <a:chExt cx="244475" cy="482600"/>
          </a:xfrm>
        </p:grpSpPr>
        <p:sp>
          <p:nvSpPr>
            <p:cNvPr id="114" name="object 114"/>
            <p:cNvSpPr/>
            <p:nvPr/>
          </p:nvSpPr>
          <p:spPr>
            <a:xfrm>
              <a:off x="13927706" y="2033589"/>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15" name="object 115"/>
            <p:cNvPicPr/>
            <p:nvPr/>
          </p:nvPicPr>
          <p:blipFill>
            <a:blip r:embed="rId7" cstate="print"/>
            <a:stretch>
              <a:fillRect/>
            </a:stretch>
          </p:blipFill>
          <p:spPr>
            <a:xfrm>
              <a:off x="13994880" y="1930453"/>
              <a:ext cx="109883" cy="91543"/>
            </a:xfrm>
            <a:prstGeom prst="rect">
              <a:avLst/>
            </a:prstGeom>
          </p:spPr>
        </p:pic>
      </p:grpSp>
      <p:grpSp>
        <p:nvGrpSpPr>
          <p:cNvPr id="116" name="object 116">
            <a:extLst>
              <a:ext uri="{C183D7F6-B498-43B3-948B-1728B52AA6E4}">
                <adec:decorative xmlns:adec="http://schemas.microsoft.com/office/drawing/2017/decorative" val="1"/>
              </a:ext>
            </a:extLst>
          </p:cNvPr>
          <p:cNvGrpSpPr/>
          <p:nvPr/>
        </p:nvGrpSpPr>
        <p:grpSpPr>
          <a:xfrm>
            <a:off x="7545247" y="1930453"/>
            <a:ext cx="253365" cy="482600"/>
            <a:chOff x="7545247" y="1930453"/>
            <a:chExt cx="253365" cy="482600"/>
          </a:xfrm>
        </p:grpSpPr>
        <p:sp>
          <p:nvSpPr>
            <p:cNvPr id="117" name="object 117"/>
            <p:cNvSpPr/>
            <p:nvPr/>
          </p:nvSpPr>
          <p:spPr>
            <a:xfrm>
              <a:off x="7545247" y="2033589"/>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118" name="object 118"/>
            <p:cNvPicPr/>
            <p:nvPr/>
          </p:nvPicPr>
          <p:blipFill>
            <a:blip r:embed="rId9" cstate="print"/>
            <a:stretch>
              <a:fillRect/>
            </a:stretch>
          </p:blipFill>
          <p:spPr>
            <a:xfrm>
              <a:off x="7614909" y="1930453"/>
              <a:ext cx="113953" cy="91543"/>
            </a:xfrm>
            <a:prstGeom prst="rect">
              <a:avLst/>
            </a:prstGeom>
          </p:spPr>
        </p:pic>
      </p:grpSp>
      <p:grpSp>
        <p:nvGrpSpPr>
          <p:cNvPr id="119" name="object 119">
            <a:extLst>
              <a:ext uri="{C183D7F6-B498-43B3-948B-1728B52AA6E4}">
                <adec:decorative xmlns:adec="http://schemas.microsoft.com/office/drawing/2017/decorative" val="1"/>
              </a:ext>
            </a:extLst>
          </p:cNvPr>
          <p:cNvGrpSpPr/>
          <p:nvPr/>
        </p:nvGrpSpPr>
        <p:grpSpPr>
          <a:xfrm>
            <a:off x="14302663" y="1930453"/>
            <a:ext cx="253365" cy="482600"/>
            <a:chOff x="14302663" y="1930453"/>
            <a:chExt cx="253365" cy="482600"/>
          </a:xfrm>
        </p:grpSpPr>
        <p:sp>
          <p:nvSpPr>
            <p:cNvPr id="120" name="object 120"/>
            <p:cNvSpPr/>
            <p:nvPr/>
          </p:nvSpPr>
          <p:spPr>
            <a:xfrm>
              <a:off x="14302663" y="2033589"/>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21" name="object 121"/>
            <p:cNvPicPr/>
            <p:nvPr/>
          </p:nvPicPr>
          <p:blipFill>
            <a:blip r:embed="rId8" cstate="print"/>
            <a:stretch>
              <a:fillRect/>
            </a:stretch>
          </p:blipFill>
          <p:spPr>
            <a:xfrm>
              <a:off x="14372325" y="1930453"/>
              <a:ext cx="113953" cy="91543"/>
            </a:xfrm>
            <a:prstGeom prst="rect">
              <a:avLst/>
            </a:prstGeom>
          </p:spPr>
        </p:pic>
      </p:grpSp>
      <p:grpSp>
        <p:nvGrpSpPr>
          <p:cNvPr id="122" name="object 122">
            <a:extLst>
              <a:ext uri="{C183D7F6-B498-43B3-948B-1728B52AA6E4}">
                <adec:decorative xmlns:adec="http://schemas.microsoft.com/office/drawing/2017/decorative" val="1"/>
              </a:ext>
            </a:extLst>
          </p:cNvPr>
          <p:cNvGrpSpPr/>
          <p:nvPr/>
        </p:nvGrpSpPr>
        <p:grpSpPr>
          <a:xfrm>
            <a:off x="14686658" y="1930453"/>
            <a:ext cx="244475" cy="482600"/>
            <a:chOff x="14686658" y="1930453"/>
            <a:chExt cx="244475" cy="482600"/>
          </a:xfrm>
        </p:grpSpPr>
        <p:sp>
          <p:nvSpPr>
            <p:cNvPr id="123" name="object 123"/>
            <p:cNvSpPr/>
            <p:nvPr/>
          </p:nvSpPr>
          <p:spPr>
            <a:xfrm>
              <a:off x="14686658" y="2033589"/>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24" name="object 124"/>
            <p:cNvPicPr/>
            <p:nvPr/>
          </p:nvPicPr>
          <p:blipFill>
            <a:blip r:embed="rId7" cstate="print"/>
            <a:stretch>
              <a:fillRect/>
            </a:stretch>
          </p:blipFill>
          <p:spPr>
            <a:xfrm>
              <a:off x="14753833" y="1930453"/>
              <a:ext cx="109883" cy="91543"/>
            </a:xfrm>
            <a:prstGeom prst="rect">
              <a:avLst/>
            </a:prstGeom>
          </p:spPr>
        </p:pic>
      </p:grpSp>
      <p:grpSp>
        <p:nvGrpSpPr>
          <p:cNvPr id="125" name="object 125">
            <a:extLst>
              <a:ext uri="{C183D7F6-B498-43B3-948B-1728B52AA6E4}">
                <adec:decorative xmlns:adec="http://schemas.microsoft.com/office/drawing/2017/decorative" val="1"/>
              </a:ext>
            </a:extLst>
          </p:cNvPr>
          <p:cNvGrpSpPr/>
          <p:nvPr/>
        </p:nvGrpSpPr>
        <p:grpSpPr>
          <a:xfrm>
            <a:off x="7929243" y="2533957"/>
            <a:ext cx="244475" cy="482600"/>
            <a:chOff x="7929243" y="2533957"/>
            <a:chExt cx="244475" cy="482600"/>
          </a:xfrm>
        </p:grpSpPr>
        <p:sp>
          <p:nvSpPr>
            <p:cNvPr id="126" name="object 126"/>
            <p:cNvSpPr/>
            <p:nvPr/>
          </p:nvSpPr>
          <p:spPr>
            <a:xfrm>
              <a:off x="7929243"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27" name="object 127"/>
            <p:cNvPicPr/>
            <p:nvPr/>
          </p:nvPicPr>
          <p:blipFill>
            <a:blip r:embed="rId10" cstate="print"/>
            <a:stretch>
              <a:fillRect/>
            </a:stretch>
          </p:blipFill>
          <p:spPr>
            <a:xfrm>
              <a:off x="7996418" y="2533957"/>
              <a:ext cx="109883" cy="91543"/>
            </a:xfrm>
            <a:prstGeom prst="rect">
              <a:avLst/>
            </a:prstGeom>
          </p:spPr>
        </p:pic>
      </p:grpSp>
      <p:grpSp>
        <p:nvGrpSpPr>
          <p:cNvPr id="128" name="object 128">
            <a:extLst>
              <a:ext uri="{C183D7F6-B498-43B3-948B-1728B52AA6E4}">
                <adec:decorative xmlns:adec="http://schemas.microsoft.com/office/drawing/2017/decorative" val="1"/>
              </a:ext>
            </a:extLst>
          </p:cNvPr>
          <p:cNvGrpSpPr/>
          <p:nvPr/>
        </p:nvGrpSpPr>
        <p:grpSpPr>
          <a:xfrm>
            <a:off x="8733966" y="2533957"/>
            <a:ext cx="253365" cy="482600"/>
            <a:chOff x="8733966" y="2533957"/>
            <a:chExt cx="253365" cy="482600"/>
          </a:xfrm>
        </p:grpSpPr>
        <p:sp>
          <p:nvSpPr>
            <p:cNvPr id="129" name="object 129"/>
            <p:cNvSpPr/>
            <p:nvPr/>
          </p:nvSpPr>
          <p:spPr>
            <a:xfrm>
              <a:off x="8733966" y="2637093"/>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130" name="object 130"/>
            <p:cNvPicPr/>
            <p:nvPr/>
          </p:nvPicPr>
          <p:blipFill>
            <a:blip r:embed="rId10" cstate="print"/>
            <a:stretch>
              <a:fillRect/>
            </a:stretch>
          </p:blipFill>
          <p:spPr>
            <a:xfrm>
              <a:off x="8803629" y="2533957"/>
              <a:ext cx="113953" cy="91543"/>
            </a:xfrm>
            <a:prstGeom prst="rect">
              <a:avLst/>
            </a:prstGeom>
          </p:spPr>
        </p:pic>
      </p:grpSp>
      <p:grpSp>
        <p:nvGrpSpPr>
          <p:cNvPr id="131" name="object 131">
            <a:extLst>
              <a:ext uri="{C183D7F6-B498-43B3-948B-1728B52AA6E4}">
                <adec:decorative xmlns:adec="http://schemas.microsoft.com/office/drawing/2017/decorative" val="1"/>
              </a:ext>
            </a:extLst>
          </p:cNvPr>
          <p:cNvGrpSpPr/>
          <p:nvPr/>
        </p:nvGrpSpPr>
        <p:grpSpPr>
          <a:xfrm>
            <a:off x="9602596" y="2533957"/>
            <a:ext cx="244475" cy="482600"/>
            <a:chOff x="9602596" y="2533957"/>
            <a:chExt cx="244475" cy="482600"/>
          </a:xfrm>
        </p:grpSpPr>
        <p:sp>
          <p:nvSpPr>
            <p:cNvPr id="132" name="object 132"/>
            <p:cNvSpPr/>
            <p:nvPr/>
          </p:nvSpPr>
          <p:spPr>
            <a:xfrm>
              <a:off x="9602596"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33" name="object 133"/>
            <p:cNvPicPr/>
            <p:nvPr/>
          </p:nvPicPr>
          <p:blipFill>
            <a:blip r:embed="rId10" cstate="print"/>
            <a:stretch>
              <a:fillRect/>
            </a:stretch>
          </p:blipFill>
          <p:spPr>
            <a:xfrm>
              <a:off x="9669771" y="2533957"/>
              <a:ext cx="109883" cy="91543"/>
            </a:xfrm>
            <a:prstGeom prst="rect">
              <a:avLst/>
            </a:prstGeom>
          </p:spPr>
        </p:pic>
      </p:grpSp>
      <p:grpSp>
        <p:nvGrpSpPr>
          <p:cNvPr id="134" name="object 134">
            <a:extLst>
              <a:ext uri="{C183D7F6-B498-43B3-948B-1728B52AA6E4}">
                <adec:decorative xmlns:adec="http://schemas.microsoft.com/office/drawing/2017/decorative" val="1"/>
              </a:ext>
            </a:extLst>
          </p:cNvPr>
          <p:cNvGrpSpPr/>
          <p:nvPr/>
        </p:nvGrpSpPr>
        <p:grpSpPr>
          <a:xfrm>
            <a:off x="10388979" y="2533957"/>
            <a:ext cx="244475" cy="482600"/>
            <a:chOff x="10388979" y="2533957"/>
            <a:chExt cx="244475" cy="482600"/>
          </a:xfrm>
        </p:grpSpPr>
        <p:sp>
          <p:nvSpPr>
            <p:cNvPr id="135" name="object 135"/>
            <p:cNvSpPr/>
            <p:nvPr/>
          </p:nvSpPr>
          <p:spPr>
            <a:xfrm>
              <a:off x="10388979"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36" name="object 136"/>
            <p:cNvPicPr/>
            <p:nvPr/>
          </p:nvPicPr>
          <p:blipFill>
            <a:blip r:embed="rId10" cstate="print"/>
            <a:stretch>
              <a:fillRect/>
            </a:stretch>
          </p:blipFill>
          <p:spPr>
            <a:xfrm>
              <a:off x="10456154" y="2533957"/>
              <a:ext cx="109883" cy="91543"/>
            </a:xfrm>
            <a:prstGeom prst="rect">
              <a:avLst/>
            </a:prstGeom>
          </p:spPr>
        </p:pic>
      </p:grpSp>
      <p:grpSp>
        <p:nvGrpSpPr>
          <p:cNvPr id="137" name="object 137">
            <a:extLst>
              <a:ext uri="{C183D7F6-B498-43B3-948B-1728B52AA6E4}">
                <adec:decorative xmlns:adec="http://schemas.microsoft.com/office/drawing/2017/decorative" val="1"/>
              </a:ext>
            </a:extLst>
          </p:cNvPr>
          <p:cNvGrpSpPr/>
          <p:nvPr/>
        </p:nvGrpSpPr>
        <p:grpSpPr>
          <a:xfrm>
            <a:off x="11166271" y="2533957"/>
            <a:ext cx="253365" cy="482600"/>
            <a:chOff x="11166271" y="2533957"/>
            <a:chExt cx="253365" cy="482600"/>
          </a:xfrm>
        </p:grpSpPr>
        <p:sp>
          <p:nvSpPr>
            <p:cNvPr id="138" name="object 138"/>
            <p:cNvSpPr/>
            <p:nvPr/>
          </p:nvSpPr>
          <p:spPr>
            <a:xfrm>
              <a:off x="11166271" y="2637093"/>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139" name="object 139"/>
            <p:cNvPicPr/>
            <p:nvPr/>
          </p:nvPicPr>
          <p:blipFill>
            <a:blip r:embed="rId11" cstate="print"/>
            <a:stretch>
              <a:fillRect/>
            </a:stretch>
          </p:blipFill>
          <p:spPr>
            <a:xfrm>
              <a:off x="11235933" y="2533957"/>
              <a:ext cx="113953" cy="91543"/>
            </a:xfrm>
            <a:prstGeom prst="rect">
              <a:avLst/>
            </a:prstGeom>
          </p:spPr>
        </p:pic>
      </p:grpSp>
      <p:grpSp>
        <p:nvGrpSpPr>
          <p:cNvPr id="140" name="object 140">
            <a:extLst>
              <a:ext uri="{C183D7F6-B498-43B3-948B-1728B52AA6E4}">
                <adec:decorative xmlns:adec="http://schemas.microsoft.com/office/drawing/2017/decorative" val="1"/>
              </a:ext>
            </a:extLst>
          </p:cNvPr>
          <p:cNvGrpSpPr/>
          <p:nvPr/>
        </p:nvGrpSpPr>
        <p:grpSpPr>
          <a:xfrm>
            <a:off x="11952602" y="2533957"/>
            <a:ext cx="244475" cy="482600"/>
            <a:chOff x="11952602" y="2533957"/>
            <a:chExt cx="244475" cy="482600"/>
          </a:xfrm>
        </p:grpSpPr>
        <p:sp>
          <p:nvSpPr>
            <p:cNvPr id="141" name="object 141"/>
            <p:cNvSpPr/>
            <p:nvPr/>
          </p:nvSpPr>
          <p:spPr>
            <a:xfrm>
              <a:off x="11952602" y="2637093"/>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42" name="object 142"/>
            <p:cNvPicPr/>
            <p:nvPr/>
          </p:nvPicPr>
          <p:blipFill>
            <a:blip r:embed="rId10" cstate="print"/>
            <a:stretch>
              <a:fillRect/>
            </a:stretch>
          </p:blipFill>
          <p:spPr>
            <a:xfrm>
              <a:off x="12019777" y="2533957"/>
              <a:ext cx="109883" cy="91543"/>
            </a:xfrm>
            <a:prstGeom prst="rect">
              <a:avLst/>
            </a:prstGeom>
          </p:spPr>
        </p:pic>
      </p:grpSp>
      <p:grpSp>
        <p:nvGrpSpPr>
          <p:cNvPr id="143" name="object 143">
            <a:extLst>
              <a:ext uri="{C183D7F6-B498-43B3-948B-1728B52AA6E4}">
                <adec:decorative xmlns:adec="http://schemas.microsoft.com/office/drawing/2017/decorative" val="1"/>
              </a:ext>
            </a:extLst>
          </p:cNvPr>
          <p:cNvGrpSpPr/>
          <p:nvPr/>
        </p:nvGrpSpPr>
        <p:grpSpPr>
          <a:xfrm>
            <a:off x="12738987" y="2533957"/>
            <a:ext cx="244475" cy="482600"/>
            <a:chOff x="12738987" y="2533957"/>
            <a:chExt cx="244475" cy="482600"/>
          </a:xfrm>
        </p:grpSpPr>
        <p:sp>
          <p:nvSpPr>
            <p:cNvPr id="144" name="object 144"/>
            <p:cNvSpPr/>
            <p:nvPr/>
          </p:nvSpPr>
          <p:spPr>
            <a:xfrm>
              <a:off x="12738987"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45" name="object 145"/>
            <p:cNvPicPr/>
            <p:nvPr/>
          </p:nvPicPr>
          <p:blipFill>
            <a:blip r:embed="rId10" cstate="print"/>
            <a:stretch>
              <a:fillRect/>
            </a:stretch>
          </p:blipFill>
          <p:spPr>
            <a:xfrm>
              <a:off x="12806162" y="2533957"/>
              <a:ext cx="109883" cy="91543"/>
            </a:xfrm>
            <a:prstGeom prst="rect">
              <a:avLst/>
            </a:prstGeom>
          </p:spPr>
        </p:pic>
      </p:grpSp>
      <p:grpSp>
        <p:nvGrpSpPr>
          <p:cNvPr id="146" name="object 146">
            <a:extLst>
              <a:ext uri="{C183D7F6-B498-43B3-948B-1728B52AA6E4}">
                <adec:decorative xmlns:adec="http://schemas.microsoft.com/office/drawing/2017/decorative" val="1"/>
              </a:ext>
            </a:extLst>
          </p:cNvPr>
          <p:cNvGrpSpPr/>
          <p:nvPr/>
        </p:nvGrpSpPr>
        <p:grpSpPr>
          <a:xfrm>
            <a:off x="13525371" y="2533957"/>
            <a:ext cx="244475" cy="482600"/>
            <a:chOff x="13525371" y="2533957"/>
            <a:chExt cx="244475" cy="482600"/>
          </a:xfrm>
        </p:grpSpPr>
        <p:sp>
          <p:nvSpPr>
            <p:cNvPr id="147" name="object 147"/>
            <p:cNvSpPr/>
            <p:nvPr/>
          </p:nvSpPr>
          <p:spPr>
            <a:xfrm>
              <a:off x="13525371" y="2637093"/>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48" name="object 148"/>
            <p:cNvPicPr/>
            <p:nvPr/>
          </p:nvPicPr>
          <p:blipFill>
            <a:blip r:embed="rId10" cstate="print"/>
            <a:stretch>
              <a:fillRect/>
            </a:stretch>
          </p:blipFill>
          <p:spPr>
            <a:xfrm>
              <a:off x="13592545" y="2533957"/>
              <a:ext cx="109883" cy="91543"/>
            </a:xfrm>
            <a:prstGeom prst="rect">
              <a:avLst/>
            </a:prstGeom>
          </p:spPr>
        </p:pic>
      </p:grpSp>
      <p:grpSp>
        <p:nvGrpSpPr>
          <p:cNvPr id="149" name="object 149">
            <a:extLst>
              <a:ext uri="{C183D7F6-B498-43B3-948B-1728B52AA6E4}">
                <adec:decorative xmlns:adec="http://schemas.microsoft.com/office/drawing/2017/decorative" val="1"/>
              </a:ext>
            </a:extLst>
          </p:cNvPr>
          <p:cNvGrpSpPr/>
          <p:nvPr/>
        </p:nvGrpSpPr>
        <p:grpSpPr>
          <a:xfrm>
            <a:off x="7124623" y="2533957"/>
            <a:ext cx="253365" cy="482600"/>
            <a:chOff x="7124623" y="2533957"/>
            <a:chExt cx="253365" cy="482600"/>
          </a:xfrm>
        </p:grpSpPr>
        <p:sp>
          <p:nvSpPr>
            <p:cNvPr id="150" name="object 150"/>
            <p:cNvSpPr/>
            <p:nvPr/>
          </p:nvSpPr>
          <p:spPr>
            <a:xfrm>
              <a:off x="7124623" y="2637093"/>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151" name="object 151"/>
            <p:cNvPicPr/>
            <p:nvPr/>
          </p:nvPicPr>
          <p:blipFill>
            <a:blip r:embed="rId12" cstate="print"/>
            <a:stretch>
              <a:fillRect/>
            </a:stretch>
          </p:blipFill>
          <p:spPr>
            <a:xfrm>
              <a:off x="7194286" y="2533957"/>
              <a:ext cx="113953" cy="91543"/>
            </a:xfrm>
            <a:prstGeom prst="rect">
              <a:avLst/>
            </a:prstGeom>
          </p:spPr>
        </p:pic>
      </p:grpSp>
      <p:grpSp>
        <p:nvGrpSpPr>
          <p:cNvPr id="152" name="object 152">
            <a:extLst>
              <a:ext uri="{C183D7F6-B498-43B3-948B-1728B52AA6E4}">
                <adec:decorative xmlns:adec="http://schemas.microsoft.com/office/drawing/2017/decorative" val="1"/>
              </a:ext>
            </a:extLst>
          </p:cNvPr>
          <p:cNvGrpSpPr/>
          <p:nvPr/>
        </p:nvGrpSpPr>
        <p:grpSpPr>
          <a:xfrm>
            <a:off x="8359011" y="2533957"/>
            <a:ext cx="244475" cy="482600"/>
            <a:chOff x="8359011" y="2533957"/>
            <a:chExt cx="244475" cy="482600"/>
          </a:xfrm>
        </p:grpSpPr>
        <p:sp>
          <p:nvSpPr>
            <p:cNvPr id="153" name="object 153"/>
            <p:cNvSpPr/>
            <p:nvPr/>
          </p:nvSpPr>
          <p:spPr>
            <a:xfrm>
              <a:off x="8359011"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54" name="object 154"/>
            <p:cNvPicPr/>
            <p:nvPr/>
          </p:nvPicPr>
          <p:blipFill>
            <a:blip r:embed="rId10" cstate="print"/>
            <a:stretch>
              <a:fillRect/>
            </a:stretch>
          </p:blipFill>
          <p:spPr>
            <a:xfrm>
              <a:off x="8426186" y="2533957"/>
              <a:ext cx="109883" cy="91543"/>
            </a:xfrm>
            <a:prstGeom prst="rect">
              <a:avLst/>
            </a:prstGeom>
          </p:spPr>
        </p:pic>
      </p:grpSp>
      <p:grpSp>
        <p:nvGrpSpPr>
          <p:cNvPr id="155" name="object 155">
            <a:extLst>
              <a:ext uri="{C183D7F6-B498-43B3-948B-1728B52AA6E4}">
                <adec:decorative xmlns:adec="http://schemas.microsoft.com/office/drawing/2017/decorative" val="1"/>
              </a:ext>
            </a:extLst>
          </p:cNvPr>
          <p:cNvGrpSpPr/>
          <p:nvPr/>
        </p:nvGrpSpPr>
        <p:grpSpPr>
          <a:xfrm>
            <a:off x="9163684" y="2533957"/>
            <a:ext cx="244475" cy="482600"/>
            <a:chOff x="9163684" y="2533957"/>
            <a:chExt cx="244475" cy="482600"/>
          </a:xfrm>
        </p:grpSpPr>
        <p:sp>
          <p:nvSpPr>
            <p:cNvPr id="156" name="object 156"/>
            <p:cNvSpPr/>
            <p:nvPr/>
          </p:nvSpPr>
          <p:spPr>
            <a:xfrm>
              <a:off x="9163684"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57" name="object 157"/>
            <p:cNvPicPr/>
            <p:nvPr/>
          </p:nvPicPr>
          <p:blipFill>
            <a:blip r:embed="rId10" cstate="print"/>
            <a:stretch>
              <a:fillRect/>
            </a:stretch>
          </p:blipFill>
          <p:spPr>
            <a:xfrm>
              <a:off x="9230859" y="2533957"/>
              <a:ext cx="109883" cy="91543"/>
            </a:xfrm>
            <a:prstGeom prst="rect">
              <a:avLst/>
            </a:prstGeom>
          </p:spPr>
        </p:pic>
      </p:grpSp>
      <p:grpSp>
        <p:nvGrpSpPr>
          <p:cNvPr id="158" name="object 158">
            <a:extLst>
              <a:ext uri="{C183D7F6-B498-43B3-948B-1728B52AA6E4}">
                <adec:decorative xmlns:adec="http://schemas.microsoft.com/office/drawing/2017/decorative" val="1"/>
              </a:ext>
            </a:extLst>
          </p:cNvPr>
          <p:cNvGrpSpPr/>
          <p:nvPr/>
        </p:nvGrpSpPr>
        <p:grpSpPr>
          <a:xfrm>
            <a:off x="10004931" y="2533957"/>
            <a:ext cx="244475" cy="482600"/>
            <a:chOff x="10004931" y="2533957"/>
            <a:chExt cx="244475" cy="482600"/>
          </a:xfrm>
        </p:grpSpPr>
        <p:sp>
          <p:nvSpPr>
            <p:cNvPr id="159" name="object 159"/>
            <p:cNvSpPr/>
            <p:nvPr/>
          </p:nvSpPr>
          <p:spPr>
            <a:xfrm>
              <a:off x="10004931"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60" name="object 160"/>
            <p:cNvPicPr/>
            <p:nvPr/>
          </p:nvPicPr>
          <p:blipFill>
            <a:blip r:embed="rId10" cstate="print"/>
            <a:stretch>
              <a:fillRect/>
            </a:stretch>
          </p:blipFill>
          <p:spPr>
            <a:xfrm>
              <a:off x="10072105" y="2533957"/>
              <a:ext cx="109883" cy="91543"/>
            </a:xfrm>
            <a:prstGeom prst="rect">
              <a:avLst/>
            </a:prstGeom>
          </p:spPr>
        </p:pic>
      </p:grpSp>
      <p:grpSp>
        <p:nvGrpSpPr>
          <p:cNvPr id="161" name="object 161">
            <a:extLst>
              <a:ext uri="{C183D7F6-B498-43B3-948B-1728B52AA6E4}">
                <adec:decorative xmlns:adec="http://schemas.microsoft.com/office/drawing/2017/decorative" val="1"/>
              </a:ext>
            </a:extLst>
          </p:cNvPr>
          <p:cNvGrpSpPr/>
          <p:nvPr/>
        </p:nvGrpSpPr>
        <p:grpSpPr>
          <a:xfrm>
            <a:off x="10791315" y="2533957"/>
            <a:ext cx="244475" cy="482600"/>
            <a:chOff x="10791315" y="2533957"/>
            <a:chExt cx="244475" cy="482600"/>
          </a:xfrm>
        </p:grpSpPr>
        <p:sp>
          <p:nvSpPr>
            <p:cNvPr id="162" name="object 162"/>
            <p:cNvSpPr/>
            <p:nvPr/>
          </p:nvSpPr>
          <p:spPr>
            <a:xfrm>
              <a:off x="10791315" y="2637093"/>
              <a:ext cx="244475" cy="379730"/>
            </a:xfrm>
            <a:custGeom>
              <a:avLst/>
              <a:gdLst/>
              <a:ahLst/>
              <a:cxnLst/>
              <a:rect l="l" t="t" r="r" b="b"/>
              <a:pathLst>
                <a:path w="244475" h="379730">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63" name="object 163"/>
            <p:cNvPicPr/>
            <p:nvPr/>
          </p:nvPicPr>
          <p:blipFill>
            <a:blip r:embed="rId10" cstate="print"/>
            <a:stretch>
              <a:fillRect/>
            </a:stretch>
          </p:blipFill>
          <p:spPr>
            <a:xfrm>
              <a:off x="10858490" y="2533957"/>
              <a:ext cx="109883" cy="91543"/>
            </a:xfrm>
            <a:prstGeom prst="rect">
              <a:avLst/>
            </a:prstGeom>
          </p:spPr>
        </p:pic>
      </p:grpSp>
      <p:grpSp>
        <p:nvGrpSpPr>
          <p:cNvPr id="164" name="object 164">
            <a:extLst>
              <a:ext uri="{C183D7F6-B498-43B3-948B-1728B52AA6E4}">
                <adec:decorative xmlns:adec="http://schemas.microsoft.com/office/drawing/2017/decorative" val="1"/>
              </a:ext>
            </a:extLst>
          </p:cNvPr>
          <p:cNvGrpSpPr/>
          <p:nvPr/>
        </p:nvGrpSpPr>
        <p:grpSpPr>
          <a:xfrm>
            <a:off x="11568607" y="2533957"/>
            <a:ext cx="253365" cy="482600"/>
            <a:chOff x="11568607" y="2533957"/>
            <a:chExt cx="253365" cy="482600"/>
          </a:xfrm>
        </p:grpSpPr>
        <p:sp>
          <p:nvSpPr>
            <p:cNvPr id="165" name="object 165"/>
            <p:cNvSpPr/>
            <p:nvPr/>
          </p:nvSpPr>
          <p:spPr>
            <a:xfrm>
              <a:off x="11568607" y="2637093"/>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66" name="object 166"/>
            <p:cNvPicPr/>
            <p:nvPr/>
          </p:nvPicPr>
          <p:blipFill>
            <a:blip r:embed="rId11" cstate="print"/>
            <a:stretch>
              <a:fillRect/>
            </a:stretch>
          </p:blipFill>
          <p:spPr>
            <a:xfrm>
              <a:off x="11638269" y="2533957"/>
              <a:ext cx="113953" cy="91543"/>
            </a:xfrm>
            <a:prstGeom prst="rect">
              <a:avLst/>
            </a:prstGeom>
          </p:spPr>
        </p:pic>
      </p:grpSp>
      <p:grpSp>
        <p:nvGrpSpPr>
          <p:cNvPr id="167" name="object 167">
            <a:extLst>
              <a:ext uri="{C183D7F6-B498-43B3-948B-1728B52AA6E4}">
                <adec:decorative xmlns:adec="http://schemas.microsoft.com/office/drawing/2017/decorative" val="1"/>
              </a:ext>
            </a:extLst>
          </p:cNvPr>
          <p:cNvGrpSpPr/>
          <p:nvPr/>
        </p:nvGrpSpPr>
        <p:grpSpPr>
          <a:xfrm>
            <a:off x="12354990" y="2533957"/>
            <a:ext cx="253365" cy="482600"/>
            <a:chOff x="12354990" y="2533957"/>
            <a:chExt cx="253365" cy="482600"/>
          </a:xfrm>
        </p:grpSpPr>
        <p:sp>
          <p:nvSpPr>
            <p:cNvPr id="168" name="object 168"/>
            <p:cNvSpPr/>
            <p:nvPr/>
          </p:nvSpPr>
          <p:spPr>
            <a:xfrm>
              <a:off x="12354990" y="2637093"/>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69" name="object 169"/>
            <p:cNvPicPr/>
            <p:nvPr/>
          </p:nvPicPr>
          <p:blipFill>
            <a:blip r:embed="rId11" cstate="print"/>
            <a:stretch>
              <a:fillRect/>
            </a:stretch>
          </p:blipFill>
          <p:spPr>
            <a:xfrm>
              <a:off x="12424653" y="2533957"/>
              <a:ext cx="113953" cy="91543"/>
            </a:xfrm>
            <a:prstGeom prst="rect">
              <a:avLst/>
            </a:prstGeom>
          </p:spPr>
        </p:pic>
      </p:grpSp>
      <p:grpSp>
        <p:nvGrpSpPr>
          <p:cNvPr id="170" name="object 170">
            <a:extLst>
              <a:ext uri="{C183D7F6-B498-43B3-948B-1728B52AA6E4}">
                <adec:decorative xmlns:adec="http://schemas.microsoft.com/office/drawing/2017/decorative" val="1"/>
              </a:ext>
            </a:extLst>
          </p:cNvPr>
          <p:cNvGrpSpPr/>
          <p:nvPr/>
        </p:nvGrpSpPr>
        <p:grpSpPr>
          <a:xfrm>
            <a:off x="13141323" y="2533957"/>
            <a:ext cx="244475" cy="482600"/>
            <a:chOff x="13141323" y="2533957"/>
            <a:chExt cx="244475" cy="482600"/>
          </a:xfrm>
        </p:grpSpPr>
        <p:sp>
          <p:nvSpPr>
            <p:cNvPr id="171" name="object 171"/>
            <p:cNvSpPr/>
            <p:nvPr/>
          </p:nvSpPr>
          <p:spPr>
            <a:xfrm>
              <a:off x="13141323" y="2637093"/>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72" name="object 172"/>
            <p:cNvPicPr/>
            <p:nvPr/>
          </p:nvPicPr>
          <p:blipFill>
            <a:blip r:embed="rId11" cstate="print"/>
            <a:stretch>
              <a:fillRect/>
            </a:stretch>
          </p:blipFill>
          <p:spPr>
            <a:xfrm>
              <a:off x="13208497" y="2533957"/>
              <a:ext cx="109883" cy="91543"/>
            </a:xfrm>
            <a:prstGeom prst="rect">
              <a:avLst/>
            </a:prstGeom>
          </p:spPr>
        </p:pic>
      </p:grpSp>
      <p:grpSp>
        <p:nvGrpSpPr>
          <p:cNvPr id="173" name="object 173">
            <a:extLst>
              <a:ext uri="{C183D7F6-B498-43B3-948B-1728B52AA6E4}">
                <adec:decorative xmlns:adec="http://schemas.microsoft.com/office/drawing/2017/decorative" val="1"/>
              </a:ext>
            </a:extLst>
          </p:cNvPr>
          <p:cNvGrpSpPr/>
          <p:nvPr/>
        </p:nvGrpSpPr>
        <p:grpSpPr>
          <a:xfrm>
            <a:off x="13927706" y="2533957"/>
            <a:ext cx="244475" cy="482600"/>
            <a:chOff x="13927706" y="2533957"/>
            <a:chExt cx="244475" cy="482600"/>
          </a:xfrm>
        </p:grpSpPr>
        <p:sp>
          <p:nvSpPr>
            <p:cNvPr id="174" name="object 174"/>
            <p:cNvSpPr/>
            <p:nvPr/>
          </p:nvSpPr>
          <p:spPr>
            <a:xfrm>
              <a:off x="13927706" y="2637093"/>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75" name="object 175"/>
            <p:cNvPicPr/>
            <p:nvPr/>
          </p:nvPicPr>
          <p:blipFill>
            <a:blip r:embed="rId10" cstate="print"/>
            <a:stretch>
              <a:fillRect/>
            </a:stretch>
          </p:blipFill>
          <p:spPr>
            <a:xfrm>
              <a:off x="13994880" y="2533957"/>
              <a:ext cx="109883" cy="91543"/>
            </a:xfrm>
            <a:prstGeom prst="rect">
              <a:avLst/>
            </a:prstGeom>
          </p:spPr>
        </p:pic>
      </p:grpSp>
      <p:grpSp>
        <p:nvGrpSpPr>
          <p:cNvPr id="176" name="object 176">
            <a:extLst>
              <a:ext uri="{C183D7F6-B498-43B3-948B-1728B52AA6E4}">
                <adec:decorative xmlns:adec="http://schemas.microsoft.com/office/drawing/2017/decorative" val="1"/>
              </a:ext>
            </a:extLst>
          </p:cNvPr>
          <p:cNvGrpSpPr/>
          <p:nvPr/>
        </p:nvGrpSpPr>
        <p:grpSpPr>
          <a:xfrm>
            <a:off x="7545247" y="2533957"/>
            <a:ext cx="253365" cy="482600"/>
            <a:chOff x="7545247" y="2533957"/>
            <a:chExt cx="253365" cy="482600"/>
          </a:xfrm>
        </p:grpSpPr>
        <p:sp>
          <p:nvSpPr>
            <p:cNvPr id="177" name="object 177"/>
            <p:cNvSpPr/>
            <p:nvPr/>
          </p:nvSpPr>
          <p:spPr>
            <a:xfrm>
              <a:off x="7545247" y="2637093"/>
              <a:ext cx="253365" cy="379730"/>
            </a:xfrm>
            <a:custGeom>
              <a:avLst/>
              <a:gdLst/>
              <a:ahLst/>
              <a:cxnLst/>
              <a:rect l="l" t="t" r="r" b="b"/>
              <a:pathLst>
                <a:path w="253365" h="379730">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178" name="object 178"/>
            <p:cNvPicPr/>
            <p:nvPr/>
          </p:nvPicPr>
          <p:blipFill>
            <a:blip r:embed="rId12" cstate="print"/>
            <a:stretch>
              <a:fillRect/>
            </a:stretch>
          </p:blipFill>
          <p:spPr>
            <a:xfrm>
              <a:off x="7614909" y="2533957"/>
              <a:ext cx="113953" cy="91543"/>
            </a:xfrm>
            <a:prstGeom prst="rect">
              <a:avLst/>
            </a:prstGeom>
          </p:spPr>
        </p:pic>
      </p:grpSp>
      <p:grpSp>
        <p:nvGrpSpPr>
          <p:cNvPr id="179" name="object 179">
            <a:extLst>
              <a:ext uri="{C183D7F6-B498-43B3-948B-1728B52AA6E4}">
                <adec:decorative xmlns:adec="http://schemas.microsoft.com/office/drawing/2017/decorative" val="1"/>
              </a:ext>
            </a:extLst>
          </p:cNvPr>
          <p:cNvGrpSpPr/>
          <p:nvPr/>
        </p:nvGrpSpPr>
        <p:grpSpPr>
          <a:xfrm>
            <a:off x="14302663" y="2533957"/>
            <a:ext cx="253365" cy="482600"/>
            <a:chOff x="14302663" y="2533957"/>
            <a:chExt cx="253365" cy="482600"/>
          </a:xfrm>
        </p:grpSpPr>
        <p:sp>
          <p:nvSpPr>
            <p:cNvPr id="180" name="object 180"/>
            <p:cNvSpPr/>
            <p:nvPr/>
          </p:nvSpPr>
          <p:spPr>
            <a:xfrm>
              <a:off x="14302663" y="2637093"/>
              <a:ext cx="253365" cy="379730"/>
            </a:xfrm>
            <a:custGeom>
              <a:avLst/>
              <a:gdLst/>
              <a:ahLst/>
              <a:cxnLst/>
              <a:rect l="l" t="t" r="r" b="b"/>
              <a:pathLst>
                <a:path w="253365" h="379730">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181" name="object 181"/>
            <p:cNvPicPr/>
            <p:nvPr/>
          </p:nvPicPr>
          <p:blipFill>
            <a:blip r:embed="rId11" cstate="print"/>
            <a:stretch>
              <a:fillRect/>
            </a:stretch>
          </p:blipFill>
          <p:spPr>
            <a:xfrm>
              <a:off x="14372325" y="2533957"/>
              <a:ext cx="113953" cy="91543"/>
            </a:xfrm>
            <a:prstGeom prst="rect">
              <a:avLst/>
            </a:prstGeom>
          </p:spPr>
        </p:pic>
      </p:grpSp>
      <p:grpSp>
        <p:nvGrpSpPr>
          <p:cNvPr id="182" name="object 182">
            <a:extLst>
              <a:ext uri="{C183D7F6-B498-43B3-948B-1728B52AA6E4}">
                <adec:decorative xmlns:adec="http://schemas.microsoft.com/office/drawing/2017/decorative" val="1"/>
              </a:ext>
            </a:extLst>
          </p:cNvPr>
          <p:cNvGrpSpPr/>
          <p:nvPr/>
        </p:nvGrpSpPr>
        <p:grpSpPr>
          <a:xfrm>
            <a:off x="14686658" y="2533957"/>
            <a:ext cx="244475" cy="482600"/>
            <a:chOff x="14686658" y="2533957"/>
            <a:chExt cx="244475" cy="482600"/>
          </a:xfrm>
        </p:grpSpPr>
        <p:sp>
          <p:nvSpPr>
            <p:cNvPr id="183" name="object 183"/>
            <p:cNvSpPr/>
            <p:nvPr/>
          </p:nvSpPr>
          <p:spPr>
            <a:xfrm>
              <a:off x="14686658" y="2637093"/>
              <a:ext cx="244475" cy="379730"/>
            </a:xfrm>
            <a:custGeom>
              <a:avLst/>
              <a:gdLst/>
              <a:ahLst/>
              <a:cxnLst/>
              <a:rect l="l" t="t" r="r" b="b"/>
              <a:pathLst>
                <a:path w="244475" h="379730">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184" name="object 184"/>
            <p:cNvPicPr/>
            <p:nvPr/>
          </p:nvPicPr>
          <p:blipFill>
            <a:blip r:embed="rId10" cstate="print"/>
            <a:stretch>
              <a:fillRect/>
            </a:stretch>
          </p:blipFill>
          <p:spPr>
            <a:xfrm>
              <a:off x="14753833" y="2533957"/>
              <a:ext cx="109883" cy="91543"/>
            </a:xfrm>
            <a:prstGeom prst="rect">
              <a:avLst/>
            </a:prstGeom>
          </p:spPr>
        </p:pic>
      </p:grpSp>
      <p:grpSp>
        <p:nvGrpSpPr>
          <p:cNvPr id="185" name="object 185">
            <a:extLst>
              <a:ext uri="{C183D7F6-B498-43B3-948B-1728B52AA6E4}">
                <adec:decorative xmlns:adec="http://schemas.microsoft.com/office/drawing/2017/decorative" val="1"/>
              </a:ext>
            </a:extLst>
          </p:cNvPr>
          <p:cNvGrpSpPr/>
          <p:nvPr/>
        </p:nvGrpSpPr>
        <p:grpSpPr>
          <a:xfrm>
            <a:off x="7929243" y="3100885"/>
            <a:ext cx="244475" cy="482600"/>
            <a:chOff x="7929243" y="3100885"/>
            <a:chExt cx="244475" cy="482600"/>
          </a:xfrm>
        </p:grpSpPr>
        <p:sp>
          <p:nvSpPr>
            <p:cNvPr id="186" name="object 186"/>
            <p:cNvSpPr/>
            <p:nvPr/>
          </p:nvSpPr>
          <p:spPr>
            <a:xfrm>
              <a:off x="7929243"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87" name="object 187"/>
            <p:cNvPicPr/>
            <p:nvPr/>
          </p:nvPicPr>
          <p:blipFill>
            <a:blip r:embed="rId10" cstate="print"/>
            <a:stretch>
              <a:fillRect/>
            </a:stretch>
          </p:blipFill>
          <p:spPr>
            <a:xfrm>
              <a:off x="7996418" y="3100885"/>
              <a:ext cx="109883" cy="91543"/>
            </a:xfrm>
            <a:prstGeom prst="rect">
              <a:avLst/>
            </a:prstGeom>
          </p:spPr>
        </p:pic>
      </p:grpSp>
      <p:grpSp>
        <p:nvGrpSpPr>
          <p:cNvPr id="188" name="object 188">
            <a:extLst>
              <a:ext uri="{C183D7F6-B498-43B3-948B-1728B52AA6E4}">
                <adec:decorative xmlns:adec="http://schemas.microsoft.com/office/drawing/2017/decorative" val="1"/>
              </a:ext>
            </a:extLst>
          </p:cNvPr>
          <p:cNvGrpSpPr/>
          <p:nvPr/>
        </p:nvGrpSpPr>
        <p:grpSpPr>
          <a:xfrm>
            <a:off x="8733966" y="3100885"/>
            <a:ext cx="253365" cy="482600"/>
            <a:chOff x="8733966" y="3100885"/>
            <a:chExt cx="253365" cy="482600"/>
          </a:xfrm>
        </p:grpSpPr>
        <p:sp>
          <p:nvSpPr>
            <p:cNvPr id="189" name="object 189"/>
            <p:cNvSpPr/>
            <p:nvPr/>
          </p:nvSpPr>
          <p:spPr>
            <a:xfrm>
              <a:off x="8733966" y="3204021"/>
              <a:ext cx="253365" cy="379730"/>
            </a:xfrm>
            <a:custGeom>
              <a:avLst/>
              <a:gdLst/>
              <a:ahLst/>
              <a:cxnLst/>
              <a:rect l="l" t="t" r="r" b="b"/>
              <a:pathLst>
                <a:path w="253365" h="379729">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190" name="object 190"/>
            <p:cNvPicPr/>
            <p:nvPr/>
          </p:nvPicPr>
          <p:blipFill>
            <a:blip r:embed="rId10" cstate="print"/>
            <a:stretch>
              <a:fillRect/>
            </a:stretch>
          </p:blipFill>
          <p:spPr>
            <a:xfrm>
              <a:off x="8803629" y="3100885"/>
              <a:ext cx="113953" cy="91543"/>
            </a:xfrm>
            <a:prstGeom prst="rect">
              <a:avLst/>
            </a:prstGeom>
          </p:spPr>
        </p:pic>
      </p:grpSp>
      <p:grpSp>
        <p:nvGrpSpPr>
          <p:cNvPr id="191" name="object 191">
            <a:extLst>
              <a:ext uri="{C183D7F6-B498-43B3-948B-1728B52AA6E4}">
                <adec:decorative xmlns:adec="http://schemas.microsoft.com/office/drawing/2017/decorative" val="1"/>
              </a:ext>
            </a:extLst>
          </p:cNvPr>
          <p:cNvGrpSpPr/>
          <p:nvPr/>
        </p:nvGrpSpPr>
        <p:grpSpPr>
          <a:xfrm>
            <a:off x="9602596" y="3100885"/>
            <a:ext cx="244475" cy="482600"/>
            <a:chOff x="9602596" y="3100885"/>
            <a:chExt cx="244475" cy="482600"/>
          </a:xfrm>
        </p:grpSpPr>
        <p:sp>
          <p:nvSpPr>
            <p:cNvPr id="192" name="object 192"/>
            <p:cNvSpPr/>
            <p:nvPr/>
          </p:nvSpPr>
          <p:spPr>
            <a:xfrm>
              <a:off x="9602596"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93" name="object 193"/>
            <p:cNvPicPr/>
            <p:nvPr/>
          </p:nvPicPr>
          <p:blipFill>
            <a:blip r:embed="rId10" cstate="print"/>
            <a:stretch>
              <a:fillRect/>
            </a:stretch>
          </p:blipFill>
          <p:spPr>
            <a:xfrm>
              <a:off x="9669771" y="3100885"/>
              <a:ext cx="109883" cy="91543"/>
            </a:xfrm>
            <a:prstGeom prst="rect">
              <a:avLst/>
            </a:prstGeom>
          </p:spPr>
        </p:pic>
      </p:grpSp>
      <p:grpSp>
        <p:nvGrpSpPr>
          <p:cNvPr id="194" name="object 194">
            <a:extLst>
              <a:ext uri="{C183D7F6-B498-43B3-948B-1728B52AA6E4}">
                <adec:decorative xmlns:adec="http://schemas.microsoft.com/office/drawing/2017/decorative" val="1"/>
              </a:ext>
            </a:extLst>
          </p:cNvPr>
          <p:cNvGrpSpPr/>
          <p:nvPr/>
        </p:nvGrpSpPr>
        <p:grpSpPr>
          <a:xfrm>
            <a:off x="10388979" y="3100885"/>
            <a:ext cx="244475" cy="482600"/>
            <a:chOff x="10388979" y="3100885"/>
            <a:chExt cx="244475" cy="482600"/>
          </a:xfrm>
        </p:grpSpPr>
        <p:sp>
          <p:nvSpPr>
            <p:cNvPr id="195" name="object 195"/>
            <p:cNvSpPr/>
            <p:nvPr/>
          </p:nvSpPr>
          <p:spPr>
            <a:xfrm>
              <a:off x="10388979"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196" name="object 196"/>
            <p:cNvPicPr/>
            <p:nvPr/>
          </p:nvPicPr>
          <p:blipFill>
            <a:blip r:embed="rId10" cstate="print"/>
            <a:stretch>
              <a:fillRect/>
            </a:stretch>
          </p:blipFill>
          <p:spPr>
            <a:xfrm>
              <a:off x="10456154" y="3100885"/>
              <a:ext cx="109883" cy="91543"/>
            </a:xfrm>
            <a:prstGeom prst="rect">
              <a:avLst/>
            </a:prstGeom>
          </p:spPr>
        </p:pic>
      </p:grpSp>
      <p:grpSp>
        <p:nvGrpSpPr>
          <p:cNvPr id="197" name="object 197">
            <a:extLst>
              <a:ext uri="{C183D7F6-B498-43B3-948B-1728B52AA6E4}">
                <adec:decorative xmlns:adec="http://schemas.microsoft.com/office/drawing/2017/decorative" val="1"/>
              </a:ext>
            </a:extLst>
          </p:cNvPr>
          <p:cNvGrpSpPr/>
          <p:nvPr/>
        </p:nvGrpSpPr>
        <p:grpSpPr>
          <a:xfrm>
            <a:off x="11166271" y="3100885"/>
            <a:ext cx="253365" cy="482600"/>
            <a:chOff x="11166271" y="3100885"/>
            <a:chExt cx="253365" cy="482600"/>
          </a:xfrm>
        </p:grpSpPr>
        <p:sp>
          <p:nvSpPr>
            <p:cNvPr id="198" name="object 198"/>
            <p:cNvSpPr/>
            <p:nvPr/>
          </p:nvSpPr>
          <p:spPr>
            <a:xfrm>
              <a:off x="11166271" y="3204021"/>
              <a:ext cx="253365" cy="379730"/>
            </a:xfrm>
            <a:custGeom>
              <a:avLst/>
              <a:gdLst/>
              <a:ahLst/>
              <a:cxnLst/>
              <a:rect l="l" t="t" r="r" b="b"/>
              <a:pathLst>
                <a:path w="253365" h="379729">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199" name="object 199"/>
            <p:cNvPicPr/>
            <p:nvPr/>
          </p:nvPicPr>
          <p:blipFill>
            <a:blip r:embed="rId11" cstate="print"/>
            <a:stretch>
              <a:fillRect/>
            </a:stretch>
          </p:blipFill>
          <p:spPr>
            <a:xfrm>
              <a:off x="11235933" y="3100885"/>
              <a:ext cx="113953" cy="91543"/>
            </a:xfrm>
            <a:prstGeom prst="rect">
              <a:avLst/>
            </a:prstGeom>
          </p:spPr>
        </p:pic>
      </p:grpSp>
      <p:grpSp>
        <p:nvGrpSpPr>
          <p:cNvPr id="200" name="object 200">
            <a:extLst>
              <a:ext uri="{C183D7F6-B498-43B3-948B-1728B52AA6E4}">
                <adec:decorative xmlns:adec="http://schemas.microsoft.com/office/drawing/2017/decorative" val="1"/>
              </a:ext>
            </a:extLst>
          </p:cNvPr>
          <p:cNvGrpSpPr/>
          <p:nvPr/>
        </p:nvGrpSpPr>
        <p:grpSpPr>
          <a:xfrm>
            <a:off x="11952602" y="3100885"/>
            <a:ext cx="244475" cy="482600"/>
            <a:chOff x="11952602" y="3100885"/>
            <a:chExt cx="244475" cy="482600"/>
          </a:xfrm>
        </p:grpSpPr>
        <p:sp>
          <p:nvSpPr>
            <p:cNvPr id="201" name="object 201"/>
            <p:cNvSpPr/>
            <p:nvPr/>
          </p:nvSpPr>
          <p:spPr>
            <a:xfrm>
              <a:off x="11952602" y="3204021"/>
              <a:ext cx="244475" cy="379730"/>
            </a:xfrm>
            <a:custGeom>
              <a:avLst/>
              <a:gdLst/>
              <a:ahLst/>
              <a:cxnLst/>
              <a:rect l="l" t="t" r="r" b="b"/>
              <a:pathLst>
                <a:path w="244475" h="379729">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202" name="object 202"/>
            <p:cNvPicPr/>
            <p:nvPr/>
          </p:nvPicPr>
          <p:blipFill>
            <a:blip r:embed="rId10" cstate="print"/>
            <a:stretch>
              <a:fillRect/>
            </a:stretch>
          </p:blipFill>
          <p:spPr>
            <a:xfrm>
              <a:off x="12019777" y="3100885"/>
              <a:ext cx="109883" cy="91543"/>
            </a:xfrm>
            <a:prstGeom prst="rect">
              <a:avLst/>
            </a:prstGeom>
          </p:spPr>
        </p:pic>
      </p:grpSp>
      <p:grpSp>
        <p:nvGrpSpPr>
          <p:cNvPr id="203" name="object 203">
            <a:extLst>
              <a:ext uri="{C183D7F6-B498-43B3-948B-1728B52AA6E4}">
                <adec:decorative xmlns:adec="http://schemas.microsoft.com/office/drawing/2017/decorative" val="1"/>
              </a:ext>
            </a:extLst>
          </p:cNvPr>
          <p:cNvGrpSpPr/>
          <p:nvPr/>
        </p:nvGrpSpPr>
        <p:grpSpPr>
          <a:xfrm>
            <a:off x="12738987" y="3100885"/>
            <a:ext cx="244475" cy="482600"/>
            <a:chOff x="12738987" y="3100885"/>
            <a:chExt cx="244475" cy="482600"/>
          </a:xfrm>
        </p:grpSpPr>
        <p:sp>
          <p:nvSpPr>
            <p:cNvPr id="204" name="object 204"/>
            <p:cNvSpPr/>
            <p:nvPr/>
          </p:nvSpPr>
          <p:spPr>
            <a:xfrm>
              <a:off x="12738987"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205" name="object 205"/>
            <p:cNvPicPr/>
            <p:nvPr/>
          </p:nvPicPr>
          <p:blipFill>
            <a:blip r:embed="rId10" cstate="print"/>
            <a:stretch>
              <a:fillRect/>
            </a:stretch>
          </p:blipFill>
          <p:spPr>
            <a:xfrm>
              <a:off x="12806162" y="3100885"/>
              <a:ext cx="109883" cy="91543"/>
            </a:xfrm>
            <a:prstGeom prst="rect">
              <a:avLst/>
            </a:prstGeom>
          </p:spPr>
        </p:pic>
      </p:grpSp>
      <p:grpSp>
        <p:nvGrpSpPr>
          <p:cNvPr id="206" name="object 206">
            <a:extLst>
              <a:ext uri="{C183D7F6-B498-43B3-948B-1728B52AA6E4}">
                <adec:decorative xmlns:adec="http://schemas.microsoft.com/office/drawing/2017/decorative" val="1"/>
              </a:ext>
            </a:extLst>
          </p:cNvPr>
          <p:cNvGrpSpPr/>
          <p:nvPr/>
        </p:nvGrpSpPr>
        <p:grpSpPr>
          <a:xfrm>
            <a:off x="13525371" y="3100885"/>
            <a:ext cx="244475" cy="482600"/>
            <a:chOff x="13525371" y="3100885"/>
            <a:chExt cx="244475" cy="482600"/>
          </a:xfrm>
        </p:grpSpPr>
        <p:sp>
          <p:nvSpPr>
            <p:cNvPr id="207" name="object 207"/>
            <p:cNvSpPr/>
            <p:nvPr/>
          </p:nvSpPr>
          <p:spPr>
            <a:xfrm>
              <a:off x="13525371" y="3204021"/>
              <a:ext cx="244475" cy="379730"/>
            </a:xfrm>
            <a:custGeom>
              <a:avLst/>
              <a:gdLst/>
              <a:ahLst/>
              <a:cxnLst/>
              <a:rect l="l" t="t" r="r" b="b"/>
              <a:pathLst>
                <a:path w="244475" h="379729">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208" name="object 208"/>
            <p:cNvPicPr/>
            <p:nvPr/>
          </p:nvPicPr>
          <p:blipFill>
            <a:blip r:embed="rId10" cstate="print"/>
            <a:stretch>
              <a:fillRect/>
            </a:stretch>
          </p:blipFill>
          <p:spPr>
            <a:xfrm>
              <a:off x="13592545" y="3100885"/>
              <a:ext cx="109883" cy="91543"/>
            </a:xfrm>
            <a:prstGeom prst="rect">
              <a:avLst/>
            </a:prstGeom>
          </p:spPr>
        </p:pic>
      </p:grpSp>
      <p:grpSp>
        <p:nvGrpSpPr>
          <p:cNvPr id="209" name="object 209">
            <a:extLst>
              <a:ext uri="{C183D7F6-B498-43B3-948B-1728B52AA6E4}">
                <adec:decorative xmlns:adec="http://schemas.microsoft.com/office/drawing/2017/decorative" val="1"/>
              </a:ext>
            </a:extLst>
          </p:cNvPr>
          <p:cNvGrpSpPr/>
          <p:nvPr/>
        </p:nvGrpSpPr>
        <p:grpSpPr>
          <a:xfrm>
            <a:off x="7124623" y="3100885"/>
            <a:ext cx="253365" cy="482600"/>
            <a:chOff x="7124623" y="3100885"/>
            <a:chExt cx="253365" cy="482600"/>
          </a:xfrm>
        </p:grpSpPr>
        <p:sp>
          <p:nvSpPr>
            <p:cNvPr id="210" name="object 210"/>
            <p:cNvSpPr/>
            <p:nvPr/>
          </p:nvSpPr>
          <p:spPr>
            <a:xfrm>
              <a:off x="7124623" y="3204021"/>
              <a:ext cx="253365" cy="379730"/>
            </a:xfrm>
            <a:custGeom>
              <a:avLst/>
              <a:gdLst/>
              <a:ahLst/>
              <a:cxnLst/>
              <a:rect l="l" t="t" r="r" b="b"/>
              <a:pathLst>
                <a:path w="253365" h="379729">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211" name="object 211"/>
            <p:cNvPicPr/>
            <p:nvPr/>
          </p:nvPicPr>
          <p:blipFill>
            <a:blip r:embed="rId12" cstate="print"/>
            <a:stretch>
              <a:fillRect/>
            </a:stretch>
          </p:blipFill>
          <p:spPr>
            <a:xfrm>
              <a:off x="7194286" y="3100885"/>
              <a:ext cx="113953" cy="91543"/>
            </a:xfrm>
            <a:prstGeom prst="rect">
              <a:avLst/>
            </a:prstGeom>
          </p:spPr>
        </p:pic>
      </p:grpSp>
      <p:grpSp>
        <p:nvGrpSpPr>
          <p:cNvPr id="212" name="object 212">
            <a:extLst>
              <a:ext uri="{C183D7F6-B498-43B3-948B-1728B52AA6E4}">
                <adec:decorative xmlns:adec="http://schemas.microsoft.com/office/drawing/2017/decorative" val="1"/>
              </a:ext>
            </a:extLst>
          </p:cNvPr>
          <p:cNvGrpSpPr/>
          <p:nvPr/>
        </p:nvGrpSpPr>
        <p:grpSpPr>
          <a:xfrm>
            <a:off x="8359011" y="3100885"/>
            <a:ext cx="244475" cy="482600"/>
            <a:chOff x="8359011" y="3100885"/>
            <a:chExt cx="244475" cy="482600"/>
          </a:xfrm>
        </p:grpSpPr>
        <p:sp>
          <p:nvSpPr>
            <p:cNvPr id="213" name="object 213"/>
            <p:cNvSpPr/>
            <p:nvPr/>
          </p:nvSpPr>
          <p:spPr>
            <a:xfrm>
              <a:off x="8359011"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214" name="object 214"/>
            <p:cNvPicPr/>
            <p:nvPr/>
          </p:nvPicPr>
          <p:blipFill>
            <a:blip r:embed="rId10" cstate="print"/>
            <a:stretch>
              <a:fillRect/>
            </a:stretch>
          </p:blipFill>
          <p:spPr>
            <a:xfrm>
              <a:off x="8426186" y="3100885"/>
              <a:ext cx="109883" cy="91543"/>
            </a:xfrm>
            <a:prstGeom prst="rect">
              <a:avLst/>
            </a:prstGeom>
          </p:spPr>
        </p:pic>
      </p:grpSp>
      <p:grpSp>
        <p:nvGrpSpPr>
          <p:cNvPr id="215" name="object 215">
            <a:extLst>
              <a:ext uri="{C183D7F6-B498-43B3-948B-1728B52AA6E4}">
                <adec:decorative xmlns:adec="http://schemas.microsoft.com/office/drawing/2017/decorative" val="1"/>
              </a:ext>
            </a:extLst>
          </p:cNvPr>
          <p:cNvGrpSpPr/>
          <p:nvPr/>
        </p:nvGrpSpPr>
        <p:grpSpPr>
          <a:xfrm>
            <a:off x="9163684" y="3100885"/>
            <a:ext cx="244475" cy="482600"/>
            <a:chOff x="9163684" y="3100885"/>
            <a:chExt cx="244475" cy="482600"/>
          </a:xfrm>
        </p:grpSpPr>
        <p:sp>
          <p:nvSpPr>
            <p:cNvPr id="216" name="object 216"/>
            <p:cNvSpPr/>
            <p:nvPr/>
          </p:nvSpPr>
          <p:spPr>
            <a:xfrm>
              <a:off x="9163684"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217" name="object 217"/>
            <p:cNvPicPr/>
            <p:nvPr/>
          </p:nvPicPr>
          <p:blipFill>
            <a:blip r:embed="rId10" cstate="print"/>
            <a:stretch>
              <a:fillRect/>
            </a:stretch>
          </p:blipFill>
          <p:spPr>
            <a:xfrm>
              <a:off x="9230859" y="3100885"/>
              <a:ext cx="109883" cy="91543"/>
            </a:xfrm>
            <a:prstGeom prst="rect">
              <a:avLst/>
            </a:prstGeom>
          </p:spPr>
        </p:pic>
      </p:grpSp>
      <p:grpSp>
        <p:nvGrpSpPr>
          <p:cNvPr id="218" name="object 218">
            <a:extLst>
              <a:ext uri="{C183D7F6-B498-43B3-948B-1728B52AA6E4}">
                <adec:decorative xmlns:adec="http://schemas.microsoft.com/office/drawing/2017/decorative" val="1"/>
              </a:ext>
            </a:extLst>
          </p:cNvPr>
          <p:cNvGrpSpPr/>
          <p:nvPr/>
        </p:nvGrpSpPr>
        <p:grpSpPr>
          <a:xfrm>
            <a:off x="10004931" y="3100885"/>
            <a:ext cx="244475" cy="482600"/>
            <a:chOff x="10004931" y="3100885"/>
            <a:chExt cx="244475" cy="482600"/>
          </a:xfrm>
        </p:grpSpPr>
        <p:sp>
          <p:nvSpPr>
            <p:cNvPr id="219" name="object 219"/>
            <p:cNvSpPr/>
            <p:nvPr/>
          </p:nvSpPr>
          <p:spPr>
            <a:xfrm>
              <a:off x="10004931"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220" name="object 220"/>
            <p:cNvPicPr/>
            <p:nvPr/>
          </p:nvPicPr>
          <p:blipFill>
            <a:blip r:embed="rId10" cstate="print"/>
            <a:stretch>
              <a:fillRect/>
            </a:stretch>
          </p:blipFill>
          <p:spPr>
            <a:xfrm>
              <a:off x="10072105" y="3100885"/>
              <a:ext cx="109883" cy="91543"/>
            </a:xfrm>
            <a:prstGeom prst="rect">
              <a:avLst/>
            </a:prstGeom>
          </p:spPr>
        </p:pic>
      </p:grpSp>
      <p:grpSp>
        <p:nvGrpSpPr>
          <p:cNvPr id="221" name="object 221">
            <a:extLst>
              <a:ext uri="{C183D7F6-B498-43B3-948B-1728B52AA6E4}">
                <adec:decorative xmlns:adec="http://schemas.microsoft.com/office/drawing/2017/decorative" val="1"/>
              </a:ext>
            </a:extLst>
          </p:cNvPr>
          <p:cNvGrpSpPr/>
          <p:nvPr/>
        </p:nvGrpSpPr>
        <p:grpSpPr>
          <a:xfrm>
            <a:off x="10791315" y="3100885"/>
            <a:ext cx="244475" cy="482600"/>
            <a:chOff x="10791315" y="3100885"/>
            <a:chExt cx="244475" cy="482600"/>
          </a:xfrm>
        </p:grpSpPr>
        <p:sp>
          <p:nvSpPr>
            <p:cNvPr id="222" name="object 222"/>
            <p:cNvSpPr/>
            <p:nvPr/>
          </p:nvSpPr>
          <p:spPr>
            <a:xfrm>
              <a:off x="10791315" y="3204021"/>
              <a:ext cx="244475" cy="379730"/>
            </a:xfrm>
            <a:custGeom>
              <a:avLst/>
              <a:gdLst/>
              <a:ahLst/>
              <a:cxnLst/>
              <a:rect l="l" t="t" r="r" b="b"/>
              <a:pathLst>
                <a:path w="244475" h="379729">
                  <a:moveTo>
                    <a:pt x="169290" y="0"/>
                  </a:moveTo>
                  <a:lnTo>
                    <a:pt x="69798" y="81"/>
                  </a:lnTo>
                  <a:lnTo>
                    <a:pt x="34183" y="17696"/>
                  </a:lnTo>
                  <a:lnTo>
                    <a:pt x="9941"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70" y="81711"/>
                  </a:lnTo>
                  <a:lnTo>
                    <a:pt x="49837" y="62525"/>
                  </a:lnTo>
                  <a:lnTo>
                    <a:pt x="56079" y="49083"/>
                  </a:lnTo>
                  <a:lnTo>
                    <a:pt x="56079" y="354241"/>
                  </a:lnTo>
                  <a:lnTo>
                    <a:pt x="58452" y="364032"/>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223" name="object 223"/>
            <p:cNvPicPr/>
            <p:nvPr/>
          </p:nvPicPr>
          <p:blipFill>
            <a:blip r:embed="rId10" cstate="print"/>
            <a:stretch>
              <a:fillRect/>
            </a:stretch>
          </p:blipFill>
          <p:spPr>
            <a:xfrm>
              <a:off x="10858490" y="3100885"/>
              <a:ext cx="109883" cy="91543"/>
            </a:xfrm>
            <a:prstGeom prst="rect">
              <a:avLst/>
            </a:prstGeom>
          </p:spPr>
        </p:pic>
      </p:grpSp>
      <p:grpSp>
        <p:nvGrpSpPr>
          <p:cNvPr id="224" name="object 224">
            <a:extLst>
              <a:ext uri="{C183D7F6-B498-43B3-948B-1728B52AA6E4}">
                <adec:decorative xmlns:adec="http://schemas.microsoft.com/office/drawing/2017/decorative" val="1"/>
              </a:ext>
            </a:extLst>
          </p:cNvPr>
          <p:cNvGrpSpPr/>
          <p:nvPr/>
        </p:nvGrpSpPr>
        <p:grpSpPr>
          <a:xfrm>
            <a:off x="11568607" y="3100885"/>
            <a:ext cx="253365" cy="482600"/>
            <a:chOff x="11568607" y="3100885"/>
            <a:chExt cx="253365" cy="482600"/>
          </a:xfrm>
        </p:grpSpPr>
        <p:sp>
          <p:nvSpPr>
            <p:cNvPr id="225" name="object 225"/>
            <p:cNvSpPr/>
            <p:nvPr/>
          </p:nvSpPr>
          <p:spPr>
            <a:xfrm>
              <a:off x="11568607" y="3204021"/>
              <a:ext cx="253365" cy="379730"/>
            </a:xfrm>
            <a:custGeom>
              <a:avLst/>
              <a:gdLst/>
              <a:ahLst/>
              <a:cxnLst/>
              <a:rect l="l" t="t" r="r" b="b"/>
              <a:pathLst>
                <a:path w="253365" h="379729">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226" name="object 226"/>
            <p:cNvPicPr/>
            <p:nvPr/>
          </p:nvPicPr>
          <p:blipFill>
            <a:blip r:embed="rId11" cstate="print"/>
            <a:stretch>
              <a:fillRect/>
            </a:stretch>
          </p:blipFill>
          <p:spPr>
            <a:xfrm>
              <a:off x="11638269" y="3100885"/>
              <a:ext cx="113953" cy="91543"/>
            </a:xfrm>
            <a:prstGeom prst="rect">
              <a:avLst/>
            </a:prstGeom>
          </p:spPr>
        </p:pic>
      </p:grpSp>
      <p:grpSp>
        <p:nvGrpSpPr>
          <p:cNvPr id="227" name="object 227">
            <a:extLst>
              <a:ext uri="{C183D7F6-B498-43B3-948B-1728B52AA6E4}">
                <adec:decorative xmlns:adec="http://schemas.microsoft.com/office/drawing/2017/decorative" val="1"/>
              </a:ext>
            </a:extLst>
          </p:cNvPr>
          <p:cNvGrpSpPr/>
          <p:nvPr/>
        </p:nvGrpSpPr>
        <p:grpSpPr>
          <a:xfrm>
            <a:off x="12354990" y="3100885"/>
            <a:ext cx="253365" cy="482600"/>
            <a:chOff x="12354990" y="3100885"/>
            <a:chExt cx="253365" cy="482600"/>
          </a:xfrm>
        </p:grpSpPr>
        <p:sp>
          <p:nvSpPr>
            <p:cNvPr id="228" name="object 228"/>
            <p:cNvSpPr/>
            <p:nvPr/>
          </p:nvSpPr>
          <p:spPr>
            <a:xfrm>
              <a:off x="12354990" y="3204021"/>
              <a:ext cx="253365" cy="379730"/>
            </a:xfrm>
            <a:custGeom>
              <a:avLst/>
              <a:gdLst/>
              <a:ahLst/>
              <a:cxnLst/>
              <a:rect l="l" t="t" r="r" b="b"/>
              <a:pathLst>
                <a:path w="253365" h="379729">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229" name="object 229"/>
            <p:cNvPicPr/>
            <p:nvPr/>
          </p:nvPicPr>
          <p:blipFill>
            <a:blip r:embed="rId11" cstate="print"/>
            <a:stretch>
              <a:fillRect/>
            </a:stretch>
          </p:blipFill>
          <p:spPr>
            <a:xfrm>
              <a:off x="12424653" y="3100885"/>
              <a:ext cx="113953" cy="91543"/>
            </a:xfrm>
            <a:prstGeom prst="rect">
              <a:avLst/>
            </a:prstGeom>
          </p:spPr>
        </p:pic>
      </p:grpSp>
      <p:grpSp>
        <p:nvGrpSpPr>
          <p:cNvPr id="230" name="object 230">
            <a:extLst>
              <a:ext uri="{C183D7F6-B498-43B3-948B-1728B52AA6E4}">
                <adec:decorative xmlns:adec="http://schemas.microsoft.com/office/drawing/2017/decorative" val="1"/>
              </a:ext>
            </a:extLst>
          </p:cNvPr>
          <p:cNvGrpSpPr/>
          <p:nvPr/>
        </p:nvGrpSpPr>
        <p:grpSpPr>
          <a:xfrm>
            <a:off x="13141323" y="3100885"/>
            <a:ext cx="244475" cy="482600"/>
            <a:chOff x="13141323" y="3100885"/>
            <a:chExt cx="244475" cy="482600"/>
          </a:xfrm>
        </p:grpSpPr>
        <p:sp>
          <p:nvSpPr>
            <p:cNvPr id="231" name="object 231"/>
            <p:cNvSpPr/>
            <p:nvPr/>
          </p:nvSpPr>
          <p:spPr>
            <a:xfrm>
              <a:off x="13141323" y="3204021"/>
              <a:ext cx="244475" cy="379730"/>
            </a:xfrm>
            <a:custGeom>
              <a:avLst/>
              <a:gdLst/>
              <a:ahLst/>
              <a:cxnLst/>
              <a:rect l="l" t="t" r="r" b="b"/>
              <a:pathLst>
                <a:path w="244475" h="379729">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232" name="object 232"/>
            <p:cNvPicPr/>
            <p:nvPr/>
          </p:nvPicPr>
          <p:blipFill>
            <a:blip r:embed="rId11" cstate="print"/>
            <a:stretch>
              <a:fillRect/>
            </a:stretch>
          </p:blipFill>
          <p:spPr>
            <a:xfrm>
              <a:off x="13208497" y="3100885"/>
              <a:ext cx="109883" cy="91543"/>
            </a:xfrm>
            <a:prstGeom prst="rect">
              <a:avLst/>
            </a:prstGeom>
          </p:spPr>
        </p:pic>
      </p:grpSp>
      <p:grpSp>
        <p:nvGrpSpPr>
          <p:cNvPr id="233" name="object 233">
            <a:extLst>
              <a:ext uri="{C183D7F6-B498-43B3-948B-1728B52AA6E4}">
                <adec:decorative xmlns:adec="http://schemas.microsoft.com/office/drawing/2017/decorative" val="1"/>
              </a:ext>
            </a:extLst>
          </p:cNvPr>
          <p:cNvGrpSpPr/>
          <p:nvPr/>
        </p:nvGrpSpPr>
        <p:grpSpPr>
          <a:xfrm>
            <a:off x="13927706" y="3100885"/>
            <a:ext cx="244475" cy="482600"/>
            <a:chOff x="13927706" y="3100885"/>
            <a:chExt cx="244475" cy="482600"/>
          </a:xfrm>
        </p:grpSpPr>
        <p:sp>
          <p:nvSpPr>
            <p:cNvPr id="234" name="object 234"/>
            <p:cNvSpPr/>
            <p:nvPr/>
          </p:nvSpPr>
          <p:spPr>
            <a:xfrm>
              <a:off x="13927706" y="3204021"/>
              <a:ext cx="244475" cy="379730"/>
            </a:xfrm>
            <a:custGeom>
              <a:avLst/>
              <a:gdLst/>
              <a:ahLst/>
              <a:cxnLst/>
              <a:rect l="l" t="t" r="r" b="b"/>
              <a:pathLst>
                <a:path w="244475" h="379729">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235" name="object 235"/>
            <p:cNvPicPr/>
            <p:nvPr/>
          </p:nvPicPr>
          <p:blipFill>
            <a:blip r:embed="rId10" cstate="print"/>
            <a:stretch>
              <a:fillRect/>
            </a:stretch>
          </p:blipFill>
          <p:spPr>
            <a:xfrm>
              <a:off x="13994880" y="3100885"/>
              <a:ext cx="109883" cy="91543"/>
            </a:xfrm>
            <a:prstGeom prst="rect">
              <a:avLst/>
            </a:prstGeom>
          </p:spPr>
        </p:pic>
      </p:grpSp>
      <p:grpSp>
        <p:nvGrpSpPr>
          <p:cNvPr id="236" name="object 236">
            <a:extLst>
              <a:ext uri="{C183D7F6-B498-43B3-948B-1728B52AA6E4}">
                <adec:decorative xmlns:adec="http://schemas.microsoft.com/office/drawing/2017/decorative" val="1"/>
              </a:ext>
            </a:extLst>
          </p:cNvPr>
          <p:cNvGrpSpPr/>
          <p:nvPr/>
        </p:nvGrpSpPr>
        <p:grpSpPr>
          <a:xfrm>
            <a:off x="7545247" y="3100885"/>
            <a:ext cx="253365" cy="482600"/>
            <a:chOff x="7545247" y="3100885"/>
            <a:chExt cx="253365" cy="482600"/>
          </a:xfrm>
        </p:grpSpPr>
        <p:sp>
          <p:nvSpPr>
            <p:cNvPr id="237" name="object 237"/>
            <p:cNvSpPr/>
            <p:nvPr/>
          </p:nvSpPr>
          <p:spPr>
            <a:xfrm>
              <a:off x="7545247" y="3204021"/>
              <a:ext cx="253365" cy="379730"/>
            </a:xfrm>
            <a:custGeom>
              <a:avLst/>
              <a:gdLst/>
              <a:ahLst/>
              <a:cxnLst/>
              <a:rect l="l" t="t" r="r" b="b"/>
              <a:pathLst>
                <a:path w="253365" h="379729">
                  <a:moveTo>
                    <a:pt x="175560"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6" y="354241"/>
                  </a:lnTo>
                  <a:lnTo>
                    <a:pt x="60617" y="364032"/>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AC152C"/>
            </a:solidFill>
          </p:spPr>
          <p:txBody>
            <a:bodyPr wrap="square" lIns="0" tIns="0" rIns="0" bIns="0" rtlCol="0"/>
            <a:lstStyle/>
            <a:p>
              <a:endParaRPr/>
            </a:p>
          </p:txBody>
        </p:sp>
        <p:pic>
          <p:nvPicPr>
            <p:cNvPr id="238" name="object 238"/>
            <p:cNvPicPr/>
            <p:nvPr/>
          </p:nvPicPr>
          <p:blipFill>
            <a:blip r:embed="rId12" cstate="print"/>
            <a:stretch>
              <a:fillRect/>
            </a:stretch>
          </p:blipFill>
          <p:spPr>
            <a:xfrm>
              <a:off x="7614909" y="3100885"/>
              <a:ext cx="113953" cy="91543"/>
            </a:xfrm>
            <a:prstGeom prst="rect">
              <a:avLst/>
            </a:prstGeom>
          </p:spPr>
        </p:pic>
      </p:grpSp>
      <p:grpSp>
        <p:nvGrpSpPr>
          <p:cNvPr id="239" name="object 239">
            <a:extLst>
              <a:ext uri="{C183D7F6-B498-43B3-948B-1728B52AA6E4}">
                <adec:decorative xmlns:adec="http://schemas.microsoft.com/office/drawing/2017/decorative" val="1"/>
              </a:ext>
            </a:extLst>
          </p:cNvPr>
          <p:cNvGrpSpPr/>
          <p:nvPr/>
        </p:nvGrpSpPr>
        <p:grpSpPr>
          <a:xfrm>
            <a:off x="14302663" y="3100885"/>
            <a:ext cx="253365" cy="482600"/>
            <a:chOff x="14302663" y="3100885"/>
            <a:chExt cx="253365" cy="482600"/>
          </a:xfrm>
        </p:grpSpPr>
        <p:sp>
          <p:nvSpPr>
            <p:cNvPr id="240" name="object 240"/>
            <p:cNvSpPr/>
            <p:nvPr/>
          </p:nvSpPr>
          <p:spPr>
            <a:xfrm>
              <a:off x="14302663" y="3204021"/>
              <a:ext cx="253365" cy="379730"/>
            </a:xfrm>
            <a:custGeom>
              <a:avLst/>
              <a:gdLst/>
              <a:ahLst/>
              <a:cxnLst/>
              <a:rect l="l" t="t" r="r" b="b"/>
              <a:pathLst>
                <a:path w="253365" h="379729">
                  <a:moveTo>
                    <a:pt x="175559" y="0"/>
                  </a:moveTo>
                  <a:lnTo>
                    <a:pt x="72383" y="81"/>
                  </a:lnTo>
                  <a:lnTo>
                    <a:pt x="35449" y="17696"/>
                  </a:lnTo>
                  <a:lnTo>
                    <a:pt x="10309" y="60406"/>
                  </a:lnTo>
                  <a:lnTo>
                    <a:pt x="1271" y="108708"/>
                  </a:lnTo>
                  <a:lnTo>
                    <a:pt x="0" y="140455"/>
                  </a:lnTo>
                  <a:lnTo>
                    <a:pt x="89" y="149589"/>
                  </a:lnTo>
                  <a:lnTo>
                    <a:pt x="2137" y="188081"/>
                  </a:lnTo>
                  <a:lnTo>
                    <a:pt x="21709" y="194757"/>
                  </a:lnTo>
                  <a:lnTo>
                    <a:pt x="22912" y="194727"/>
                  </a:lnTo>
                  <a:lnTo>
                    <a:pt x="41312" y="167604"/>
                  </a:lnTo>
                  <a:lnTo>
                    <a:pt x="40864" y="158124"/>
                  </a:lnTo>
                  <a:lnTo>
                    <a:pt x="40604" y="149078"/>
                  </a:lnTo>
                  <a:lnTo>
                    <a:pt x="40523" y="140455"/>
                  </a:lnTo>
                  <a:lnTo>
                    <a:pt x="42006" y="107426"/>
                  </a:lnTo>
                  <a:lnTo>
                    <a:pt x="46013" y="81711"/>
                  </a:lnTo>
                  <a:lnTo>
                    <a:pt x="51683" y="62525"/>
                  </a:lnTo>
                  <a:lnTo>
                    <a:pt x="58156" y="49083"/>
                  </a:lnTo>
                  <a:lnTo>
                    <a:pt x="58157" y="354241"/>
                  </a:lnTo>
                  <a:lnTo>
                    <a:pt x="60617" y="364032"/>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241" name="object 241"/>
            <p:cNvPicPr/>
            <p:nvPr/>
          </p:nvPicPr>
          <p:blipFill>
            <a:blip r:embed="rId11" cstate="print"/>
            <a:stretch>
              <a:fillRect/>
            </a:stretch>
          </p:blipFill>
          <p:spPr>
            <a:xfrm>
              <a:off x="14372325" y="3100885"/>
              <a:ext cx="113953" cy="91543"/>
            </a:xfrm>
            <a:prstGeom prst="rect">
              <a:avLst/>
            </a:prstGeom>
          </p:spPr>
        </p:pic>
      </p:grpSp>
      <p:grpSp>
        <p:nvGrpSpPr>
          <p:cNvPr id="242" name="object 242">
            <a:extLst>
              <a:ext uri="{C183D7F6-B498-43B3-948B-1728B52AA6E4}">
                <adec:decorative xmlns:adec="http://schemas.microsoft.com/office/drawing/2017/decorative" val="1"/>
              </a:ext>
            </a:extLst>
          </p:cNvPr>
          <p:cNvGrpSpPr/>
          <p:nvPr/>
        </p:nvGrpSpPr>
        <p:grpSpPr>
          <a:xfrm>
            <a:off x="14686658" y="3100885"/>
            <a:ext cx="244475" cy="482600"/>
            <a:chOff x="14686658" y="3100885"/>
            <a:chExt cx="244475" cy="482600"/>
          </a:xfrm>
        </p:grpSpPr>
        <p:sp>
          <p:nvSpPr>
            <p:cNvPr id="243" name="object 243"/>
            <p:cNvSpPr/>
            <p:nvPr/>
          </p:nvSpPr>
          <p:spPr>
            <a:xfrm>
              <a:off x="14686658" y="3204021"/>
              <a:ext cx="244475" cy="379730"/>
            </a:xfrm>
            <a:custGeom>
              <a:avLst/>
              <a:gdLst/>
              <a:ahLst/>
              <a:cxnLst/>
              <a:rect l="l" t="t" r="r" b="b"/>
              <a:pathLst>
                <a:path w="244475" h="379729">
                  <a:moveTo>
                    <a:pt x="169289" y="0"/>
                  </a:moveTo>
                  <a:lnTo>
                    <a:pt x="69797" y="81"/>
                  </a:lnTo>
                  <a:lnTo>
                    <a:pt x="34183" y="17696"/>
                  </a:lnTo>
                  <a:lnTo>
                    <a:pt x="9940" y="60406"/>
                  </a:lnTo>
                  <a:lnTo>
                    <a:pt x="1225" y="108708"/>
                  </a:lnTo>
                  <a:lnTo>
                    <a:pt x="0" y="140455"/>
                  </a:lnTo>
                  <a:lnTo>
                    <a:pt x="86" y="149589"/>
                  </a:lnTo>
                  <a:lnTo>
                    <a:pt x="2060" y="188081"/>
                  </a:lnTo>
                  <a:lnTo>
                    <a:pt x="20934" y="194757"/>
                  </a:lnTo>
                  <a:lnTo>
                    <a:pt x="22094" y="194727"/>
                  </a:lnTo>
                  <a:lnTo>
                    <a:pt x="39836" y="167604"/>
                  </a:lnTo>
                  <a:lnTo>
                    <a:pt x="39405" y="158124"/>
                  </a:lnTo>
                  <a:lnTo>
                    <a:pt x="39154" y="149078"/>
                  </a:lnTo>
                  <a:lnTo>
                    <a:pt x="39076" y="140455"/>
                  </a:lnTo>
                  <a:lnTo>
                    <a:pt x="40506" y="107426"/>
                  </a:lnTo>
                  <a:lnTo>
                    <a:pt x="44369" y="81711"/>
                  </a:lnTo>
                  <a:lnTo>
                    <a:pt x="49837" y="62525"/>
                  </a:lnTo>
                  <a:lnTo>
                    <a:pt x="56079" y="49083"/>
                  </a:lnTo>
                  <a:lnTo>
                    <a:pt x="56080" y="354241"/>
                  </a:lnTo>
                  <a:lnTo>
                    <a:pt x="58453" y="364032"/>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244" name="object 244"/>
            <p:cNvPicPr/>
            <p:nvPr/>
          </p:nvPicPr>
          <p:blipFill>
            <a:blip r:embed="rId10" cstate="print"/>
            <a:stretch>
              <a:fillRect/>
            </a:stretch>
          </p:blipFill>
          <p:spPr>
            <a:xfrm>
              <a:off x="14753833" y="3100885"/>
              <a:ext cx="109883" cy="91543"/>
            </a:xfrm>
            <a:prstGeom prst="rect">
              <a:avLst/>
            </a:prstGeom>
          </p:spPr>
        </p:pic>
      </p:grpSp>
      <p:grpSp>
        <p:nvGrpSpPr>
          <p:cNvPr id="245" name="object 245">
            <a:extLst>
              <a:ext uri="{C183D7F6-B498-43B3-948B-1728B52AA6E4}">
                <adec:decorative xmlns:adec="http://schemas.microsoft.com/office/drawing/2017/decorative" val="1"/>
              </a:ext>
            </a:extLst>
          </p:cNvPr>
          <p:cNvGrpSpPr/>
          <p:nvPr/>
        </p:nvGrpSpPr>
        <p:grpSpPr>
          <a:xfrm>
            <a:off x="7920151" y="3676937"/>
            <a:ext cx="253365" cy="473709"/>
            <a:chOff x="7920151" y="3676937"/>
            <a:chExt cx="253365" cy="473709"/>
          </a:xfrm>
        </p:grpSpPr>
        <p:sp>
          <p:nvSpPr>
            <p:cNvPr id="246" name="object 246"/>
            <p:cNvSpPr/>
            <p:nvPr/>
          </p:nvSpPr>
          <p:spPr>
            <a:xfrm>
              <a:off x="7920151" y="3778127"/>
              <a:ext cx="253365" cy="372745"/>
            </a:xfrm>
            <a:custGeom>
              <a:avLst/>
              <a:gdLst/>
              <a:ahLst/>
              <a:cxnLst/>
              <a:rect l="l" t="t" r="r" b="b"/>
              <a:pathLst>
                <a:path w="253365" h="372745">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247" name="object 247"/>
            <p:cNvPicPr/>
            <p:nvPr/>
          </p:nvPicPr>
          <p:blipFill>
            <a:blip r:embed="rId11" cstate="print"/>
            <a:stretch>
              <a:fillRect/>
            </a:stretch>
          </p:blipFill>
          <p:spPr>
            <a:xfrm>
              <a:off x="7989814" y="3676937"/>
              <a:ext cx="113953" cy="89816"/>
            </a:xfrm>
            <a:prstGeom prst="rect">
              <a:avLst/>
            </a:prstGeom>
          </p:spPr>
        </p:pic>
      </p:grpSp>
      <p:grpSp>
        <p:nvGrpSpPr>
          <p:cNvPr id="248" name="object 248">
            <a:extLst>
              <a:ext uri="{C183D7F6-B498-43B3-948B-1728B52AA6E4}">
                <adec:decorative xmlns:adec="http://schemas.microsoft.com/office/drawing/2017/decorative" val="1"/>
              </a:ext>
            </a:extLst>
          </p:cNvPr>
          <p:cNvGrpSpPr/>
          <p:nvPr/>
        </p:nvGrpSpPr>
        <p:grpSpPr>
          <a:xfrm>
            <a:off x="8733915" y="3676937"/>
            <a:ext cx="244475" cy="473709"/>
            <a:chOff x="8733915" y="3676937"/>
            <a:chExt cx="244475" cy="473709"/>
          </a:xfrm>
        </p:grpSpPr>
        <p:sp>
          <p:nvSpPr>
            <p:cNvPr id="249" name="object 249"/>
            <p:cNvSpPr/>
            <p:nvPr/>
          </p:nvSpPr>
          <p:spPr>
            <a:xfrm>
              <a:off x="8733915"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250" name="object 250"/>
            <p:cNvPicPr/>
            <p:nvPr/>
          </p:nvPicPr>
          <p:blipFill>
            <a:blip r:embed="rId10" cstate="print"/>
            <a:stretch>
              <a:fillRect/>
            </a:stretch>
          </p:blipFill>
          <p:spPr>
            <a:xfrm>
              <a:off x="8801090" y="3676937"/>
              <a:ext cx="109883" cy="89816"/>
            </a:xfrm>
            <a:prstGeom prst="rect">
              <a:avLst/>
            </a:prstGeom>
          </p:spPr>
        </p:pic>
      </p:grpSp>
      <p:grpSp>
        <p:nvGrpSpPr>
          <p:cNvPr id="251" name="object 251">
            <a:extLst>
              <a:ext uri="{C183D7F6-B498-43B3-948B-1728B52AA6E4}">
                <adec:decorative xmlns:adec="http://schemas.microsoft.com/office/drawing/2017/decorative" val="1"/>
              </a:ext>
            </a:extLst>
          </p:cNvPr>
          <p:cNvGrpSpPr/>
          <p:nvPr/>
        </p:nvGrpSpPr>
        <p:grpSpPr>
          <a:xfrm>
            <a:off x="9593503" y="3676937"/>
            <a:ext cx="253365" cy="473709"/>
            <a:chOff x="9593503" y="3676937"/>
            <a:chExt cx="253365" cy="473709"/>
          </a:xfrm>
        </p:grpSpPr>
        <p:sp>
          <p:nvSpPr>
            <p:cNvPr id="252" name="object 252"/>
            <p:cNvSpPr/>
            <p:nvPr/>
          </p:nvSpPr>
          <p:spPr>
            <a:xfrm>
              <a:off x="9593503" y="3778127"/>
              <a:ext cx="253365" cy="372745"/>
            </a:xfrm>
            <a:custGeom>
              <a:avLst/>
              <a:gdLst/>
              <a:ahLst/>
              <a:cxnLst/>
              <a:rect l="l" t="t" r="r" b="b"/>
              <a:pathLst>
                <a:path w="253365" h="372745">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253" name="object 253"/>
            <p:cNvPicPr/>
            <p:nvPr/>
          </p:nvPicPr>
          <p:blipFill>
            <a:blip r:embed="rId11" cstate="print"/>
            <a:stretch>
              <a:fillRect/>
            </a:stretch>
          </p:blipFill>
          <p:spPr>
            <a:xfrm>
              <a:off x="9663166" y="3676937"/>
              <a:ext cx="113953" cy="89816"/>
            </a:xfrm>
            <a:prstGeom prst="rect">
              <a:avLst/>
            </a:prstGeom>
          </p:spPr>
        </p:pic>
      </p:grpSp>
      <p:grpSp>
        <p:nvGrpSpPr>
          <p:cNvPr id="254" name="object 254">
            <a:extLst>
              <a:ext uri="{C183D7F6-B498-43B3-948B-1728B52AA6E4}">
                <adec:decorative xmlns:adec="http://schemas.microsoft.com/office/drawing/2017/decorative" val="1"/>
              </a:ext>
            </a:extLst>
          </p:cNvPr>
          <p:cNvGrpSpPr/>
          <p:nvPr/>
        </p:nvGrpSpPr>
        <p:grpSpPr>
          <a:xfrm>
            <a:off x="10379887" y="3676937"/>
            <a:ext cx="253365" cy="473709"/>
            <a:chOff x="10379887" y="3676937"/>
            <a:chExt cx="253365" cy="473709"/>
          </a:xfrm>
        </p:grpSpPr>
        <p:sp>
          <p:nvSpPr>
            <p:cNvPr id="255" name="object 255"/>
            <p:cNvSpPr/>
            <p:nvPr/>
          </p:nvSpPr>
          <p:spPr>
            <a:xfrm>
              <a:off x="10379887" y="3778127"/>
              <a:ext cx="253365" cy="372745"/>
            </a:xfrm>
            <a:custGeom>
              <a:avLst/>
              <a:gdLst/>
              <a:ahLst/>
              <a:cxnLst/>
              <a:rect l="l" t="t" r="r" b="b"/>
              <a:pathLst>
                <a:path w="253365" h="372745">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256" name="object 256"/>
            <p:cNvPicPr/>
            <p:nvPr/>
          </p:nvPicPr>
          <p:blipFill>
            <a:blip r:embed="rId11" cstate="print"/>
            <a:stretch>
              <a:fillRect/>
            </a:stretch>
          </p:blipFill>
          <p:spPr>
            <a:xfrm>
              <a:off x="10449550" y="3676937"/>
              <a:ext cx="113953" cy="89816"/>
            </a:xfrm>
            <a:prstGeom prst="rect">
              <a:avLst/>
            </a:prstGeom>
          </p:spPr>
        </p:pic>
      </p:grpSp>
      <p:grpSp>
        <p:nvGrpSpPr>
          <p:cNvPr id="257" name="object 257">
            <a:extLst>
              <a:ext uri="{C183D7F6-B498-43B3-948B-1728B52AA6E4}">
                <adec:decorative xmlns:adec="http://schemas.microsoft.com/office/drawing/2017/decorative" val="1"/>
              </a:ext>
            </a:extLst>
          </p:cNvPr>
          <p:cNvGrpSpPr/>
          <p:nvPr/>
        </p:nvGrpSpPr>
        <p:grpSpPr>
          <a:xfrm>
            <a:off x="11166219" y="3676937"/>
            <a:ext cx="244475" cy="473709"/>
            <a:chOff x="11166219" y="3676937"/>
            <a:chExt cx="244475" cy="473709"/>
          </a:xfrm>
        </p:grpSpPr>
        <p:sp>
          <p:nvSpPr>
            <p:cNvPr id="258" name="object 258"/>
            <p:cNvSpPr/>
            <p:nvPr/>
          </p:nvSpPr>
          <p:spPr>
            <a:xfrm>
              <a:off x="11166219"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259" name="object 259"/>
            <p:cNvPicPr/>
            <p:nvPr/>
          </p:nvPicPr>
          <p:blipFill>
            <a:blip r:embed="rId10" cstate="print"/>
            <a:stretch>
              <a:fillRect/>
            </a:stretch>
          </p:blipFill>
          <p:spPr>
            <a:xfrm>
              <a:off x="11233394" y="3676937"/>
              <a:ext cx="109883" cy="89816"/>
            </a:xfrm>
            <a:prstGeom prst="rect">
              <a:avLst/>
            </a:prstGeom>
          </p:spPr>
        </p:pic>
      </p:grpSp>
      <p:grpSp>
        <p:nvGrpSpPr>
          <p:cNvPr id="260" name="object 260">
            <a:extLst>
              <a:ext uri="{C183D7F6-B498-43B3-948B-1728B52AA6E4}">
                <adec:decorative xmlns:adec="http://schemas.microsoft.com/office/drawing/2017/decorative" val="1"/>
              </a:ext>
            </a:extLst>
          </p:cNvPr>
          <p:cNvGrpSpPr/>
          <p:nvPr/>
        </p:nvGrpSpPr>
        <p:grpSpPr>
          <a:xfrm>
            <a:off x="11952602" y="3676937"/>
            <a:ext cx="244475" cy="473709"/>
            <a:chOff x="11952602" y="3676937"/>
            <a:chExt cx="244475" cy="473709"/>
          </a:xfrm>
        </p:grpSpPr>
        <p:sp>
          <p:nvSpPr>
            <p:cNvPr id="261" name="object 261"/>
            <p:cNvSpPr/>
            <p:nvPr/>
          </p:nvSpPr>
          <p:spPr>
            <a:xfrm>
              <a:off x="11952602"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262" name="object 262"/>
            <p:cNvPicPr/>
            <p:nvPr/>
          </p:nvPicPr>
          <p:blipFill>
            <a:blip r:embed="rId10" cstate="print"/>
            <a:stretch>
              <a:fillRect/>
            </a:stretch>
          </p:blipFill>
          <p:spPr>
            <a:xfrm>
              <a:off x="12019777" y="3676937"/>
              <a:ext cx="109883" cy="89816"/>
            </a:xfrm>
            <a:prstGeom prst="rect">
              <a:avLst/>
            </a:prstGeom>
          </p:spPr>
        </p:pic>
      </p:grpSp>
      <p:grpSp>
        <p:nvGrpSpPr>
          <p:cNvPr id="263" name="object 263">
            <a:extLst>
              <a:ext uri="{C183D7F6-B498-43B3-948B-1728B52AA6E4}">
                <adec:decorative xmlns:adec="http://schemas.microsoft.com/office/drawing/2017/decorative" val="1"/>
              </a:ext>
            </a:extLst>
          </p:cNvPr>
          <p:cNvGrpSpPr/>
          <p:nvPr/>
        </p:nvGrpSpPr>
        <p:grpSpPr>
          <a:xfrm>
            <a:off x="12729895" y="3676937"/>
            <a:ext cx="253365" cy="473709"/>
            <a:chOff x="12729895" y="3676937"/>
            <a:chExt cx="253365" cy="473709"/>
          </a:xfrm>
        </p:grpSpPr>
        <p:sp>
          <p:nvSpPr>
            <p:cNvPr id="264" name="object 264"/>
            <p:cNvSpPr/>
            <p:nvPr/>
          </p:nvSpPr>
          <p:spPr>
            <a:xfrm>
              <a:off x="12729895" y="3778127"/>
              <a:ext cx="253365" cy="372745"/>
            </a:xfrm>
            <a:custGeom>
              <a:avLst/>
              <a:gdLst/>
              <a:ahLst/>
              <a:cxnLst/>
              <a:rect l="l" t="t" r="r" b="b"/>
              <a:pathLst>
                <a:path w="253365" h="372745">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265" name="object 265"/>
            <p:cNvPicPr/>
            <p:nvPr/>
          </p:nvPicPr>
          <p:blipFill>
            <a:blip r:embed="rId10" cstate="print"/>
            <a:stretch>
              <a:fillRect/>
            </a:stretch>
          </p:blipFill>
          <p:spPr>
            <a:xfrm>
              <a:off x="12799557" y="3676937"/>
              <a:ext cx="113953" cy="89816"/>
            </a:xfrm>
            <a:prstGeom prst="rect">
              <a:avLst/>
            </a:prstGeom>
          </p:spPr>
        </p:pic>
      </p:grpSp>
      <p:grpSp>
        <p:nvGrpSpPr>
          <p:cNvPr id="266" name="object 266">
            <a:extLst>
              <a:ext uri="{C183D7F6-B498-43B3-948B-1728B52AA6E4}">
                <adec:decorative xmlns:adec="http://schemas.microsoft.com/office/drawing/2017/decorative" val="1"/>
              </a:ext>
            </a:extLst>
          </p:cNvPr>
          <p:cNvGrpSpPr/>
          <p:nvPr/>
        </p:nvGrpSpPr>
        <p:grpSpPr>
          <a:xfrm>
            <a:off x="13516278" y="3676937"/>
            <a:ext cx="253365" cy="473709"/>
            <a:chOff x="13516278" y="3676937"/>
            <a:chExt cx="253365" cy="473709"/>
          </a:xfrm>
        </p:grpSpPr>
        <p:sp>
          <p:nvSpPr>
            <p:cNvPr id="267" name="object 267"/>
            <p:cNvSpPr/>
            <p:nvPr/>
          </p:nvSpPr>
          <p:spPr>
            <a:xfrm>
              <a:off x="13516278" y="3778127"/>
              <a:ext cx="253365" cy="372745"/>
            </a:xfrm>
            <a:custGeom>
              <a:avLst/>
              <a:gdLst/>
              <a:ahLst/>
              <a:cxnLst/>
              <a:rect l="l" t="t" r="r" b="b"/>
              <a:pathLst>
                <a:path w="253365" h="372745">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268" name="object 268"/>
            <p:cNvPicPr/>
            <p:nvPr/>
          </p:nvPicPr>
          <p:blipFill>
            <a:blip r:embed="rId11" cstate="print"/>
            <a:stretch>
              <a:fillRect/>
            </a:stretch>
          </p:blipFill>
          <p:spPr>
            <a:xfrm>
              <a:off x="13585941" y="3676937"/>
              <a:ext cx="113953" cy="89816"/>
            </a:xfrm>
            <a:prstGeom prst="rect">
              <a:avLst/>
            </a:prstGeom>
          </p:spPr>
        </p:pic>
      </p:grpSp>
      <p:grpSp>
        <p:nvGrpSpPr>
          <p:cNvPr id="269" name="object 269">
            <a:extLst>
              <a:ext uri="{C183D7F6-B498-43B3-948B-1728B52AA6E4}">
                <adec:decorative xmlns:adec="http://schemas.microsoft.com/office/drawing/2017/decorative" val="1"/>
              </a:ext>
            </a:extLst>
          </p:cNvPr>
          <p:cNvGrpSpPr/>
          <p:nvPr/>
        </p:nvGrpSpPr>
        <p:grpSpPr>
          <a:xfrm>
            <a:off x="7124571" y="3676937"/>
            <a:ext cx="244475" cy="473709"/>
            <a:chOff x="7124571" y="3676937"/>
            <a:chExt cx="244475" cy="473709"/>
          </a:xfrm>
        </p:grpSpPr>
        <p:sp>
          <p:nvSpPr>
            <p:cNvPr id="270" name="object 270"/>
            <p:cNvSpPr/>
            <p:nvPr/>
          </p:nvSpPr>
          <p:spPr>
            <a:xfrm>
              <a:off x="7124571"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AC152C"/>
            </a:solidFill>
          </p:spPr>
          <p:txBody>
            <a:bodyPr wrap="square" lIns="0" tIns="0" rIns="0" bIns="0" rtlCol="0"/>
            <a:lstStyle/>
            <a:p>
              <a:endParaRPr/>
            </a:p>
          </p:txBody>
        </p:sp>
        <p:pic>
          <p:nvPicPr>
            <p:cNvPr id="271" name="object 271"/>
            <p:cNvPicPr/>
            <p:nvPr/>
          </p:nvPicPr>
          <p:blipFill>
            <a:blip r:embed="rId13" cstate="print"/>
            <a:stretch>
              <a:fillRect/>
            </a:stretch>
          </p:blipFill>
          <p:spPr>
            <a:xfrm>
              <a:off x="7191746" y="3676937"/>
              <a:ext cx="109883" cy="89816"/>
            </a:xfrm>
            <a:prstGeom prst="rect">
              <a:avLst/>
            </a:prstGeom>
          </p:spPr>
        </p:pic>
      </p:grpSp>
      <p:grpSp>
        <p:nvGrpSpPr>
          <p:cNvPr id="272" name="object 272">
            <a:extLst>
              <a:ext uri="{C183D7F6-B498-43B3-948B-1728B52AA6E4}">
                <adec:decorative xmlns:adec="http://schemas.microsoft.com/office/drawing/2017/decorative" val="1"/>
              </a:ext>
            </a:extLst>
          </p:cNvPr>
          <p:cNvGrpSpPr/>
          <p:nvPr/>
        </p:nvGrpSpPr>
        <p:grpSpPr>
          <a:xfrm>
            <a:off x="8359011" y="3676937"/>
            <a:ext cx="244475" cy="473709"/>
            <a:chOff x="8359011" y="3676937"/>
            <a:chExt cx="244475" cy="473709"/>
          </a:xfrm>
        </p:grpSpPr>
        <p:sp>
          <p:nvSpPr>
            <p:cNvPr id="273" name="object 273"/>
            <p:cNvSpPr/>
            <p:nvPr/>
          </p:nvSpPr>
          <p:spPr>
            <a:xfrm>
              <a:off x="8359011"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274" name="object 274"/>
            <p:cNvPicPr/>
            <p:nvPr/>
          </p:nvPicPr>
          <p:blipFill>
            <a:blip r:embed="rId10" cstate="print"/>
            <a:stretch>
              <a:fillRect/>
            </a:stretch>
          </p:blipFill>
          <p:spPr>
            <a:xfrm>
              <a:off x="8426186" y="3676937"/>
              <a:ext cx="109883" cy="89816"/>
            </a:xfrm>
            <a:prstGeom prst="rect">
              <a:avLst/>
            </a:prstGeom>
          </p:spPr>
        </p:pic>
      </p:grpSp>
      <p:grpSp>
        <p:nvGrpSpPr>
          <p:cNvPr id="275" name="object 275">
            <a:extLst>
              <a:ext uri="{C183D7F6-B498-43B3-948B-1728B52AA6E4}">
                <adec:decorative xmlns:adec="http://schemas.microsoft.com/office/drawing/2017/decorative" val="1"/>
              </a:ext>
            </a:extLst>
          </p:cNvPr>
          <p:cNvGrpSpPr/>
          <p:nvPr/>
        </p:nvGrpSpPr>
        <p:grpSpPr>
          <a:xfrm>
            <a:off x="9154591" y="3676937"/>
            <a:ext cx="253365" cy="473709"/>
            <a:chOff x="9154591" y="3676937"/>
            <a:chExt cx="253365" cy="473709"/>
          </a:xfrm>
        </p:grpSpPr>
        <p:sp>
          <p:nvSpPr>
            <p:cNvPr id="276" name="object 276"/>
            <p:cNvSpPr/>
            <p:nvPr/>
          </p:nvSpPr>
          <p:spPr>
            <a:xfrm>
              <a:off x="9154591" y="3778127"/>
              <a:ext cx="253365" cy="372745"/>
            </a:xfrm>
            <a:custGeom>
              <a:avLst/>
              <a:gdLst/>
              <a:ahLst/>
              <a:cxnLst/>
              <a:rect l="l" t="t" r="r" b="b"/>
              <a:pathLst>
                <a:path w="253365" h="372745">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277" name="object 277"/>
            <p:cNvPicPr/>
            <p:nvPr/>
          </p:nvPicPr>
          <p:blipFill>
            <a:blip r:embed="rId11" cstate="print"/>
            <a:stretch>
              <a:fillRect/>
            </a:stretch>
          </p:blipFill>
          <p:spPr>
            <a:xfrm>
              <a:off x="9224254" y="3676937"/>
              <a:ext cx="113953" cy="89816"/>
            </a:xfrm>
            <a:prstGeom prst="rect">
              <a:avLst/>
            </a:prstGeom>
          </p:spPr>
        </p:pic>
      </p:grpSp>
      <p:grpSp>
        <p:nvGrpSpPr>
          <p:cNvPr id="278" name="object 278">
            <a:extLst>
              <a:ext uri="{C183D7F6-B498-43B3-948B-1728B52AA6E4}">
                <adec:decorative xmlns:adec="http://schemas.microsoft.com/office/drawing/2017/decorative" val="1"/>
              </a:ext>
            </a:extLst>
          </p:cNvPr>
          <p:cNvGrpSpPr/>
          <p:nvPr/>
        </p:nvGrpSpPr>
        <p:grpSpPr>
          <a:xfrm>
            <a:off x="10004931" y="3676937"/>
            <a:ext cx="244475" cy="473709"/>
            <a:chOff x="10004931" y="3676937"/>
            <a:chExt cx="244475" cy="473709"/>
          </a:xfrm>
        </p:grpSpPr>
        <p:sp>
          <p:nvSpPr>
            <p:cNvPr id="279" name="object 279"/>
            <p:cNvSpPr/>
            <p:nvPr/>
          </p:nvSpPr>
          <p:spPr>
            <a:xfrm>
              <a:off x="10004931"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280" name="object 280"/>
            <p:cNvPicPr/>
            <p:nvPr/>
          </p:nvPicPr>
          <p:blipFill>
            <a:blip r:embed="rId10" cstate="print"/>
            <a:stretch>
              <a:fillRect/>
            </a:stretch>
          </p:blipFill>
          <p:spPr>
            <a:xfrm>
              <a:off x="10072105" y="3676937"/>
              <a:ext cx="109883" cy="89816"/>
            </a:xfrm>
            <a:prstGeom prst="rect">
              <a:avLst/>
            </a:prstGeom>
          </p:spPr>
        </p:pic>
      </p:grpSp>
      <p:grpSp>
        <p:nvGrpSpPr>
          <p:cNvPr id="281" name="object 281">
            <a:extLst>
              <a:ext uri="{C183D7F6-B498-43B3-948B-1728B52AA6E4}">
                <adec:decorative xmlns:adec="http://schemas.microsoft.com/office/drawing/2017/decorative" val="1"/>
              </a:ext>
            </a:extLst>
          </p:cNvPr>
          <p:cNvGrpSpPr/>
          <p:nvPr/>
        </p:nvGrpSpPr>
        <p:grpSpPr>
          <a:xfrm>
            <a:off x="10782223" y="3676937"/>
            <a:ext cx="253365" cy="473709"/>
            <a:chOff x="10782223" y="3676937"/>
            <a:chExt cx="253365" cy="473709"/>
          </a:xfrm>
        </p:grpSpPr>
        <p:sp>
          <p:nvSpPr>
            <p:cNvPr id="282" name="object 282"/>
            <p:cNvSpPr/>
            <p:nvPr/>
          </p:nvSpPr>
          <p:spPr>
            <a:xfrm>
              <a:off x="10782223" y="3778127"/>
              <a:ext cx="253365" cy="372745"/>
            </a:xfrm>
            <a:custGeom>
              <a:avLst/>
              <a:gdLst/>
              <a:ahLst/>
              <a:cxnLst/>
              <a:rect l="l" t="t" r="r" b="b"/>
              <a:pathLst>
                <a:path w="253365" h="372745">
                  <a:moveTo>
                    <a:pt x="175560"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6" y="347557"/>
                  </a:lnTo>
                  <a:lnTo>
                    <a:pt x="60617" y="357164"/>
                  </a:lnTo>
                  <a:lnTo>
                    <a:pt x="67327" y="365007"/>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283" name="object 283"/>
            <p:cNvPicPr/>
            <p:nvPr/>
          </p:nvPicPr>
          <p:blipFill>
            <a:blip r:embed="rId11" cstate="print"/>
            <a:stretch>
              <a:fillRect/>
            </a:stretch>
          </p:blipFill>
          <p:spPr>
            <a:xfrm>
              <a:off x="10851886" y="3676937"/>
              <a:ext cx="113953" cy="89816"/>
            </a:xfrm>
            <a:prstGeom prst="rect">
              <a:avLst/>
            </a:prstGeom>
          </p:spPr>
        </p:pic>
      </p:grpSp>
      <p:grpSp>
        <p:nvGrpSpPr>
          <p:cNvPr id="284" name="object 284">
            <a:extLst>
              <a:ext uri="{C183D7F6-B498-43B3-948B-1728B52AA6E4}">
                <adec:decorative xmlns:adec="http://schemas.microsoft.com/office/drawing/2017/decorative" val="1"/>
              </a:ext>
            </a:extLst>
          </p:cNvPr>
          <p:cNvGrpSpPr/>
          <p:nvPr/>
        </p:nvGrpSpPr>
        <p:grpSpPr>
          <a:xfrm>
            <a:off x="11568555" y="3676937"/>
            <a:ext cx="244475" cy="473709"/>
            <a:chOff x="11568555" y="3676937"/>
            <a:chExt cx="244475" cy="473709"/>
          </a:xfrm>
        </p:grpSpPr>
        <p:sp>
          <p:nvSpPr>
            <p:cNvPr id="285" name="object 285"/>
            <p:cNvSpPr/>
            <p:nvPr/>
          </p:nvSpPr>
          <p:spPr>
            <a:xfrm>
              <a:off x="11568555"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286" name="object 286"/>
            <p:cNvPicPr/>
            <p:nvPr/>
          </p:nvPicPr>
          <p:blipFill>
            <a:blip r:embed="rId10" cstate="print"/>
            <a:stretch>
              <a:fillRect/>
            </a:stretch>
          </p:blipFill>
          <p:spPr>
            <a:xfrm>
              <a:off x="11635729" y="3676937"/>
              <a:ext cx="109883" cy="89816"/>
            </a:xfrm>
            <a:prstGeom prst="rect">
              <a:avLst/>
            </a:prstGeom>
          </p:spPr>
        </p:pic>
      </p:grpSp>
      <p:grpSp>
        <p:nvGrpSpPr>
          <p:cNvPr id="287" name="object 287">
            <a:extLst>
              <a:ext uri="{C183D7F6-B498-43B3-948B-1728B52AA6E4}">
                <adec:decorative xmlns:adec="http://schemas.microsoft.com/office/drawing/2017/decorative" val="1"/>
              </a:ext>
            </a:extLst>
          </p:cNvPr>
          <p:cNvGrpSpPr/>
          <p:nvPr/>
        </p:nvGrpSpPr>
        <p:grpSpPr>
          <a:xfrm>
            <a:off x="12354938" y="3676937"/>
            <a:ext cx="244475" cy="473709"/>
            <a:chOff x="12354938" y="3676937"/>
            <a:chExt cx="244475" cy="473709"/>
          </a:xfrm>
        </p:grpSpPr>
        <p:sp>
          <p:nvSpPr>
            <p:cNvPr id="288" name="object 288"/>
            <p:cNvSpPr/>
            <p:nvPr/>
          </p:nvSpPr>
          <p:spPr>
            <a:xfrm>
              <a:off x="12354938"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289" name="object 289"/>
            <p:cNvPicPr/>
            <p:nvPr/>
          </p:nvPicPr>
          <p:blipFill>
            <a:blip r:embed="rId10" cstate="print"/>
            <a:stretch>
              <a:fillRect/>
            </a:stretch>
          </p:blipFill>
          <p:spPr>
            <a:xfrm>
              <a:off x="12422113" y="3676937"/>
              <a:ext cx="109883" cy="89816"/>
            </a:xfrm>
            <a:prstGeom prst="rect">
              <a:avLst/>
            </a:prstGeom>
          </p:spPr>
        </p:pic>
      </p:grpSp>
      <p:grpSp>
        <p:nvGrpSpPr>
          <p:cNvPr id="290" name="object 290">
            <a:extLst>
              <a:ext uri="{C183D7F6-B498-43B3-948B-1728B52AA6E4}">
                <adec:decorative xmlns:adec="http://schemas.microsoft.com/office/drawing/2017/decorative" val="1"/>
              </a:ext>
            </a:extLst>
          </p:cNvPr>
          <p:cNvGrpSpPr/>
          <p:nvPr/>
        </p:nvGrpSpPr>
        <p:grpSpPr>
          <a:xfrm>
            <a:off x="13141323" y="3676937"/>
            <a:ext cx="244475" cy="473709"/>
            <a:chOff x="13141323" y="3676937"/>
            <a:chExt cx="244475" cy="473709"/>
          </a:xfrm>
        </p:grpSpPr>
        <p:sp>
          <p:nvSpPr>
            <p:cNvPr id="291" name="object 291"/>
            <p:cNvSpPr/>
            <p:nvPr/>
          </p:nvSpPr>
          <p:spPr>
            <a:xfrm>
              <a:off x="13141323"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292" name="object 292"/>
            <p:cNvPicPr/>
            <p:nvPr/>
          </p:nvPicPr>
          <p:blipFill>
            <a:blip r:embed="rId11" cstate="print"/>
            <a:stretch>
              <a:fillRect/>
            </a:stretch>
          </p:blipFill>
          <p:spPr>
            <a:xfrm>
              <a:off x="13208497" y="3676937"/>
              <a:ext cx="109883" cy="89816"/>
            </a:xfrm>
            <a:prstGeom prst="rect">
              <a:avLst/>
            </a:prstGeom>
          </p:spPr>
        </p:pic>
      </p:grpSp>
      <p:grpSp>
        <p:nvGrpSpPr>
          <p:cNvPr id="293" name="object 293">
            <a:extLst>
              <a:ext uri="{C183D7F6-B498-43B3-948B-1728B52AA6E4}">
                <adec:decorative xmlns:adec="http://schemas.microsoft.com/office/drawing/2017/decorative" val="1"/>
              </a:ext>
            </a:extLst>
          </p:cNvPr>
          <p:cNvGrpSpPr/>
          <p:nvPr/>
        </p:nvGrpSpPr>
        <p:grpSpPr>
          <a:xfrm>
            <a:off x="13918615" y="3676937"/>
            <a:ext cx="253365" cy="473709"/>
            <a:chOff x="13918615" y="3676937"/>
            <a:chExt cx="253365" cy="473709"/>
          </a:xfrm>
        </p:grpSpPr>
        <p:sp>
          <p:nvSpPr>
            <p:cNvPr id="294" name="object 294"/>
            <p:cNvSpPr/>
            <p:nvPr/>
          </p:nvSpPr>
          <p:spPr>
            <a:xfrm>
              <a:off x="13918615" y="3778127"/>
              <a:ext cx="253365" cy="372745"/>
            </a:xfrm>
            <a:custGeom>
              <a:avLst/>
              <a:gdLst/>
              <a:ahLst/>
              <a:cxnLst/>
              <a:rect l="l" t="t" r="r" b="b"/>
              <a:pathLst>
                <a:path w="253365" h="372745">
                  <a:moveTo>
                    <a:pt x="175559" y="0"/>
                  </a:moveTo>
                  <a:lnTo>
                    <a:pt x="72383" y="79"/>
                  </a:lnTo>
                  <a:lnTo>
                    <a:pt x="35449" y="17362"/>
                  </a:lnTo>
                  <a:lnTo>
                    <a:pt x="10309" y="59266"/>
                  </a:lnTo>
                  <a:lnTo>
                    <a:pt x="1271" y="106657"/>
                  </a:lnTo>
                  <a:lnTo>
                    <a:pt x="0" y="137805"/>
                  </a:lnTo>
                  <a:lnTo>
                    <a:pt x="89" y="146766"/>
                  </a:lnTo>
                  <a:lnTo>
                    <a:pt x="11066" y="191082"/>
                  </a:lnTo>
                  <a:lnTo>
                    <a:pt x="21709" y="191082"/>
                  </a:lnTo>
                  <a:lnTo>
                    <a:pt x="22912" y="191053"/>
                  </a:lnTo>
                  <a:lnTo>
                    <a:pt x="41312" y="164442"/>
                  </a:lnTo>
                  <a:lnTo>
                    <a:pt x="40864" y="155140"/>
                  </a:lnTo>
                  <a:lnTo>
                    <a:pt x="40604" y="146265"/>
                  </a:lnTo>
                  <a:lnTo>
                    <a:pt x="40523" y="137805"/>
                  </a:lnTo>
                  <a:lnTo>
                    <a:pt x="42006" y="105399"/>
                  </a:lnTo>
                  <a:lnTo>
                    <a:pt x="46013" y="80169"/>
                  </a:lnTo>
                  <a:lnTo>
                    <a:pt x="51683" y="61345"/>
                  </a:lnTo>
                  <a:lnTo>
                    <a:pt x="58156" y="48157"/>
                  </a:lnTo>
                  <a:lnTo>
                    <a:pt x="58157" y="347557"/>
                  </a:lnTo>
                  <a:lnTo>
                    <a:pt x="60617" y="357164"/>
                  </a:lnTo>
                  <a:lnTo>
                    <a:pt x="67328" y="365007"/>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295" name="object 295"/>
            <p:cNvPicPr/>
            <p:nvPr/>
          </p:nvPicPr>
          <p:blipFill>
            <a:blip r:embed="rId11" cstate="print"/>
            <a:stretch>
              <a:fillRect/>
            </a:stretch>
          </p:blipFill>
          <p:spPr>
            <a:xfrm>
              <a:off x="13988278" y="3676937"/>
              <a:ext cx="113953" cy="89816"/>
            </a:xfrm>
            <a:prstGeom prst="rect">
              <a:avLst/>
            </a:prstGeom>
          </p:spPr>
        </p:pic>
      </p:grpSp>
      <p:grpSp>
        <p:nvGrpSpPr>
          <p:cNvPr id="296" name="object 296">
            <a:extLst>
              <a:ext uri="{C183D7F6-B498-43B3-948B-1728B52AA6E4}">
                <adec:decorative xmlns:adec="http://schemas.microsoft.com/office/drawing/2017/decorative" val="1"/>
              </a:ext>
            </a:extLst>
          </p:cNvPr>
          <p:cNvGrpSpPr/>
          <p:nvPr/>
        </p:nvGrpSpPr>
        <p:grpSpPr>
          <a:xfrm>
            <a:off x="7545195" y="3676937"/>
            <a:ext cx="244475" cy="473709"/>
            <a:chOff x="7545195" y="3676937"/>
            <a:chExt cx="244475" cy="473709"/>
          </a:xfrm>
        </p:grpSpPr>
        <p:sp>
          <p:nvSpPr>
            <p:cNvPr id="297" name="object 297"/>
            <p:cNvSpPr/>
            <p:nvPr/>
          </p:nvSpPr>
          <p:spPr>
            <a:xfrm>
              <a:off x="7545195" y="3778127"/>
              <a:ext cx="244475" cy="372745"/>
            </a:xfrm>
            <a:custGeom>
              <a:avLst/>
              <a:gdLst/>
              <a:ahLst/>
              <a:cxnLst/>
              <a:rect l="l" t="t" r="r" b="b"/>
              <a:pathLst>
                <a:path w="244475" h="372745">
                  <a:moveTo>
                    <a:pt x="169290" y="0"/>
                  </a:moveTo>
                  <a:lnTo>
                    <a:pt x="69798" y="79"/>
                  </a:lnTo>
                  <a:lnTo>
                    <a:pt x="34183" y="17362"/>
                  </a:lnTo>
                  <a:lnTo>
                    <a:pt x="9941"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70" y="80169"/>
                  </a:lnTo>
                  <a:lnTo>
                    <a:pt x="49837" y="61345"/>
                  </a:lnTo>
                  <a:lnTo>
                    <a:pt x="56079" y="48157"/>
                  </a:lnTo>
                  <a:lnTo>
                    <a:pt x="56079" y="347557"/>
                  </a:lnTo>
                  <a:lnTo>
                    <a:pt x="58452" y="357164"/>
                  </a:lnTo>
                  <a:lnTo>
                    <a:pt x="64923" y="365007"/>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AC152C"/>
            </a:solidFill>
          </p:spPr>
          <p:txBody>
            <a:bodyPr wrap="square" lIns="0" tIns="0" rIns="0" bIns="0" rtlCol="0"/>
            <a:lstStyle/>
            <a:p>
              <a:endParaRPr/>
            </a:p>
          </p:txBody>
        </p:sp>
        <p:pic>
          <p:nvPicPr>
            <p:cNvPr id="298" name="object 298"/>
            <p:cNvPicPr/>
            <p:nvPr/>
          </p:nvPicPr>
          <p:blipFill>
            <a:blip r:embed="rId13" cstate="print"/>
            <a:stretch>
              <a:fillRect/>
            </a:stretch>
          </p:blipFill>
          <p:spPr>
            <a:xfrm>
              <a:off x="7612370" y="3676937"/>
              <a:ext cx="109883" cy="89816"/>
            </a:xfrm>
            <a:prstGeom prst="rect">
              <a:avLst/>
            </a:prstGeom>
          </p:spPr>
        </p:pic>
      </p:grpSp>
      <p:grpSp>
        <p:nvGrpSpPr>
          <p:cNvPr id="299" name="object 299">
            <a:extLst>
              <a:ext uri="{C183D7F6-B498-43B3-948B-1728B52AA6E4}">
                <adec:decorative xmlns:adec="http://schemas.microsoft.com/office/drawing/2017/decorative" val="1"/>
              </a:ext>
            </a:extLst>
          </p:cNvPr>
          <p:cNvGrpSpPr/>
          <p:nvPr/>
        </p:nvGrpSpPr>
        <p:grpSpPr>
          <a:xfrm>
            <a:off x="14302610" y="3676937"/>
            <a:ext cx="244475" cy="473709"/>
            <a:chOff x="14302610" y="3676937"/>
            <a:chExt cx="244475" cy="473709"/>
          </a:xfrm>
        </p:grpSpPr>
        <p:sp>
          <p:nvSpPr>
            <p:cNvPr id="300" name="object 300"/>
            <p:cNvSpPr/>
            <p:nvPr/>
          </p:nvSpPr>
          <p:spPr>
            <a:xfrm>
              <a:off x="14302610"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01" name="object 301"/>
            <p:cNvPicPr/>
            <p:nvPr/>
          </p:nvPicPr>
          <p:blipFill>
            <a:blip r:embed="rId10" cstate="print"/>
            <a:stretch>
              <a:fillRect/>
            </a:stretch>
          </p:blipFill>
          <p:spPr>
            <a:xfrm>
              <a:off x="14369785" y="3676937"/>
              <a:ext cx="109883" cy="89816"/>
            </a:xfrm>
            <a:prstGeom prst="rect">
              <a:avLst/>
            </a:prstGeom>
          </p:spPr>
        </p:pic>
      </p:grpSp>
      <p:grpSp>
        <p:nvGrpSpPr>
          <p:cNvPr id="302" name="object 302">
            <a:extLst>
              <a:ext uri="{C183D7F6-B498-43B3-948B-1728B52AA6E4}">
                <adec:decorative xmlns:adec="http://schemas.microsoft.com/office/drawing/2017/decorative" val="1"/>
              </a:ext>
            </a:extLst>
          </p:cNvPr>
          <p:cNvGrpSpPr/>
          <p:nvPr/>
        </p:nvGrpSpPr>
        <p:grpSpPr>
          <a:xfrm>
            <a:off x="14686658" y="3676937"/>
            <a:ext cx="244475" cy="473709"/>
            <a:chOff x="14686658" y="3676937"/>
            <a:chExt cx="244475" cy="473709"/>
          </a:xfrm>
        </p:grpSpPr>
        <p:sp>
          <p:nvSpPr>
            <p:cNvPr id="303" name="object 303"/>
            <p:cNvSpPr/>
            <p:nvPr/>
          </p:nvSpPr>
          <p:spPr>
            <a:xfrm>
              <a:off x="14686658" y="3778127"/>
              <a:ext cx="244475" cy="372745"/>
            </a:xfrm>
            <a:custGeom>
              <a:avLst/>
              <a:gdLst/>
              <a:ahLst/>
              <a:cxnLst/>
              <a:rect l="l" t="t" r="r" b="b"/>
              <a:pathLst>
                <a:path w="244475" h="372745">
                  <a:moveTo>
                    <a:pt x="169289" y="0"/>
                  </a:moveTo>
                  <a:lnTo>
                    <a:pt x="69797" y="79"/>
                  </a:lnTo>
                  <a:lnTo>
                    <a:pt x="34183" y="17362"/>
                  </a:lnTo>
                  <a:lnTo>
                    <a:pt x="9940" y="59266"/>
                  </a:lnTo>
                  <a:lnTo>
                    <a:pt x="1225" y="106657"/>
                  </a:lnTo>
                  <a:lnTo>
                    <a:pt x="0" y="137805"/>
                  </a:lnTo>
                  <a:lnTo>
                    <a:pt x="86" y="146766"/>
                  </a:lnTo>
                  <a:lnTo>
                    <a:pt x="10671" y="191082"/>
                  </a:lnTo>
                  <a:lnTo>
                    <a:pt x="20934" y="191082"/>
                  </a:lnTo>
                  <a:lnTo>
                    <a:pt x="22094" y="191053"/>
                  </a:lnTo>
                  <a:lnTo>
                    <a:pt x="39836" y="164442"/>
                  </a:lnTo>
                  <a:lnTo>
                    <a:pt x="39405" y="155140"/>
                  </a:lnTo>
                  <a:lnTo>
                    <a:pt x="39154" y="146265"/>
                  </a:lnTo>
                  <a:lnTo>
                    <a:pt x="39076" y="137805"/>
                  </a:lnTo>
                  <a:lnTo>
                    <a:pt x="40506" y="105399"/>
                  </a:lnTo>
                  <a:lnTo>
                    <a:pt x="44369" y="80169"/>
                  </a:lnTo>
                  <a:lnTo>
                    <a:pt x="49837" y="61345"/>
                  </a:lnTo>
                  <a:lnTo>
                    <a:pt x="56079" y="48157"/>
                  </a:lnTo>
                  <a:lnTo>
                    <a:pt x="56080" y="347557"/>
                  </a:lnTo>
                  <a:lnTo>
                    <a:pt x="58453" y="357164"/>
                  </a:lnTo>
                  <a:lnTo>
                    <a:pt x="64923" y="365007"/>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04" name="object 304"/>
            <p:cNvPicPr/>
            <p:nvPr/>
          </p:nvPicPr>
          <p:blipFill>
            <a:blip r:embed="rId10" cstate="print"/>
            <a:stretch>
              <a:fillRect/>
            </a:stretch>
          </p:blipFill>
          <p:spPr>
            <a:xfrm>
              <a:off x="14753833" y="3676937"/>
              <a:ext cx="109883" cy="89816"/>
            </a:xfrm>
            <a:prstGeom prst="rect">
              <a:avLst/>
            </a:prstGeom>
          </p:spPr>
        </p:pic>
      </p:grpSp>
      <p:grpSp>
        <p:nvGrpSpPr>
          <p:cNvPr id="305" name="object 305">
            <a:extLst>
              <a:ext uri="{C183D7F6-B498-43B3-948B-1728B52AA6E4}">
                <adec:decorative xmlns:adec="http://schemas.microsoft.com/office/drawing/2017/decorative" val="1"/>
              </a:ext>
            </a:extLst>
          </p:cNvPr>
          <p:cNvGrpSpPr/>
          <p:nvPr/>
        </p:nvGrpSpPr>
        <p:grpSpPr>
          <a:xfrm>
            <a:off x="7929243" y="5834921"/>
            <a:ext cx="244475" cy="473709"/>
            <a:chOff x="7929243" y="5834921"/>
            <a:chExt cx="244475" cy="473709"/>
          </a:xfrm>
        </p:grpSpPr>
        <p:sp>
          <p:nvSpPr>
            <p:cNvPr id="306" name="object 306"/>
            <p:cNvSpPr/>
            <p:nvPr/>
          </p:nvSpPr>
          <p:spPr>
            <a:xfrm>
              <a:off x="7929243"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307" name="object 307"/>
            <p:cNvPicPr/>
            <p:nvPr/>
          </p:nvPicPr>
          <p:blipFill>
            <a:blip r:embed="rId14" cstate="print"/>
            <a:stretch>
              <a:fillRect/>
            </a:stretch>
          </p:blipFill>
          <p:spPr>
            <a:xfrm>
              <a:off x="7996418" y="5834921"/>
              <a:ext cx="109883" cy="89816"/>
            </a:xfrm>
            <a:prstGeom prst="rect">
              <a:avLst/>
            </a:prstGeom>
          </p:spPr>
        </p:pic>
      </p:grpSp>
      <p:grpSp>
        <p:nvGrpSpPr>
          <p:cNvPr id="308" name="object 308">
            <a:extLst>
              <a:ext uri="{C183D7F6-B498-43B3-948B-1728B52AA6E4}">
                <adec:decorative xmlns:adec="http://schemas.microsoft.com/office/drawing/2017/decorative" val="1"/>
              </a:ext>
            </a:extLst>
          </p:cNvPr>
          <p:cNvGrpSpPr/>
          <p:nvPr/>
        </p:nvGrpSpPr>
        <p:grpSpPr>
          <a:xfrm>
            <a:off x="8733966" y="5834921"/>
            <a:ext cx="253365" cy="473709"/>
            <a:chOff x="8733966" y="5834921"/>
            <a:chExt cx="253365" cy="473709"/>
          </a:xfrm>
        </p:grpSpPr>
        <p:sp>
          <p:nvSpPr>
            <p:cNvPr id="309" name="object 309"/>
            <p:cNvSpPr/>
            <p:nvPr/>
          </p:nvSpPr>
          <p:spPr>
            <a:xfrm>
              <a:off x="8733966" y="593611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310" name="object 310"/>
            <p:cNvPicPr/>
            <p:nvPr/>
          </p:nvPicPr>
          <p:blipFill>
            <a:blip r:embed="rId14" cstate="print"/>
            <a:stretch>
              <a:fillRect/>
            </a:stretch>
          </p:blipFill>
          <p:spPr>
            <a:xfrm>
              <a:off x="8803629" y="5834921"/>
              <a:ext cx="113953" cy="89816"/>
            </a:xfrm>
            <a:prstGeom prst="rect">
              <a:avLst/>
            </a:prstGeom>
          </p:spPr>
        </p:pic>
      </p:grpSp>
      <p:grpSp>
        <p:nvGrpSpPr>
          <p:cNvPr id="311" name="object 311">
            <a:extLst>
              <a:ext uri="{C183D7F6-B498-43B3-948B-1728B52AA6E4}">
                <adec:decorative xmlns:adec="http://schemas.microsoft.com/office/drawing/2017/decorative" val="1"/>
              </a:ext>
            </a:extLst>
          </p:cNvPr>
          <p:cNvGrpSpPr/>
          <p:nvPr/>
        </p:nvGrpSpPr>
        <p:grpSpPr>
          <a:xfrm>
            <a:off x="9602596" y="5834921"/>
            <a:ext cx="244475" cy="473709"/>
            <a:chOff x="9602596" y="5834921"/>
            <a:chExt cx="244475" cy="473709"/>
          </a:xfrm>
        </p:grpSpPr>
        <p:sp>
          <p:nvSpPr>
            <p:cNvPr id="312" name="object 312"/>
            <p:cNvSpPr/>
            <p:nvPr/>
          </p:nvSpPr>
          <p:spPr>
            <a:xfrm>
              <a:off x="9602596"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13" name="object 313"/>
            <p:cNvPicPr/>
            <p:nvPr/>
          </p:nvPicPr>
          <p:blipFill>
            <a:blip r:embed="rId10" cstate="print"/>
            <a:stretch>
              <a:fillRect/>
            </a:stretch>
          </p:blipFill>
          <p:spPr>
            <a:xfrm>
              <a:off x="9669771" y="5834921"/>
              <a:ext cx="109883" cy="89816"/>
            </a:xfrm>
            <a:prstGeom prst="rect">
              <a:avLst/>
            </a:prstGeom>
          </p:spPr>
        </p:pic>
      </p:grpSp>
      <p:grpSp>
        <p:nvGrpSpPr>
          <p:cNvPr id="314" name="object 314">
            <a:extLst>
              <a:ext uri="{C183D7F6-B498-43B3-948B-1728B52AA6E4}">
                <adec:decorative xmlns:adec="http://schemas.microsoft.com/office/drawing/2017/decorative" val="1"/>
              </a:ext>
            </a:extLst>
          </p:cNvPr>
          <p:cNvGrpSpPr/>
          <p:nvPr/>
        </p:nvGrpSpPr>
        <p:grpSpPr>
          <a:xfrm>
            <a:off x="10388979" y="5834921"/>
            <a:ext cx="244475" cy="473709"/>
            <a:chOff x="10388979" y="5834921"/>
            <a:chExt cx="244475" cy="473709"/>
          </a:xfrm>
        </p:grpSpPr>
        <p:sp>
          <p:nvSpPr>
            <p:cNvPr id="315" name="object 315"/>
            <p:cNvSpPr/>
            <p:nvPr/>
          </p:nvSpPr>
          <p:spPr>
            <a:xfrm>
              <a:off x="10388979"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16" name="object 316"/>
            <p:cNvPicPr/>
            <p:nvPr/>
          </p:nvPicPr>
          <p:blipFill>
            <a:blip r:embed="rId10" cstate="print"/>
            <a:stretch>
              <a:fillRect/>
            </a:stretch>
          </p:blipFill>
          <p:spPr>
            <a:xfrm>
              <a:off x="10456154" y="5834921"/>
              <a:ext cx="109883" cy="89816"/>
            </a:xfrm>
            <a:prstGeom prst="rect">
              <a:avLst/>
            </a:prstGeom>
          </p:spPr>
        </p:pic>
      </p:grpSp>
      <p:grpSp>
        <p:nvGrpSpPr>
          <p:cNvPr id="317" name="object 317">
            <a:extLst>
              <a:ext uri="{C183D7F6-B498-43B3-948B-1728B52AA6E4}">
                <adec:decorative xmlns:adec="http://schemas.microsoft.com/office/drawing/2017/decorative" val="1"/>
              </a:ext>
            </a:extLst>
          </p:cNvPr>
          <p:cNvGrpSpPr/>
          <p:nvPr/>
        </p:nvGrpSpPr>
        <p:grpSpPr>
          <a:xfrm>
            <a:off x="11166271" y="5834921"/>
            <a:ext cx="253365" cy="473709"/>
            <a:chOff x="11166271" y="5834921"/>
            <a:chExt cx="253365" cy="473709"/>
          </a:xfrm>
        </p:grpSpPr>
        <p:sp>
          <p:nvSpPr>
            <p:cNvPr id="318" name="object 318"/>
            <p:cNvSpPr/>
            <p:nvPr/>
          </p:nvSpPr>
          <p:spPr>
            <a:xfrm>
              <a:off x="11166271" y="593611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319" name="object 319"/>
            <p:cNvPicPr/>
            <p:nvPr/>
          </p:nvPicPr>
          <p:blipFill>
            <a:blip r:embed="rId11" cstate="print"/>
            <a:stretch>
              <a:fillRect/>
            </a:stretch>
          </p:blipFill>
          <p:spPr>
            <a:xfrm>
              <a:off x="11235933" y="5834921"/>
              <a:ext cx="113953" cy="89816"/>
            </a:xfrm>
            <a:prstGeom prst="rect">
              <a:avLst/>
            </a:prstGeom>
          </p:spPr>
        </p:pic>
      </p:grpSp>
      <p:grpSp>
        <p:nvGrpSpPr>
          <p:cNvPr id="320" name="object 320">
            <a:extLst>
              <a:ext uri="{C183D7F6-B498-43B3-948B-1728B52AA6E4}">
                <adec:decorative xmlns:adec="http://schemas.microsoft.com/office/drawing/2017/decorative" val="1"/>
              </a:ext>
            </a:extLst>
          </p:cNvPr>
          <p:cNvGrpSpPr/>
          <p:nvPr/>
        </p:nvGrpSpPr>
        <p:grpSpPr>
          <a:xfrm>
            <a:off x="11952602" y="5834921"/>
            <a:ext cx="244475" cy="473709"/>
            <a:chOff x="11952602" y="5834921"/>
            <a:chExt cx="244475" cy="473709"/>
          </a:xfrm>
        </p:grpSpPr>
        <p:sp>
          <p:nvSpPr>
            <p:cNvPr id="321" name="object 321"/>
            <p:cNvSpPr/>
            <p:nvPr/>
          </p:nvSpPr>
          <p:spPr>
            <a:xfrm>
              <a:off x="11952602" y="593611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22" name="object 322"/>
            <p:cNvPicPr/>
            <p:nvPr/>
          </p:nvPicPr>
          <p:blipFill>
            <a:blip r:embed="rId10" cstate="print"/>
            <a:stretch>
              <a:fillRect/>
            </a:stretch>
          </p:blipFill>
          <p:spPr>
            <a:xfrm>
              <a:off x="12019777" y="5834921"/>
              <a:ext cx="109883" cy="89816"/>
            </a:xfrm>
            <a:prstGeom prst="rect">
              <a:avLst/>
            </a:prstGeom>
          </p:spPr>
        </p:pic>
      </p:grpSp>
      <p:grpSp>
        <p:nvGrpSpPr>
          <p:cNvPr id="323" name="object 323">
            <a:extLst>
              <a:ext uri="{C183D7F6-B498-43B3-948B-1728B52AA6E4}">
                <adec:decorative xmlns:adec="http://schemas.microsoft.com/office/drawing/2017/decorative" val="1"/>
              </a:ext>
            </a:extLst>
          </p:cNvPr>
          <p:cNvGrpSpPr/>
          <p:nvPr/>
        </p:nvGrpSpPr>
        <p:grpSpPr>
          <a:xfrm>
            <a:off x="12738987" y="5834921"/>
            <a:ext cx="244475" cy="473709"/>
            <a:chOff x="12738987" y="5834921"/>
            <a:chExt cx="244475" cy="473709"/>
          </a:xfrm>
        </p:grpSpPr>
        <p:sp>
          <p:nvSpPr>
            <p:cNvPr id="324" name="object 324"/>
            <p:cNvSpPr/>
            <p:nvPr/>
          </p:nvSpPr>
          <p:spPr>
            <a:xfrm>
              <a:off x="12738987"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25" name="object 325"/>
            <p:cNvPicPr/>
            <p:nvPr/>
          </p:nvPicPr>
          <p:blipFill>
            <a:blip r:embed="rId10" cstate="print"/>
            <a:stretch>
              <a:fillRect/>
            </a:stretch>
          </p:blipFill>
          <p:spPr>
            <a:xfrm>
              <a:off x="12806162" y="5834921"/>
              <a:ext cx="109883" cy="89816"/>
            </a:xfrm>
            <a:prstGeom prst="rect">
              <a:avLst/>
            </a:prstGeom>
          </p:spPr>
        </p:pic>
      </p:grpSp>
      <p:grpSp>
        <p:nvGrpSpPr>
          <p:cNvPr id="326" name="object 326">
            <a:extLst>
              <a:ext uri="{C183D7F6-B498-43B3-948B-1728B52AA6E4}">
                <adec:decorative xmlns:adec="http://schemas.microsoft.com/office/drawing/2017/decorative" val="1"/>
              </a:ext>
            </a:extLst>
          </p:cNvPr>
          <p:cNvGrpSpPr/>
          <p:nvPr/>
        </p:nvGrpSpPr>
        <p:grpSpPr>
          <a:xfrm>
            <a:off x="13525371" y="5834921"/>
            <a:ext cx="244475" cy="473709"/>
            <a:chOff x="13525371" y="5834921"/>
            <a:chExt cx="244475" cy="473709"/>
          </a:xfrm>
        </p:grpSpPr>
        <p:sp>
          <p:nvSpPr>
            <p:cNvPr id="327" name="object 327"/>
            <p:cNvSpPr/>
            <p:nvPr/>
          </p:nvSpPr>
          <p:spPr>
            <a:xfrm>
              <a:off x="13525371" y="593611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28" name="object 328"/>
            <p:cNvPicPr/>
            <p:nvPr/>
          </p:nvPicPr>
          <p:blipFill>
            <a:blip r:embed="rId10" cstate="print"/>
            <a:stretch>
              <a:fillRect/>
            </a:stretch>
          </p:blipFill>
          <p:spPr>
            <a:xfrm>
              <a:off x="13592545" y="5834921"/>
              <a:ext cx="109883" cy="89816"/>
            </a:xfrm>
            <a:prstGeom prst="rect">
              <a:avLst/>
            </a:prstGeom>
          </p:spPr>
        </p:pic>
      </p:grpSp>
      <p:grpSp>
        <p:nvGrpSpPr>
          <p:cNvPr id="329" name="object 329">
            <a:extLst>
              <a:ext uri="{C183D7F6-B498-43B3-948B-1728B52AA6E4}">
                <adec:decorative xmlns:adec="http://schemas.microsoft.com/office/drawing/2017/decorative" val="1"/>
              </a:ext>
            </a:extLst>
          </p:cNvPr>
          <p:cNvGrpSpPr/>
          <p:nvPr/>
        </p:nvGrpSpPr>
        <p:grpSpPr>
          <a:xfrm>
            <a:off x="7124623" y="5834921"/>
            <a:ext cx="253365" cy="473709"/>
            <a:chOff x="7124623" y="5834921"/>
            <a:chExt cx="253365" cy="473709"/>
          </a:xfrm>
        </p:grpSpPr>
        <p:sp>
          <p:nvSpPr>
            <p:cNvPr id="330" name="object 330"/>
            <p:cNvSpPr/>
            <p:nvPr/>
          </p:nvSpPr>
          <p:spPr>
            <a:xfrm>
              <a:off x="7124623" y="593611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331" name="object 331"/>
            <p:cNvPicPr/>
            <p:nvPr/>
          </p:nvPicPr>
          <p:blipFill>
            <a:blip r:embed="rId15" cstate="print"/>
            <a:stretch>
              <a:fillRect/>
            </a:stretch>
          </p:blipFill>
          <p:spPr>
            <a:xfrm>
              <a:off x="7194286" y="5834921"/>
              <a:ext cx="113953" cy="89816"/>
            </a:xfrm>
            <a:prstGeom prst="rect">
              <a:avLst/>
            </a:prstGeom>
          </p:spPr>
        </p:pic>
      </p:grpSp>
      <p:grpSp>
        <p:nvGrpSpPr>
          <p:cNvPr id="332" name="object 332">
            <a:extLst>
              <a:ext uri="{C183D7F6-B498-43B3-948B-1728B52AA6E4}">
                <adec:decorative xmlns:adec="http://schemas.microsoft.com/office/drawing/2017/decorative" val="1"/>
              </a:ext>
            </a:extLst>
          </p:cNvPr>
          <p:cNvGrpSpPr/>
          <p:nvPr/>
        </p:nvGrpSpPr>
        <p:grpSpPr>
          <a:xfrm>
            <a:off x="8359011" y="5834921"/>
            <a:ext cx="244475" cy="473709"/>
            <a:chOff x="8359011" y="5834921"/>
            <a:chExt cx="244475" cy="473709"/>
          </a:xfrm>
        </p:grpSpPr>
        <p:sp>
          <p:nvSpPr>
            <p:cNvPr id="333" name="object 333"/>
            <p:cNvSpPr/>
            <p:nvPr/>
          </p:nvSpPr>
          <p:spPr>
            <a:xfrm>
              <a:off x="8359011"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334" name="object 334"/>
            <p:cNvPicPr/>
            <p:nvPr/>
          </p:nvPicPr>
          <p:blipFill>
            <a:blip r:embed="rId14" cstate="print"/>
            <a:stretch>
              <a:fillRect/>
            </a:stretch>
          </p:blipFill>
          <p:spPr>
            <a:xfrm>
              <a:off x="8426186" y="5834921"/>
              <a:ext cx="109883" cy="89816"/>
            </a:xfrm>
            <a:prstGeom prst="rect">
              <a:avLst/>
            </a:prstGeom>
          </p:spPr>
        </p:pic>
      </p:grpSp>
      <p:grpSp>
        <p:nvGrpSpPr>
          <p:cNvPr id="335" name="object 335">
            <a:extLst>
              <a:ext uri="{C183D7F6-B498-43B3-948B-1728B52AA6E4}">
                <adec:decorative xmlns:adec="http://schemas.microsoft.com/office/drawing/2017/decorative" val="1"/>
              </a:ext>
            </a:extLst>
          </p:cNvPr>
          <p:cNvGrpSpPr/>
          <p:nvPr/>
        </p:nvGrpSpPr>
        <p:grpSpPr>
          <a:xfrm>
            <a:off x="9163684" y="5834921"/>
            <a:ext cx="244475" cy="473709"/>
            <a:chOff x="9163684" y="5834921"/>
            <a:chExt cx="244475" cy="473709"/>
          </a:xfrm>
        </p:grpSpPr>
        <p:sp>
          <p:nvSpPr>
            <p:cNvPr id="336" name="object 336"/>
            <p:cNvSpPr/>
            <p:nvPr/>
          </p:nvSpPr>
          <p:spPr>
            <a:xfrm>
              <a:off x="9163684"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37" name="object 337"/>
            <p:cNvPicPr/>
            <p:nvPr/>
          </p:nvPicPr>
          <p:blipFill>
            <a:blip r:embed="rId10" cstate="print"/>
            <a:stretch>
              <a:fillRect/>
            </a:stretch>
          </p:blipFill>
          <p:spPr>
            <a:xfrm>
              <a:off x="9230859" y="5834921"/>
              <a:ext cx="109883" cy="89816"/>
            </a:xfrm>
            <a:prstGeom prst="rect">
              <a:avLst/>
            </a:prstGeom>
          </p:spPr>
        </p:pic>
      </p:grpSp>
      <p:grpSp>
        <p:nvGrpSpPr>
          <p:cNvPr id="338" name="object 338">
            <a:extLst>
              <a:ext uri="{C183D7F6-B498-43B3-948B-1728B52AA6E4}">
                <adec:decorative xmlns:adec="http://schemas.microsoft.com/office/drawing/2017/decorative" val="1"/>
              </a:ext>
            </a:extLst>
          </p:cNvPr>
          <p:cNvGrpSpPr/>
          <p:nvPr/>
        </p:nvGrpSpPr>
        <p:grpSpPr>
          <a:xfrm>
            <a:off x="10004931" y="5834921"/>
            <a:ext cx="244475" cy="473709"/>
            <a:chOff x="10004931" y="5834921"/>
            <a:chExt cx="244475" cy="473709"/>
          </a:xfrm>
        </p:grpSpPr>
        <p:sp>
          <p:nvSpPr>
            <p:cNvPr id="339" name="object 339"/>
            <p:cNvSpPr/>
            <p:nvPr/>
          </p:nvSpPr>
          <p:spPr>
            <a:xfrm>
              <a:off x="10004931"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40" name="object 340"/>
            <p:cNvPicPr/>
            <p:nvPr/>
          </p:nvPicPr>
          <p:blipFill>
            <a:blip r:embed="rId10" cstate="print"/>
            <a:stretch>
              <a:fillRect/>
            </a:stretch>
          </p:blipFill>
          <p:spPr>
            <a:xfrm>
              <a:off x="10072105" y="5834921"/>
              <a:ext cx="109883" cy="89816"/>
            </a:xfrm>
            <a:prstGeom prst="rect">
              <a:avLst/>
            </a:prstGeom>
          </p:spPr>
        </p:pic>
      </p:grpSp>
      <p:grpSp>
        <p:nvGrpSpPr>
          <p:cNvPr id="344" name="object 344">
            <a:extLst>
              <a:ext uri="{C183D7F6-B498-43B3-948B-1728B52AA6E4}">
                <adec:decorative xmlns:adec="http://schemas.microsoft.com/office/drawing/2017/decorative" val="1"/>
              </a:ext>
            </a:extLst>
          </p:cNvPr>
          <p:cNvGrpSpPr/>
          <p:nvPr/>
        </p:nvGrpSpPr>
        <p:grpSpPr>
          <a:xfrm>
            <a:off x="11568607" y="5834921"/>
            <a:ext cx="253365" cy="473709"/>
            <a:chOff x="11568607" y="5834921"/>
            <a:chExt cx="253365" cy="473709"/>
          </a:xfrm>
        </p:grpSpPr>
        <p:sp>
          <p:nvSpPr>
            <p:cNvPr id="345" name="object 345"/>
            <p:cNvSpPr/>
            <p:nvPr/>
          </p:nvSpPr>
          <p:spPr>
            <a:xfrm>
              <a:off x="11568607" y="593611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346" name="object 346"/>
            <p:cNvPicPr/>
            <p:nvPr/>
          </p:nvPicPr>
          <p:blipFill>
            <a:blip r:embed="rId11" cstate="print"/>
            <a:stretch>
              <a:fillRect/>
            </a:stretch>
          </p:blipFill>
          <p:spPr>
            <a:xfrm>
              <a:off x="11638269" y="5834921"/>
              <a:ext cx="113953" cy="89816"/>
            </a:xfrm>
            <a:prstGeom prst="rect">
              <a:avLst/>
            </a:prstGeom>
          </p:spPr>
        </p:pic>
      </p:grpSp>
      <p:grpSp>
        <p:nvGrpSpPr>
          <p:cNvPr id="347" name="object 347">
            <a:extLst>
              <a:ext uri="{C183D7F6-B498-43B3-948B-1728B52AA6E4}">
                <adec:decorative xmlns:adec="http://schemas.microsoft.com/office/drawing/2017/decorative" val="1"/>
              </a:ext>
            </a:extLst>
          </p:cNvPr>
          <p:cNvGrpSpPr/>
          <p:nvPr/>
        </p:nvGrpSpPr>
        <p:grpSpPr>
          <a:xfrm>
            <a:off x="12354990" y="5834921"/>
            <a:ext cx="253365" cy="473709"/>
            <a:chOff x="12354990" y="5834921"/>
            <a:chExt cx="253365" cy="473709"/>
          </a:xfrm>
        </p:grpSpPr>
        <p:sp>
          <p:nvSpPr>
            <p:cNvPr id="348" name="object 348"/>
            <p:cNvSpPr/>
            <p:nvPr/>
          </p:nvSpPr>
          <p:spPr>
            <a:xfrm>
              <a:off x="12354990" y="593611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349" name="object 349"/>
            <p:cNvPicPr/>
            <p:nvPr/>
          </p:nvPicPr>
          <p:blipFill>
            <a:blip r:embed="rId11" cstate="print"/>
            <a:stretch>
              <a:fillRect/>
            </a:stretch>
          </p:blipFill>
          <p:spPr>
            <a:xfrm>
              <a:off x="12424653" y="5834921"/>
              <a:ext cx="113953" cy="89816"/>
            </a:xfrm>
            <a:prstGeom prst="rect">
              <a:avLst/>
            </a:prstGeom>
          </p:spPr>
        </p:pic>
      </p:grpSp>
      <p:grpSp>
        <p:nvGrpSpPr>
          <p:cNvPr id="341" name="object 341">
            <a:extLst>
              <a:ext uri="{C183D7F6-B498-43B3-948B-1728B52AA6E4}">
                <adec:decorative xmlns:adec="http://schemas.microsoft.com/office/drawing/2017/decorative" val="1"/>
              </a:ext>
            </a:extLst>
          </p:cNvPr>
          <p:cNvGrpSpPr/>
          <p:nvPr/>
        </p:nvGrpSpPr>
        <p:grpSpPr>
          <a:xfrm>
            <a:off x="10791315" y="5834921"/>
            <a:ext cx="244475" cy="473709"/>
            <a:chOff x="10791315" y="5834921"/>
            <a:chExt cx="244475" cy="473709"/>
          </a:xfrm>
        </p:grpSpPr>
        <p:sp>
          <p:nvSpPr>
            <p:cNvPr id="342" name="object 342"/>
            <p:cNvSpPr/>
            <p:nvPr/>
          </p:nvSpPr>
          <p:spPr>
            <a:xfrm>
              <a:off x="10791315" y="593611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43" name="object 343"/>
            <p:cNvPicPr/>
            <p:nvPr/>
          </p:nvPicPr>
          <p:blipFill>
            <a:blip r:embed="rId10" cstate="print"/>
            <a:stretch>
              <a:fillRect/>
            </a:stretch>
          </p:blipFill>
          <p:spPr>
            <a:xfrm>
              <a:off x="10858490" y="5834921"/>
              <a:ext cx="109883" cy="89816"/>
            </a:xfrm>
            <a:prstGeom prst="rect">
              <a:avLst/>
            </a:prstGeom>
          </p:spPr>
        </p:pic>
      </p:grpSp>
      <p:grpSp>
        <p:nvGrpSpPr>
          <p:cNvPr id="350" name="object 350">
            <a:extLst>
              <a:ext uri="{C183D7F6-B498-43B3-948B-1728B52AA6E4}">
                <adec:decorative xmlns:adec="http://schemas.microsoft.com/office/drawing/2017/decorative" val="1"/>
              </a:ext>
            </a:extLst>
          </p:cNvPr>
          <p:cNvGrpSpPr/>
          <p:nvPr/>
        </p:nvGrpSpPr>
        <p:grpSpPr>
          <a:xfrm>
            <a:off x="13141323" y="5834921"/>
            <a:ext cx="244475" cy="473709"/>
            <a:chOff x="13141323" y="5834921"/>
            <a:chExt cx="244475" cy="473709"/>
          </a:xfrm>
        </p:grpSpPr>
        <p:sp>
          <p:nvSpPr>
            <p:cNvPr id="351" name="object 351"/>
            <p:cNvSpPr/>
            <p:nvPr/>
          </p:nvSpPr>
          <p:spPr>
            <a:xfrm>
              <a:off x="13141323" y="593611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52" name="object 352"/>
            <p:cNvPicPr/>
            <p:nvPr/>
          </p:nvPicPr>
          <p:blipFill>
            <a:blip r:embed="rId11" cstate="print"/>
            <a:stretch>
              <a:fillRect/>
            </a:stretch>
          </p:blipFill>
          <p:spPr>
            <a:xfrm>
              <a:off x="13208497" y="5834921"/>
              <a:ext cx="109883" cy="89816"/>
            </a:xfrm>
            <a:prstGeom prst="rect">
              <a:avLst/>
            </a:prstGeom>
          </p:spPr>
        </p:pic>
      </p:grpSp>
      <p:grpSp>
        <p:nvGrpSpPr>
          <p:cNvPr id="353" name="object 353">
            <a:extLst>
              <a:ext uri="{C183D7F6-B498-43B3-948B-1728B52AA6E4}">
                <adec:decorative xmlns:adec="http://schemas.microsoft.com/office/drawing/2017/decorative" val="1"/>
              </a:ext>
            </a:extLst>
          </p:cNvPr>
          <p:cNvGrpSpPr/>
          <p:nvPr/>
        </p:nvGrpSpPr>
        <p:grpSpPr>
          <a:xfrm>
            <a:off x="13927706" y="5834921"/>
            <a:ext cx="244475" cy="473709"/>
            <a:chOff x="13927706" y="5834921"/>
            <a:chExt cx="244475" cy="473709"/>
          </a:xfrm>
        </p:grpSpPr>
        <p:sp>
          <p:nvSpPr>
            <p:cNvPr id="354" name="object 354"/>
            <p:cNvSpPr/>
            <p:nvPr/>
          </p:nvSpPr>
          <p:spPr>
            <a:xfrm>
              <a:off x="13927706" y="593611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55" name="object 355"/>
            <p:cNvPicPr/>
            <p:nvPr/>
          </p:nvPicPr>
          <p:blipFill>
            <a:blip r:embed="rId10" cstate="print"/>
            <a:stretch>
              <a:fillRect/>
            </a:stretch>
          </p:blipFill>
          <p:spPr>
            <a:xfrm>
              <a:off x="13994880" y="5834921"/>
              <a:ext cx="109883" cy="89816"/>
            </a:xfrm>
            <a:prstGeom prst="rect">
              <a:avLst/>
            </a:prstGeom>
          </p:spPr>
        </p:pic>
      </p:grpSp>
      <p:grpSp>
        <p:nvGrpSpPr>
          <p:cNvPr id="356" name="object 356">
            <a:extLst>
              <a:ext uri="{C183D7F6-B498-43B3-948B-1728B52AA6E4}">
                <adec:decorative xmlns:adec="http://schemas.microsoft.com/office/drawing/2017/decorative" val="1"/>
              </a:ext>
            </a:extLst>
          </p:cNvPr>
          <p:cNvGrpSpPr/>
          <p:nvPr/>
        </p:nvGrpSpPr>
        <p:grpSpPr>
          <a:xfrm>
            <a:off x="7545247" y="5834921"/>
            <a:ext cx="253365" cy="473709"/>
            <a:chOff x="7545247" y="5834921"/>
            <a:chExt cx="253365" cy="473709"/>
          </a:xfrm>
        </p:grpSpPr>
        <p:sp>
          <p:nvSpPr>
            <p:cNvPr id="357" name="object 357"/>
            <p:cNvSpPr/>
            <p:nvPr/>
          </p:nvSpPr>
          <p:spPr>
            <a:xfrm>
              <a:off x="7545247" y="593611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358" name="object 358"/>
            <p:cNvPicPr/>
            <p:nvPr/>
          </p:nvPicPr>
          <p:blipFill>
            <a:blip r:embed="rId15" cstate="print"/>
            <a:stretch>
              <a:fillRect/>
            </a:stretch>
          </p:blipFill>
          <p:spPr>
            <a:xfrm>
              <a:off x="7614909" y="5834921"/>
              <a:ext cx="113953" cy="89816"/>
            </a:xfrm>
            <a:prstGeom prst="rect">
              <a:avLst/>
            </a:prstGeom>
          </p:spPr>
        </p:pic>
      </p:grpSp>
      <p:grpSp>
        <p:nvGrpSpPr>
          <p:cNvPr id="359" name="object 359">
            <a:extLst>
              <a:ext uri="{C183D7F6-B498-43B3-948B-1728B52AA6E4}">
                <adec:decorative xmlns:adec="http://schemas.microsoft.com/office/drawing/2017/decorative" val="1"/>
              </a:ext>
            </a:extLst>
          </p:cNvPr>
          <p:cNvGrpSpPr/>
          <p:nvPr/>
        </p:nvGrpSpPr>
        <p:grpSpPr>
          <a:xfrm>
            <a:off x="14302663" y="5834921"/>
            <a:ext cx="253365" cy="473709"/>
            <a:chOff x="14302663" y="5834921"/>
            <a:chExt cx="253365" cy="473709"/>
          </a:xfrm>
        </p:grpSpPr>
        <p:sp>
          <p:nvSpPr>
            <p:cNvPr id="360" name="object 360"/>
            <p:cNvSpPr/>
            <p:nvPr/>
          </p:nvSpPr>
          <p:spPr>
            <a:xfrm>
              <a:off x="14302663" y="593611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361" name="object 361"/>
            <p:cNvPicPr/>
            <p:nvPr/>
          </p:nvPicPr>
          <p:blipFill>
            <a:blip r:embed="rId11" cstate="print"/>
            <a:stretch>
              <a:fillRect/>
            </a:stretch>
          </p:blipFill>
          <p:spPr>
            <a:xfrm>
              <a:off x="14372325" y="5834921"/>
              <a:ext cx="113953" cy="89816"/>
            </a:xfrm>
            <a:prstGeom prst="rect">
              <a:avLst/>
            </a:prstGeom>
          </p:spPr>
        </p:pic>
      </p:grpSp>
      <p:grpSp>
        <p:nvGrpSpPr>
          <p:cNvPr id="362" name="object 362">
            <a:extLst>
              <a:ext uri="{C183D7F6-B498-43B3-948B-1728B52AA6E4}">
                <adec:decorative xmlns:adec="http://schemas.microsoft.com/office/drawing/2017/decorative" val="1"/>
              </a:ext>
            </a:extLst>
          </p:cNvPr>
          <p:cNvGrpSpPr/>
          <p:nvPr/>
        </p:nvGrpSpPr>
        <p:grpSpPr>
          <a:xfrm>
            <a:off x="14686658" y="5834921"/>
            <a:ext cx="244475" cy="473709"/>
            <a:chOff x="14686658" y="5834921"/>
            <a:chExt cx="244475" cy="473709"/>
          </a:xfrm>
        </p:grpSpPr>
        <p:sp>
          <p:nvSpPr>
            <p:cNvPr id="363" name="object 363"/>
            <p:cNvSpPr/>
            <p:nvPr/>
          </p:nvSpPr>
          <p:spPr>
            <a:xfrm>
              <a:off x="14686658" y="593611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64" name="object 364"/>
            <p:cNvPicPr/>
            <p:nvPr/>
          </p:nvPicPr>
          <p:blipFill>
            <a:blip r:embed="rId10" cstate="print"/>
            <a:stretch>
              <a:fillRect/>
            </a:stretch>
          </p:blipFill>
          <p:spPr>
            <a:xfrm>
              <a:off x="14753833" y="5834921"/>
              <a:ext cx="109883" cy="89816"/>
            </a:xfrm>
            <a:prstGeom prst="rect">
              <a:avLst/>
            </a:prstGeom>
          </p:spPr>
        </p:pic>
      </p:grpSp>
      <p:grpSp>
        <p:nvGrpSpPr>
          <p:cNvPr id="365" name="object 365">
            <a:extLst>
              <a:ext uri="{C183D7F6-B498-43B3-948B-1728B52AA6E4}">
                <adec:decorative xmlns:adec="http://schemas.microsoft.com/office/drawing/2017/decorative" val="1"/>
              </a:ext>
            </a:extLst>
          </p:cNvPr>
          <p:cNvGrpSpPr/>
          <p:nvPr/>
        </p:nvGrpSpPr>
        <p:grpSpPr>
          <a:xfrm>
            <a:off x="7929243" y="6429281"/>
            <a:ext cx="244475" cy="473709"/>
            <a:chOff x="7929243" y="6429281"/>
            <a:chExt cx="244475" cy="473709"/>
          </a:xfrm>
        </p:grpSpPr>
        <p:sp>
          <p:nvSpPr>
            <p:cNvPr id="366" name="object 366"/>
            <p:cNvSpPr/>
            <p:nvPr/>
          </p:nvSpPr>
          <p:spPr>
            <a:xfrm>
              <a:off x="7929243"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367" name="object 367"/>
            <p:cNvPicPr/>
            <p:nvPr/>
          </p:nvPicPr>
          <p:blipFill>
            <a:blip r:embed="rId14" cstate="print"/>
            <a:stretch>
              <a:fillRect/>
            </a:stretch>
          </p:blipFill>
          <p:spPr>
            <a:xfrm>
              <a:off x="7996418" y="6429281"/>
              <a:ext cx="109883" cy="89816"/>
            </a:xfrm>
            <a:prstGeom prst="rect">
              <a:avLst/>
            </a:prstGeom>
          </p:spPr>
        </p:pic>
      </p:grpSp>
      <p:grpSp>
        <p:nvGrpSpPr>
          <p:cNvPr id="368" name="object 368">
            <a:extLst>
              <a:ext uri="{C183D7F6-B498-43B3-948B-1728B52AA6E4}">
                <adec:decorative xmlns:adec="http://schemas.microsoft.com/office/drawing/2017/decorative" val="1"/>
              </a:ext>
            </a:extLst>
          </p:cNvPr>
          <p:cNvGrpSpPr/>
          <p:nvPr/>
        </p:nvGrpSpPr>
        <p:grpSpPr>
          <a:xfrm>
            <a:off x="8733966" y="6429281"/>
            <a:ext cx="253365" cy="473709"/>
            <a:chOff x="8733966" y="6429281"/>
            <a:chExt cx="253365" cy="473709"/>
          </a:xfrm>
        </p:grpSpPr>
        <p:sp>
          <p:nvSpPr>
            <p:cNvPr id="369" name="object 369"/>
            <p:cNvSpPr/>
            <p:nvPr/>
          </p:nvSpPr>
          <p:spPr>
            <a:xfrm>
              <a:off x="8733966" y="653047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370" name="object 370"/>
            <p:cNvPicPr/>
            <p:nvPr/>
          </p:nvPicPr>
          <p:blipFill>
            <a:blip r:embed="rId14" cstate="print"/>
            <a:stretch>
              <a:fillRect/>
            </a:stretch>
          </p:blipFill>
          <p:spPr>
            <a:xfrm>
              <a:off x="8803629" y="6429281"/>
              <a:ext cx="113953" cy="89816"/>
            </a:xfrm>
            <a:prstGeom prst="rect">
              <a:avLst/>
            </a:prstGeom>
          </p:spPr>
        </p:pic>
      </p:grpSp>
      <p:grpSp>
        <p:nvGrpSpPr>
          <p:cNvPr id="371" name="object 371">
            <a:extLst>
              <a:ext uri="{C183D7F6-B498-43B3-948B-1728B52AA6E4}">
                <adec:decorative xmlns:adec="http://schemas.microsoft.com/office/drawing/2017/decorative" val="1"/>
              </a:ext>
            </a:extLst>
          </p:cNvPr>
          <p:cNvGrpSpPr/>
          <p:nvPr/>
        </p:nvGrpSpPr>
        <p:grpSpPr>
          <a:xfrm>
            <a:off x="9602596" y="6429281"/>
            <a:ext cx="244475" cy="473709"/>
            <a:chOff x="9602596" y="6429281"/>
            <a:chExt cx="244475" cy="473709"/>
          </a:xfrm>
        </p:grpSpPr>
        <p:sp>
          <p:nvSpPr>
            <p:cNvPr id="372" name="object 372"/>
            <p:cNvSpPr/>
            <p:nvPr/>
          </p:nvSpPr>
          <p:spPr>
            <a:xfrm>
              <a:off x="9602596"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73" name="object 373"/>
            <p:cNvPicPr/>
            <p:nvPr/>
          </p:nvPicPr>
          <p:blipFill>
            <a:blip r:embed="rId10" cstate="print"/>
            <a:stretch>
              <a:fillRect/>
            </a:stretch>
          </p:blipFill>
          <p:spPr>
            <a:xfrm>
              <a:off x="9669771" y="6429281"/>
              <a:ext cx="109883" cy="89816"/>
            </a:xfrm>
            <a:prstGeom prst="rect">
              <a:avLst/>
            </a:prstGeom>
          </p:spPr>
        </p:pic>
      </p:grpSp>
      <p:grpSp>
        <p:nvGrpSpPr>
          <p:cNvPr id="374" name="object 374">
            <a:extLst>
              <a:ext uri="{C183D7F6-B498-43B3-948B-1728B52AA6E4}">
                <adec:decorative xmlns:adec="http://schemas.microsoft.com/office/drawing/2017/decorative" val="1"/>
              </a:ext>
            </a:extLst>
          </p:cNvPr>
          <p:cNvGrpSpPr/>
          <p:nvPr/>
        </p:nvGrpSpPr>
        <p:grpSpPr>
          <a:xfrm>
            <a:off x="10388979" y="6429281"/>
            <a:ext cx="244475" cy="473709"/>
            <a:chOff x="10388979" y="6429281"/>
            <a:chExt cx="244475" cy="473709"/>
          </a:xfrm>
        </p:grpSpPr>
        <p:sp>
          <p:nvSpPr>
            <p:cNvPr id="375" name="object 375"/>
            <p:cNvSpPr/>
            <p:nvPr/>
          </p:nvSpPr>
          <p:spPr>
            <a:xfrm>
              <a:off x="10388979"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76" name="object 376"/>
            <p:cNvPicPr/>
            <p:nvPr/>
          </p:nvPicPr>
          <p:blipFill>
            <a:blip r:embed="rId10" cstate="print"/>
            <a:stretch>
              <a:fillRect/>
            </a:stretch>
          </p:blipFill>
          <p:spPr>
            <a:xfrm>
              <a:off x="10456154" y="6429281"/>
              <a:ext cx="109883" cy="89816"/>
            </a:xfrm>
            <a:prstGeom prst="rect">
              <a:avLst/>
            </a:prstGeom>
          </p:spPr>
        </p:pic>
      </p:grpSp>
      <p:grpSp>
        <p:nvGrpSpPr>
          <p:cNvPr id="377" name="object 377">
            <a:extLst>
              <a:ext uri="{C183D7F6-B498-43B3-948B-1728B52AA6E4}">
                <adec:decorative xmlns:adec="http://schemas.microsoft.com/office/drawing/2017/decorative" val="1"/>
              </a:ext>
            </a:extLst>
          </p:cNvPr>
          <p:cNvGrpSpPr/>
          <p:nvPr/>
        </p:nvGrpSpPr>
        <p:grpSpPr>
          <a:xfrm>
            <a:off x="11166271" y="6429281"/>
            <a:ext cx="253365" cy="473709"/>
            <a:chOff x="11166271" y="6429281"/>
            <a:chExt cx="253365" cy="473709"/>
          </a:xfrm>
        </p:grpSpPr>
        <p:sp>
          <p:nvSpPr>
            <p:cNvPr id="378" name="object 378"/>
            <p:cNvSpPr/>
            <p:nvPr/>
          </p:nvSpPr>
          <p:spPr>
            <a:xfrm>
              <a:off x="11166271" y="653047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379" name="object 379"/>
            <p:cNvPicPr/>
            <p:nvPr/>
          </p:nvPicPr>
          <p:blipFill>
            <a:blip r:embed="rId11" cstate="print"/>
            <a:stretch>
              <a:fillRect/>
            </a:stretch>
          </p:blipFill>
          <p:spPr>
            <a:xfrm>
              <a:off x="11235933" y="6429281"/>
              <a:ext cx="113953" cy="89816"/>
            </a:xfrm>
            <a:prstGeom prst="rect">
              <a:avLst/>
            </a:prstGeom>
          </p:spPr>
        </p:pic>
      </p:grpSp>
      <p:grpSp>
        <p:nvGrpSpPr>
          <p:cNvPr id="380" name="object 380">
            <a:extLst>
              <a:ext uri="{C183D7F6-B498-43B3-948B-1728B52AA6E4}">
                <adec:decorative xmlns:adec="http://schemas.microsoft.com/office/drawing/2017/decorative" val="1"/>
              </a:ext>
            </a:extLst>
          </p:cNvPr>
          <p:cNvGrpSpPr/>
          <p:nvPr/>
        </p:nvGrpSpPr>
        <p:grpSpPr>
          <a:xfrm>
            <a:off x="11952602" y="6429281"/>
            <a:ext cx="244475" cy="473709"/>
            <a:chOff x="11952602" y="6429281"/>
            <a:chExt cx="244475" cy="473709"/>
          </a:xfrm>
        </p:grpSpPr>
        <p:sp>
          <p:nvSpPr>
            <p:cNvPr id="381" name="object 381"/>
            <p:cNvSpPr/>
            <p:nvPr/>
          </p:nvSpPr>
          <p:spPr>
            <a:xfrm>
              <a:off x="11952602" y="653047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82" name="object 382"/>
            <p:cNvPicPr/>
            <p:nvPr/>
          </p:nvPicPr>
          <p:blipFill>
            <a:blip r:embed="rId10" cstate="print"/>
            <a:stretch>
              <a:fillRect/>
            </a:stretch>
          </p:blipFill>
          <p:spPr>
            <a:xfrm>
              <a:off x="12019777" y="6429281"/>
              <a:ext cx="109883" cy="89816"/>
            </a:xfrm>
            <a:prstGeom prst="rect">
              <a:avLst/>
            </a:prstGeom>
          </p:spPr>
        </p:pic>
      </p:grpSp>
      <p:grpSp>
        <p:nvGrpSpPr>
          <p:cNvPr id="383" name="object 383">
            <a:extLst>
              <a:ext uri="{C183D7F6-B498-43B3-948B-1728B52AA6E4}">
                <adec:decorative xmlns:adec="http://schemas.microsoft.com/office/drawing/2017/decorative" val="1"/>
              </a:ext>
            </a:extLst>
          </p:cNvPr>
          <p:cNvGrpSpPr/>
          <p:nvPr/>
        </p:nvGrpSpPr>
        <p:grpSpPr>
          <a:xfrm>
            <a:off x="12738987" y="6429281"/>
            <a:ext cx="244475" cy="473709"/>
            <a:chOff x="12738987" y="6429281"/>
            <a:chExt cx="244475" cy="473709"/>
          </a:xfrm>
        </p:grpSpPr>
        <p:sp>
          <p:nvSpPr>
            <p:cNvPr id="384" name="object 384"/>
            <p:cNvSpPr/>
            <p:nvPr/>
          </p:nvSpPr>
          <p:spPr>
            <a:xfrm>
              <a:off x="12738987"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85" name="object 385"/>
            <p:cNvPicPr/>
            <p:nvPr/>
          </p:nvPicPr>
          <p:blipFill>
            <a:blip r:embed="rId10" cstate="print"/>
            <a:stretch>
              <a:fillRect/>
            </a:stretch>
          </p:blipFill>
          <p:spPr>
            <a:xfrm>
              <a:off x="12806162" y="6429281"/>
              <a:ext cx="109883" cy="89816"/>
            </a:xfrm>
            <a:prstGeom prst="rect">
              <a:avLst/>
            </a:prstGeom>
          </p:spPr>
        </p:pic>
      </p:grpSp>
      <p:grpSp>
        <p:nvGrpSpPr>
          <p:cNvPr id="386" name="object 386">
            <a:extLst>
              <a:ext uri="{C183D7F6-B498-43B3-948B-1728B52AA6E4}">
                <adec:decorative xmlns:adec="http://schemas.microsoft.com/office/drawing/2017/decorative" val="1"/>
              </a:ext>
            </a:extLst>
          </p:cNvPr>
          <p:cNvGrpSpPr/>
          <p:nvPr/>
        </p:nvGrpSpPr>
        <p:grpSpPr>
          <a:xfrm>
            <a:off x="13525371" y="6429281"/>
            <a:ext cx="244475" cy="473709"/>
            <a:chOff x="13525371" y="6429281"/>
            <a:chExt cx="244475" cy="473709"/>
          </a:xfrm>
        </p:grpSpPr>
        <p:sp>
          <p:nvSpPr>
            <p:cNvPr id="387" name="object 387"/>
            <p:cNvSpPr/>
            <p:nvPr/>
          </p:nvSpPr>
          <p:spPr>
            <a:xfrm>
              <a:off x="13525371" y="653047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388" name="object 388"/>
            <p:cNvPicPr/>
            <p:nvPr/>
          </p:nvPicPr>
          <p:blipFill>
            <a:blip r:embed="rId10" cstate="print"/>
            <a:stretch>
              <a:fillRect/>
            </a:stretch>
          </p:blipFill>
          <p:spPr>
            <a:xfrm>
              <a:off x="13592545" y="6429281"/>
              <a:ext cx="109883" cy="89816"/>
            </a:xfrm>
            <a:prstGeom prst="rect">
              <a:avLst/>
            </a:prstGeom>
          </p:spPr>
        </p:pic>
      </p:grpSp>
      <p:grpSp>
        <p:nvGrpSpPr>
          <p:cNvPr id="389" name="object 389">
            <a:extLst>
              <a:ext uri="{C183D7F6-B498-43B3-948B-1728B52AA6E4}">
                <adec:decorative xmlns:adec="http://schemas.microsoft.com/office/drawing/2017/decorative" val="1"/>
              </a:ext>
            </a:extLst>
          </p:cNvPr>
          <p:cNvGrpSpPr/>
          <p:nvPr/>
        </p:nvGrpSpPr>
        <p:grpSpPr>
          <a:xfrm>
            <a:off x="7124623" y="6429281"/>
            <a:ext cx="253365" cy="473709"/>
            <a:chOff x="7124623" y="6429281"/>
            <a:chExt cx="253365" cy="473709"/>
          </a:xfrm>
        </p:grpSpPr>
        <p:sp>
          <p:nvSpPr>
            <p:cNvPr id="390" name="object 390"/>
            <p:cNvSpPr/>
            <p:nvPr/>
          </p:nvSpPr>
          <p:spPr>
            <a:xfrm>
              <a:off x="7124623" y="653047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391" name="object 391"/>
            <p:cNvPicPr/>
            <p:nvPr/>
          </p:nvPicPr>
          <p:blipFill>
            <a:blip r:embed="rId15" cstate="print"/>
            <a:stretch>
              <a:fillRect/>
            </a:stretch>
          </p:blipFill>
          <p:spPr>
            <a:xfrm>
              <a:off x="7194286" y="6429281"/>
              <a:ext cx="113953" cy="89816"/>
            </a:xfrm>
            <a:prstGeom prst="rect">
              <a:avLst/>
            </a:prstGeom>
          </p:spPr>
        </p:pic>
      </p:grpSp>
      <p:grpSp>
        <p:nvGrpSpPr>
          <p:cNvPr id="392" name="object 392">
            <a:extLst>
              <a:ext uri="{C183D7F6-B498-43B3-948B-1728B52AA6E4}">
                <adec:decorative xmlns:adec="http://schemas.microsoft.com/office/drawing/2017/decorative" val="1"/>
              </a:ext>
            </a:extLst>
          </p:cNvPr>
          <p:cNvGrpSpPr/>
          <p:nvPr/>
        </p:nvGrpSpPr>
        <p:grpSpPr>
          <a:xfrm>
            <a:off x="8359011" y="6429281"/>
            <a:ext cx="244475" cy="473709"/>
            <a:chOff x="8359011" y="6429281"/>
            <a:chExt cx="244475" cy="473709"/>
          </a:xfrm>
        </p:grpSpPr>
        <p:sp>
          <p:nvSpPr>
            <p:cNvPr id="393" name="object 393"/>
            <p:cNvSpPr/>
            <p:nvPr/>
          </p:nvSpPr>
          <p:spPr>
            <a:xfrm>
              <a:off x="8359011"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394" name="object 394"/>
            <p:cNvPicPr/>
            <p:nvPr/>
          </p:nvPicPr>
          <p:blipFill>
            <a:blip r:embed="rId14" cstate="print"/>
            <a:stretch>
              <a:fillRect/>
            </a:stretch>
          </p:blipFill>
          <p:spPr>
            <a:xfrm>
              <a:off x="8426186" y="6429281"/>
              <a:ext cx="109883" cy="89816"/>
            </a:xfrm>
            <a:prstGeom prst="rect">
              <a:avLst/>
            </a:prstGeom>
          </p:spPr>
        </p:pic>
      </p:grpSp>
      <p:grpSp>
        <p:nvGrpSpPr>
          <p:cNvPr id="395" name="object 395">
            <a:extLst>
              <a:ext uri="{C183D7F6-B498-43B3-948B-1728B52AA6E4}">
                <adec:decorative xmlns:adec="http://schemas.microsoft.com/office/drawing/2017/decorative" val="1"/>
              </a:ext>
            </a:extLst>
          </p:cNvPr>
          <p:cNvGrpSpPr/>
          <p:nvPr/>
        </p:nvGrpSpPr>
        <p:grpSpPr>
          <a:xfrm>
            <a:off x="9163684" y="6429281"/>
            <a:ext cx="244475" cy="473709"/>
            <a:chOff x="9163684" y="6429281"/>
            <a:chExt cx="244475" cy="473709"/>
          </a:xfrm>
        </p:grpSpPr>
        <p:sp>
          <p:nvSpPr>
            <p:cNvPr id="396" name="object 396"/>
            <p:cNvSpPr/>
            <p:nvPr/>
          </p:nvSpPr>
          <p:spPr>
            <a:xfrm>
              <a:off x="9163684"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397" name="object 397"/>
            <p:cNvPicPr/>
            <p:nvPr/>
          </p:nvPicPr>
          <p:blipFill>
            <a:blip r:embed="rId10" cstate="print"/>
            <a:stretch>
              <a:fillRect/>
            </a:stretch>
          </p:blipFill>
          <p:spPr>
            <a:xfrm>
              <a:off x="9230859" y="6429281"/>
              <a:ext cx="109883" cy="89816"/>
            </a:xfrm>
            <a:prstGeom prst="rect">
              <a:avLst/>
            </a:prstGeom>
          </p:spPr>
        </p:pic>
      </p:grpSp>
      <p:grpSp>
        <p:nvGrpSpPr>
          <p:cNvPr id="398" name="object 398">
            <a:extLst>
              <a:ext uri="{C183D7F6-B498-43B3-948B-1728B52AA6E4}">
                <adec:decorative xmlns:adec="http://schemas.microsoft.com/office/drawing/2017/decorative" val="1"/>
              </a:ext>
            </a:extLst>
          </p:cNvPr>
          <p:cNvGrpSpPr/>
          <p:nvPr/>
        </p:nvGrpSpPr>
        <p:grpSpPr>
          <a:xfrm>
            <a:off x="10004931" y="6429281"/>
            <a:ext cx="244475" cy="473709"/>
            <a:chOff x="10004931" y="6429281"/>
            <a:chExt cx="244475" cy="473709"/>
          </a:xfrm>
        </p:grpSpPr>
        <p:sp>
          <p:nvSpPr>
            <p:cNvPr id="399" name="object 399"/>
            <p:cNvSpPr/>
            <p:nvPr/>
          </p:nvSpPr>
          <p:spPr>
            <a:xfrm>
              <a:off x="10004931"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00" name="object 400"/>
            <p:cNvPicPr/>
            <p:nvPr/>
          </p:nvPicPr>
          <p:blipFill>
            <a:blip r:embed="rId10" cstate="print"/>
            <a:stretch>
              <a:fillRect/>
            </a:stretch>
          </p:blipFill>
          <p:spPr>
            <a:xfrm>
              <a:off x="10072105" y="6429281"/>
              <a:ext cx="109883" cy="89816"/>
            </a:xfrm>
            <a:prstGeom prst="rect">
              <a:avLst/>
            </a:prstGeom>
          </p:spPr>
        </p:pic>
      </p:grpSp>
      <p:grpSp>
        <p:nvGrpSpPr>
          <p:cNvPr id="401" name="object 401">
            <a:extLst>
              <a:ext uri="{C183D7F6-B498-43B3-948B-1728B52AA6E4}">
                <adec:decorative xmlns:adec="http://schemas.microsoft.com/office/drawing/2017/decorative" val="1"/>
              </a:ext>
            </a:extLst>
          </p:cNvPr>
          <p:cNvGrpSpPr/>
          <p:nvPr/>
        </p:nvGrpSpPr>
        <p:grpSpPr>
          <a:xfrm>
            <a:off x="10791315" y="6429281"/>
            <a:ext cx="244475" cy="473709"/>
            <a:chOff x="10791315" y="6429281"/>
            <a:chExt cx="244475" cy="473709"/>
          </a:xfrm>
        </p:grpSpPr>
        <p:sp>
          <p:nvSpPr>
            <p:cNvPr id="402" name="object 402"/>
            <p:cNvSpPr/>
            <p:nvPr/>
          </p:nvSpPr>
          <p:spPr>
            <a:xfrm>
              <a:off x="10791315" y="6530471"/>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70" y="80169"/>
                  </a:lnTo>
                  <a:lnTo>
                    <a:pt x="49837" y="61345"/>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03" name="object 403"/>
            <p:cNvPicPr/>
            <p:nvPr/>
          </p:nvPicPr>
          <p:blipFill>
            <a:blip r:embed="rId10" cstate="print"/>
            <a:stretch>
              <a:fillRect/>
            </a:stretch>
          </p:blipFill>
          <p:spPr>
            <a:xfrm>
              <a:off x="10858490" y="6429281"/>
              <a:ext cx="109883" cy="89816"/>
            </a:xfrm>
            <a:prstGeom prst="rect">
              <a:avLst/>
            </a:prstGeom>
          </p:spPr>
        </p:pic>
      </p:grpSp>
      <p:grpSp>
        <p:nvGrpSpPr>
          <p:cNvPr id="404" name="object 404">
            <a:extLst>
              <a:ext uri="{C183D7F6-B498-43B3-948B-1728B52AA6E4}">
                <adec:decorative xmlns:adec="http://schemas.microsoft.com/office/drawing/2017/decorative" val="1"/>
              </a:ext>
            </a:extLst>
          </p:cNvPr>
          <p:cNvGrpSpPr/>
          <p:nvPr/>
        </p:nvGrpSpPr>
        <p:grpSpPr>
          <a:xfrm>
            <a:off x="11568607" y="6429281"/>
            <a:ext cx="253365" cy="473709"/>
            <a:chOff x="11568607" y="6429281"/>
            <a:chExt cx="253365" cy="473709"/>
          </a:xfrm>
        </p:grpSpPr>
        <p:sp>
          <p:nvSpPr>
            <p:cNvPr id="405" name="object 405"/>
            <p:cNvSpPr/>
            <p:nvPr/>
          </p:nvSpPr>
          <p:spPr>
            <a:xfrm>
              <a:off x="11568607" y="653047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06" name="object 406"/>
            <p:cNvPicPr/>
            <p:nvPr/>
          </p:nvPicPr>
          <p:blipFill>
            <a:blip r:embed="rId11" cstate="print"/>
            <a:stretch>
              <a:fillRect/>
            </a:stretch>
          </p:blipFill>
          <p:spPr>
            <a:xfrm>
              <a:off x="11638269" y="6429281"/>
              <a:ext cx="113953" cy="89816"/>
            </a:xfrm>
            <a:prstGeom prst="rect">
              <a:avLst/>
            </a:prstGeom>
          </p:spPr>
        </p:pic>
      </p:grpSp>
      <p:grpSp>
        <p:nvGrpSpPr>
          <p:cNvPr id="407" name="object 407">
            <a:extLst>
              <a:ext uri="{C183D7F6-B498-43B3-948B-1728B52AA6E4}">
                <adec:decorative xmlns:adec="http://schemas.microsoft.com/office/drawing/2017/decorative" val="1"/>
              </a:ext>
            </a:extLst>
          </p:cNvPr>
          <p:cNvGrpSpPr/>
          <p:nvPr/>
        </p:nvGrpSpPr>
        <p:grpSpPr>
          <a:xfrm>
            <a:off x="12354990" y="6429281"/>
            <a:ext cx="253365" cy="473709"/>
            <a:chOff x="12354990" y="6429281"/>
            <a:chExt cx="253365" cy="473709"/>
          </a:xfrm>
        </p:grpSpPr>
        <p:sp>
          <p:nvSpPr>
            <p:cNvPr id="408" name="object 408"/>
            <p:cNvSpPr/>
            <p:nvPr/>
          </p:nvSpPr>
          <p:spPr>
            <a:xfrm>
              <a:off x="12354990" y="653047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09" name="object 409"/>
            <p:cNvPicPr/>
            <p:nvPr/>
          </p:nvPicPr>
          <p:blipFill>
            <a:blip r:embed="rId11" cstate="print"/>
            <a:stretch>
              <a:fillRect/>
            </a:stretch>
          </p:blipFill>
          <p:spPr>
            <a:xfrm>
              <a:off x="12424653" y="6429281"/>
              <a:ext cx="113953" cy="89816"/>
            </a:xfrm>
            <a:prstGeom prst="rect">
              <a:avLst/>
            </a:prstGeom>
          </p:spPr>
        </p:pic>
      </p:grpSp>
      <p:grpSp>
        <p:nvGrpSpPr>
          <p:cNvPr id="410" name="object 410">
            <a:extLst>
              <a:ext uri="{C183D7F6-B498-43B3-948B-1728B52AA6E4}">
                <adec:decorative xmlns:adec="http://schemas.microsoft.com/office/drawing/2017/decorative" val="1"/>
              </a:ext>
            </a:extLst>
          </p:cNvPr>
          <p:cNvGrpSpPr/>
          <p:nvPr/>
        </p:nvGrpSpPr>
        <p:grpSpPr>
          <a:xfrm>
            <a:off x="13141323" y="6429281"/>
            <a:ext cx="244475" cy="473709"/>
            <a:chOff x="13141323" y="6429281"/>
            <a:chExt cx="244475" cy="473709"/>
          </a:xfrm>
        </p:grpSpPr>
        <p:sp>
          <p:nvSpPr>
            <p:cNvPr id="411" name="object 411"/>
            <p:cNvSpPr/>
            <p:nvPr/>
          </p:nvSpPr>
          <p:spPr>
            <a:xfrm>
              <a:off x="13141323" y="653047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12" name="object 412"/>
            <p:cNvPicPr/>
            <p:nvPr/>
          </p:nvPicPr>
          <p:blipFill>
            <a:blip r:embed="rId11" cstate="print"/>
            <a:stretch>
              <a:fillRect/>
            </a:stretch>
          </p:blipFill>
          <p:spPr>
            <a:xfrm>
              <a:off x="13208497" y="6429281"/>
              <a:ext cx="109883" cy="89816"/>
            </a:xfrm>
            <a:prstGeom prst="rect">
              <a:avLst/>
            </a:prstGeom>
          </p:spPr>
        </p:pic>
      </p:grpSp>
      <p:grpSp>
        <p:nvGrpSpPr>
          <p:cNvPr id="413" name="object 413">
            <a:extLst>
              <a:ext uri="{C183D7F6-B498-43B3-948B-1728B52AA6E4}">
                <adec:decorative xmlns:adec="http://schemas.microsoft.com/office/drawing/2017/decorative" val="1"/>
              </a:ext>
            </a:extLst>
          </p:cNvPr>
          <p:cNvGrpSpPr/>
          <p:nvPr/>
        </p:nvGrpSpPr>
        <p:grpSpPr>
          <a:xfrm>
            <a:off x="13927706" y="6429281"/>
            <a:ext cx="244475" cy="473709"/>
            <a:chOff x="13927706" y="6429281"/>
            <a:chExt cx="244475" cy="473709"/>
          </a:xfrm>
        </p:grpSpPr>
        <p:sp>
          <p:nvSpPr>
            <p:cNvPr id="414" name="object 414"/>
            <p:cNvSpPr/>
            <p:nvPr/>
          </p:nvSpPr>
          <p:spPr>
            <a:xfrm>
              <a:off x="13927706" y="653047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15" name="object 415"/>
            <p:cNvPicPr/>
            <p:nvPr/>
          </p:nvPicPr>
          <p:blipFill>
            <a:blip r:embed="rId10" cstate="print"/>
            <a:stretch>
              <a:fillRect/>
            </a:stretch>
          </p:blipFill>
          <p:spPr>
            <a:xfrm>
              <a:off x="13994880" y="6429281"/>
              <a:ext cx="109883" cy="89816"/>
            </a:xfrm>
            <a:prstGeom prst="rect">
              <a:avLst/>
            </a:prstGeom>
          </p:spPr>
        </p:pic>
      </p:grpSp>
      <p:grpSp>
        <p:nvGrpSpPr>
          <p:cNvPr id="416" name="object 416">
            <a:extLst>
              <a:ext uri="{C183D7F6-B498-43B3-948B-1728B52AA6E4}">
                <adec:decorative xmlns:adec="http://schemas.microsoft.com/office/drawing/2017/decorative" val="1"/>
              </a:ext>
            </a:extLst>
          </p:cNvPr>
          <p:cNvGrpSpPr/>
          <p:nvPr/>
        </p:nvGrpSpPr>
        <p:grpSpPr>
          <a:xfrm>
            <a:off x="7545247" y="6429281"/>
            <a:ext cx="253365" cy="473709"/>
            <a:chOff x="7545247" y="6429281"/>
            <a:chExt cx="253365" cy="473709"/>
          </a:xfrm>
        </p:grpSpPr>
        <p:sp>
          <p:nvSpPr>
            <p:cNvPr id="417" name="object 417"/>
            <p:cNvSpPr/>
            <p:nvPr/>
          </p:nvSpPr>
          <p:spPr>
            <a:xfrm>
              <a:off x="7545247" y="6530471"/>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418" name="object 418"/>
            <p:cNvPicPr/>
            <p:nvPr/>
          </p:nvPicPr>
          <p:blipFill>
            <a:blip r:embed="rId15" cstate="print"/>
            <a:stretch>
              <a:fillRect/>
            </a:stretch>
          </p:blipFill>
          <p:spPr>
            <a:xfrm>
              <a:off x="7614909" y="6429281"/>
              <a:ext cx="113953" cy="89816"/>
            </a:xfrm>
            <a:prstGeom prst="rect">
              <a:avLst/>
            </a:prstGeom>
          </p:spPr>
        </p:pic>
      </p:grpSp>
      <p:grpSp>
        <p:nvGrpSpPr>
          <p:cNvPr id="419" name="object 419">
            <a:extLst>
              <a:ext uri="{C183D7F6-B498-43B3-948B-1728B52AA6E4}">
                <adec:decorative xmlns:adec="http://schemas.microsoft.com/office/drawing/2017/decorative" val="1"/>
              </a:ext>
            </a:extLst>
          </p:cNvPr>
          <p:cNvGrpSpPr/>
          <p:nvPr/>
        </p:nvGrpSpPr>
        <p:grpSpPr>
          <a:xfrm>
            <a:off x="14302663" y="6429281"/>
            <a:ext cx="253365" cy="473709"/>
            <a:chOff x="14302663" y="6429281"/>
            <a:chExt cx="253365" cy="473709"/>
          </a:xfrm>
        </p:grpSpPr>
        <p:sp>
          <p:nvSpPr>
            <p:cNvPr id="420" name="object 420"/>
            <p:cNvSpPr/>
            <p:nvPr/>
          </p:nvSpPr>
          <p:spPr>
            <a:xfrm>
              <a:off x="14302663" y="6530471"/>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5"/>
                  </a:lnTo>
                  <a:lnTo>
                    <a:pt x="89" y="146766"/>
                  </a:lnTo>
                  <a:lnTo>
                    <a:pt x="11066" y="191083"/>
                  </a:lnTo>
                  <a:lnTo>
                    <a:pt x="21709" y="191083"/>
                  </a:lnTo>
                  <a:lnTo>
                    <a:pt x="22912" y="191053"/>
                  </a:lnTo>
                  <a:lnTo>
                    <a:pt x="41312" y="164442"/>
                  </a:lnTo>
                  <a:lnTo>
                    <a:pt x="40864" y="155141"/>
                  </a:lnTo>
                  <a:lnTo>
                    <a:pt x="40604" y="146265"/>
                  </a:lnTo>
                  <a:lnTo>
                    <a:pt x="40523" y="137806"/>
                  </a:lnTo>
                  <a:lnTo>
                    <a:pt x="42006" y="105399"/>
                  </a:lnTo>
                  <a:lnTo>
                    <a:pt x="46013" y="80169"/>
                  </a:lnTo>
                  <a:lnTo>
                    <a:pt x="51683" y="61345"/>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21" name="object 421"/>
            <p:cNvPicPr/>
            <p:nvPr/>
          </p:nvPicPr>
          <p:blipFill>
            <a:blip r:embed="rId11" cstate="print"/>
            <a:stretch>
              <a:fillRect/>
            </a:stretch>
          </p:blipFill>
          <p:spPr>
            <a:xfrm>
              <a:off x="14372325" y="6429281"/>
              <a:ext cx="113953" cy="89816"/>
            </a:xfrm>
            <a:prstGeom prst="rect">
              <a:avLst/>
            </a:prstGeom>
          </p:spPr>
        </p:pic>
      </p:grpSp>
      <p:grpSp>
        <p:nvGrpSpPr>
          <p:cNvPr id="422" name="object 422">
            <a:extLst>
              <a:ext uri="{C183D7F6-B498-43B3-948B-1728B52AA6E4}">
                <adec:decorative xmlns:adec="http://schemas.microsoft.com/office/drawing/2017/decorative" val="1"/>
              </a:ext>
            </a:extLst>
          </p:cNvPr>
          <p:cNvGrpSpPr/>
          <p:nvPr/>
        </p:nvGrpSpPr>
        <p:grpSpPr>
          <a:xfrm>
            <a:off x="14686658" y="6429281"/>
            <a:ext cx="244475" cy="473709"/>
            <a:chOff x="14686658" y="6429281"/>
            <a:chExt cx="244475" cy="473709"/>
          </a:xfrm>
        </p:grpSpPr>
        <p:sp>
          <p:nvSpPr>
            <p:cNvPr id="423" name="object 423"/>
            <p:cNvSpPr/>
            <p:nvPr/>
          </p:nvSpPr>
          <p:spPr>
            <a:xfrm>
              <a:off x="14686658" y="6530471"/>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5"/>
                  </a:lnTo>
                  <a:lnTo>
                    <a:pt x="86" y="146766"/>
                  </a:lnTo>
                  <a:lnTo>
                    <a:pt x="10671" y="191083"/>
                  </a:lnTo>
                  <a:lnTo>
                    <a:pt x="20934" y="191083"/>
                  </a:lnTo>
                  <a:lnTo>
                    <a:pt x="22094" y="191053"/>
                  </a:lnTo>
                  <a:lnTo>
                    <a:pt x="39836" y="164442"/>
                  </a:lnTo>
                  <a:lnTo>
                    <a:pt x="39405" y="155141"/>
                  </a:lnTo>
                  <a:lnTo>
                    <a:pt x="39154" y="146265"/>
                  </a:lnTo>
                  <a:lnTo>
                    <a:pt x="39076" y="137806"/>
                  </a:lnTo>
                  <a:lnTo>
                    <a:pt x="40506" y="105399"/>
                  </a:lnTo>
                  <a:lnTo>
                    <a:pt x="44369" y="80169"/>
                  </a:lnTo>
                  <a:lnTo>
                    <a:pt x="49837" y="61345"/>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24" name="object 424"/>
            <p:cNvPicPr/>
            <p:nvPr/>
          </p:nvPicPr>
          <p:blipFill>
            <a:blip r:embed="rId10" cstate="print"/>
            <a:stretch>
              <a:fillRect/>
            </a:stretch>
          </p:blipFill>
          <p:spPr>
            <a:xfrm>
              <a:off x="14753833" y="6429281"/>
              <a:ext cx="109883" cy="89816"/>
            </a:xfrm>
            <a:prstGeom prst="rect">
              <a:avLst/>
            </a:prstGeom>
          </p:spPr>
        </p:pic>
      </p:grpSp>
      <p:grpSp>
        <p:nvGrpSpPr>
          <p:cNvPr id="425" name="object 425">
            <a:extLst>
              <a:ext uri="{C183D7F6-B498-43B3-948B-1728B52AA6E4}">
                <adec:decorative xmlns:adec="http://schemas.microsoft.com/office/drawing/2017/decorative" val="1"/>
              </a:ext>
            </a:extLst>
          </p:cNvPr>
          <p:cNvGrpSpPr/>
          <p:nvPr/>
        </p:nvGrpSpPr>
        <p:grpSpPr>
          <a:xfrm>
            <a:off x="7929243" y="7032785"/>
            <a:ext cx="244475" cy="473709"/>
            <a:chOff x="7929243" y="7032785"/>
            <a:chExt cx="244475" cy="473709"/>
          </a:xfrm>
        </p:grpSpPr>
        <p:sp>
          <p:nvSpPr>
            <p:cNvPr id="426" name="object 426"/>
            <p:cNvSpPr/>
            <p:nvPr/>
          </p:nvSpPr>
          <p:spPr>
            <a:xfrm>
              <a:off x="7929243"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427" name="object 427"/>
            <p:cNvPicPr/>
            <p:nvPr/>
          </p:nvPicPr>
          <p:blipFill>
            <a:blip r:embed="rId14" cstate="print"/>
            <a:stretch>
              <a:fillRect/>
            </a:stretch>
          </p:blipFill>
          <p:spPr>
            <a:xfrm>
              <a:off x="7996418" y="7032785"/>
              <a:ext cx="109883" cy="89816"/>
            </a:xfrm>
            <a:prstGeom prst="rect">
              <a:avLst/>
            </a:prstGeom>
          </p:spPr>
        </p:pic>
      </p:grpSp>
      <p:grpSp>
        <p:nvGrpSpPr>
          <p:cNvPr id="428" name="object 428">
            <a:extLst>
              <a:ext uri="{C183D7F6-B498-43B3-948B-1728B52AA6E4}">
                <adec:decorative xmlns:adec="http://schemas.microsoft.com/office/drawing/2017/decorative" val="1"/>
              </a:ext>
            </a:extLst>
          </p:cNvPr>
          <p:cNvGrpSpPr/>
          <p:nvPr/>
        </p:nvGrpSpPr>
        <p:grpSpPr>
          <a:xfrm>
            <a:off x="8733966" y="7032785"/>
            <a:ext cx="253365" cy="473709"/>
            <a:chOff x="8733966" y="7032785"/>
            <a:chExt cx="253365" cy="473709"/>
          </a:xfrm>
        </p:grpSpPr>
        <p:sp>
          <p:nvSpPr>
            <p:cNvPr id="429" name="object 429"/>
            <p:cNvSpPr/>
            <p:nvPr/>
          </p:nvSpPr>
          <p:spPr>
            <a:xfrm>
              <a:off x="8733966" y="7133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430" name="object 430"/>
            <p:cNvPicPr/>
            <p:nvPr/>
          </p:nvPicPr>
          <p:blipFill>
            <a:blip r:embed="rId14" cstate="print"/>
            <a:stretch>
              <a:fillRect/>
            </a:stretch>
          </p:blipFill>
          <p:spPr>
            <a:xfrm>
              <a:off x="8803629" y="7032785"/>
              <a:ext cx="113953" cy="89816"/>
            </a:xfrm>
            <a:prstGeom prst="rect">
              <a:avLst/>
            </a:prstGeom>
          </p:spPr>
        </p:pic>
      </p:grpSp>
      <p:grpSp>
        <p:nvGrpSpPr>
          <p:cNvPr id="431" name="object 431">
            <a:extLst>
              <a:ext uri="{C183D7F6-B498-43B3-948B-1728B52AA6E4}">
                <adec:decorative xmlns:adec="http://schemas.microsoft.com/office/drawing/2017/decorative" val="1"/>
              </a:ext>
            </a:extLst>
          </p:cNvPr>
          <p:cNvGrpSpPr/>
          <p:nvPr/>
        </p:nvGrpSpPr>
        <p:grpSpPr>
          <a:xfrm>
            <a:off x="9602596" y="7032785"/>
            <a:ext cx="244475" cy="473709"/>
            <a:chOff x="9602596" y="7032785"/>
            <a:chExt cx="244475" cy="473709"/>
          </a:xfrm>
        </p:grpSpPr>
        <p:sp>
          <p:nvSpPr>
            <p:cNvPr id="432" name="object 432"/>
            <p:cNvSpPr/>
            <p:nvPr/>
          </p:nvSpPr>
          <p:spPr>
            <a:xfrm>
              <a:off x="9602596"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33" name="object 433"/>
            <p:cNvPicPr/>
            <p:nvPr/>
          </p:nvPicPr>
          <p:blipFill>
            <a:blip r:embed="rId10" cstate="print"/>
            <a:stretch>
              <a:fillRect/>
            </a:stretch>
          </p:blipFill>
          <p:spPr>
            <a:xfrm>
              <a:off x="9669771" y="7032785"/>
              <a:ext cx="109883" cy="89816"/>
            </a:xfrm>
            <a:prstGeom prst="rect">
              <a:avLst/>
            </a:prstGeom>
          </p:spPr>
        </p:pic>
      </p:grpSp>
      <p:grpSp>
        <p:nvGrpSpPr>
          <p:cNvPr id="434" name="object 434">
            <a:extLst>
              <a:ext uri="{C183D7F6-B498-43B3-948B-1728B52AA6E4}">
                <adec:decorative xmlns:adec="http://schemas.microsoft.com/office/drawing/2017/decorative" val="1"/>
              </a:ext>
            </a:extLst>
          </p:cNvPr>
          <p:cNvGrpSpPr/>
          <p:nvPr/>
        </p:nvGrpSpPr>
        <p:grpSpPr>
          <a:xfrm>
            <a:off x="10388979" y="7032785"/>
            <a:ext cx="244475" cy="473709"/>
            <a:chOff x="10388979" y="7032785"/>
            <a:chExt cx="244475" cy="473709"/>
          </a:xfrm>
        </p:grpSpPr>
        <p:sp>
          <p:nvSpPr>
            <p:cNvPr id="435" name="object 435"/>
            <p:cNvSpPr/>
            <p:nvPr/>
          </p:nvSpPr>
          <p:spPr>
            <a:xfrm>
              <a:off x="10388979"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36" name="object 436"/>
            <p:cNvPicPr/>
            <p:nvPr/>
          </p:nvPicPr>
          <p:blipFill>
            <a:blip r:embed="rId10" cstate="print"/>
            <a:stretch>
              <a:fillRect/>
            </a:stretch>
          </p:blipFill>
          <p:spPr>
            <a:xfrm>
              <a:off x="10456154" y="7032785"/>
              <a:ext cx="109883" cy="89816"/>
            </a:xfrm>
            <a:prstGeom prst="rect">
              <a:avLst/>
            </a:prstGeom>
          </p:spPr>
        </p:pic>
      </p:grpSp>
      <p:grpSp>
        <p:nvGrpSpPr>
          <p:cNvPr id="437" name="object 437">
            <a:extLst>
              <a:ext uri="{C183D7F6-B498-43B3-948B-1728B52AA6E4}">
                <adec:decorative xmlns:adec="http://schemas.microsoft.com/office/drawing/2017/decorative" val="1"/>
              </a:ext>
            </a:extLst>
          </p:cNvPr>
          <p:cNvGrpSpPr/>
          <p:nvPr/>
        </p:nvGrpSpPr>
        <p:grpSpPr>
          <a:xfrm>
            <a:off x="11166271" y="7032785"/>
            <a:ext cx="253365" cy="473709"/>
            <a:chOff x="11166271" y="7032785"/>
            <a:chExt cx="253365" cy="473709"/>
          </a:xfrm>
        </p:grpSpPr>
        <p:sp>
          <p:nvSpPr>
            <p:cNvPr id="438" name="object 438"/>
            <p:cNvSpPr/>
            <p:nvPr/>
          </p:nvSpPr>
          <p:spPr>
            <a:xfrm>
              <a:off x="11166271" y="7133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439" name="object 439"/>
            <p:cNvPicPr/>
            <p:nvPr/>
          </p:nvPicPr>
          <p:blipFill>
            <a:blip r:embed="rId11" cstate="print"/>
            <a:stretch>
              <a:fillRect/>
            </a:stretch>
          </p:blipFill>
          <p:spPr>
            <a:xfrm>
              <a:off x="11235933" y="7032785"/>
              <a:ext cx="113953" cy="89816"/>
            </a:xfrm>
            <a:prstGeom prst="rect">
              <a:avLst/>
            </a:prstGeom>
          </p:spPr>
        </p:pic>
      </p:grpSp>
      <p:grpSp>
        <p:nvGrpSpPr>
          <p:cNvPr id="440" name="object 440">
            <a:extLst>
              <a:ext uri="{C183D7F6-B498-43B3-948B-1728B52AA6E4}">
                <adec:decorative xmlns:adec="http://schemas.microsoft.com/office/drawing/2017/decorative" val="1"/>
              </a:ext>
            </a:extLst>
          </p:cNvPr>
          <p:cNvGrpSpPr/>
          <p:nvPr/>
        </p:nvGrpSpPr>
        <p:grpSpPr>
          <a:xfrm>
            <a:off x="11952602" y="7032785"/>
            <a:ext cx="244475" cy="473709"/>
            <a:chOff x="11952602" y="7032785"/>
            <a:chExt cx="244475" cy="473709"/>
          </a:xfrm>
        </p:grpSpPr>
        <p:sp>
          <p:nvSpPr>
            <p:cNvPr id="441" name="object 441"/>
            <p:cNvSpPr/>
            <p:nvPr/>
          </p:nvSpPr>
          <p:spPr>
            <a:xfrm>
              <a:off x="11952602" y="7133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42" name="object 442"/>
            <p:cNvPicPr/>
            <p:nvPr/>
          </p:nvPicPr>
          <p:blipFill>
            <a:blip r:embed="rId10" cstate="print"/>
            <a:stretch>
              <a:fillRect/>
            </a:stretch>
          </p:blipFill>
          <p:spPr>
            <a:xfrm>
              <a:off x="12019777" y="7032785"/>
              <a:ext cx="109883" cy="89816"/>
            </a:xfrm>
            <a:prstGeom prst="rect">
              <a:avLst/>
            </a:prstGeom>
          </p:spPr>
        </p:pic>
      </p:grpSp>
      <p:grpSp>
        <p:nvGrpSpPr>
          <p:cNvPr id="443" name="object 443">
            <a:extLst>
              <a:ext uri="{C183D7F6-B498-43B3-948B-1728B52AA6E4}">
                <adec:decorative xmlns:adec="http://schemas.microsoft.com/office/drawing/2017/decorative" val="1"/>
              </a:ext>
            </a:extLst>
          </p:cNvPr>
          <p:cNvGrpSpPr/>
          <p:nvPr/>
        </p:nvGrpSpPr>
        <p:grpSpPr>
          <a:xfrm>
            <a:off x="12738987" y="7032785"/>
            <a:ext cx="244475" cy="473709"/>
            <a:chOff x="12738987" y="7032785"/>
            <a:chExt cx="244475" cy="473709"/>
          </a:xfrm>
        </p:grpSpPr>
        <p:sp>
          <p:nvSpPr>
            <p:cNvPr id="444" name="object 444"/>
            <p:cNvSpPr/>
            <p:nvPr/>
          </p:nvSpPr>
          <p:spPr>
            <a:xfrm>
              <a:off x="12738987"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45" name="object 445"/>
            <p:cNvPicPr/>
            <p:nvPr/>
          </p:nvPicPr>
          <p:blipFill>
            <a:blip r:embed="rId10" cstate="print"/>
            <a:stretch>
              <a:fillRect/>
            </a:stretch>
          </p:blipFill>
          <p:spPr>
            <a:xfrm>
              <a:off x="12806162" y="7032785"/>
              <a:ext cx="109883" cy="89816"/>
            </a:xfrm>
            <a:prstGeom prst="rect">
              <a:avLst/>
            </a:prstGeom>
          </p:spPr>
        </p:pic>
      </p:grpSp>
      <p:grpSp>
        <p:nvGrpSpPr>
          <p:cNvPr id="446" name="object 446">
            <a:extLst>
              <a:ext uri="{C183D7F6-B498-43B3-948B-1728B52AA6E4}">
                <adec:decorative xmlns:adec="http://schemas.microsoft.com/office/drawing/2017/decorative" val="1"/>
              </a:ext>
            </a:extLst>
          </p:cNvPr>
          <p:cNvGrpSpPr/>
          <p:nvPr/>
        </p:nvGrpSpPr>
        <p:grpSpPr>
          <a:xfrm>
            <a:off x="13525371" y="7032785"/>
            <a:ext cx="244475" cy="473709"/>
            <a:chOff x="13525371" y="7032785"/>
            <a:chExt cx="244475" cy="473709"/>
          </a:xfrm>
        </p:grpSpPr>
        <p:sp>
          <p:nvSpPr>
            <p:cNvPr id="447" name="object 447"/>
            <p:cNvSpPr/>
            <p:nvPr/>
          </p:nvSpPr>
          <p:spPr>
            <a:xfrm>
              <a:off x="13525371" y="7133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48" name="object 448"/>
            <p:cNvPicPr/>
            <p:nvPr/>
          </p:nvPicPr>
          <p:blipFill>
            <a:blip r:embed="rId10" cstate="print"/>
            <a:stretch>
              <a:fillRect/>
            </a:stretch>
          </p:blipFill>
          <p:spPr>
            <a:xfrm>
              <a:off x="13592545" y="7032785"/>
              <a:ext cx="109883" cy="89816"/>
            </a:xfrm>
            <a:prstGeom prst="rect">
              <a:avLst/>
            </a:prstGeom>
          </p:spPr>
        </p:pic>
      </p:grpSp>
      <p:grpSp>
        <p:nvGrpSpPr>
          <p:cNvPr id="449" name="object 449">
            <a:extLst>
              <a:ext uri="{C183D7F6-B498-43B3-948B-1728B52AA6E4}">
                <adec:decorative xmlns:adec="http://schemas.microsoft.com/office/drawing/2017/decorative" val="1"/>
              </a:ext>
            </a:extLst>
          </p:cNvPr>
          <p:cNvGrpSpPr/>
          <p:nvPr/>
        </p:nvGrpSpPr>
        <p:grpSpPr>
          <a:xfrm>
            <a:off x="7124623" y="7032785"/>
            <a:ext cx="253365" cy="473709"/>
            <a:chOff x="7124623" y="7032785"/>
            <a:chExt cx="253365" cy="473709"/>
          </a:xfrm>
        </p:grpSpPr>
        <p:sp>
          <p:nvSpPr>
            <p:cNvPr id="450" name="object 450"/>
            <p:cNvSpPr/>
            <p:nvPr/>
          </p:nvSpPr>
          <p:spPr>
            <a:xfrm>
              <a:off x="7124623" y="7133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451" name="object 451"/>
            <p:cNvPicPr/>
            <p:nvPr/>
          </p:nvPicPr>
          <p:blipFill>
            <a:blip r:embed="rId15" cstate="print"/>
            <a:stretch>
              <a:fillRect/>
            </a:stretch>
          </p:blipFill>
          <p:spPr>
            <a:xfrm>
              <a:off x="7194286" y="7032785"/>
              <a:ext cx="113953" cy="89816"/>
            </a:xfrm>
            <a:prstGeom prst="rect">
              <a:avLst/>
            </a:prstGeom>
          </p:spPr>
        </p:pic>
      </p:grpSp>
      <p:grpSp>
        <p:nvGrpSpPr>
          <p:cNvPr id="452" name="object 452">
            <a:extLst>
              <a:ext uri="{C183D7F6-B498-43B3-948B-1728B52AA6E4}">
                <adec:decorative xmlns:adec="http://schemas.microsoft.com/office/drawing/2017/decorative" val="1"/>
              </a:ext>
            </a:extLst>
          </p:cNvPr>
          <p:cNvGrpSpPr/>
          <p:nvPr/>
        </p:nvGrpSpPr>
        <p:grpSpPr>
          <a:xfrm>
            <a:off x="8359011" y="7032785"/>
            <a:ext cx="244475" cy="473709"/>
            <a:chOff x="8359011" y="7032785"/>
            <a:chExt cx="244475" cy="473709"/>
          </a:xfrm>
        </p:grpSpPr>
        <p:sp>
          <p:nvSpPr>
            <p:cNvPr id="453" name="object 453"/>
            <p:cNvSpPr/>
            <p:nvPr/>
          </p:nvSpPr>
          <p:spPr>
            <a:xfrm>
              <a:off x="8359011"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454" name="object 454"/>
            <p:cNvPicPr/>
            <p:nvPr/>
          </p:nvPicPr>
          <p:blipFill>
            <a:blip r:embed="rId14" cstate="print"/>
            <a:stretch>
              <a:fillRect/>
            </a:stretch>
          </p:blipFill>
          <p:spPr>
            <a:xfrm>
              <a:off x="8426186" y="7032785"/>
              <a:ext cx="109883" cy="89816"/>
            </a:xfrm>
            <a:prstGeom prst="rect">
              <a:avLst/>
            </a:prstGeom>
          </p:spPr>
        </p:pic>
      </p:grpSp>
      <p:grpSp>
        <p:nvGrpSpPr>
          <p:cNvPr id="455" name="object 455">
            <a:extLst>
              <a:ext uri="{C183D7F6-B498-43B3-948B-1728B52AA6E4}">
                <adec:decorative xmlns:adec="http://schemas.microsoft.com/office/drawing/2017/decorative" val="1"/>
              </a:ext>
            </a:extLst>
          </p:cNvPr>
          <p:cNvGrpSpPr/>
          <p:nvPr/>
        </p:nvGrpSpPr>
        <p:grpSpPr>
          <a:xfrm>
            <a:off x="9163684" y="7032785"/>
            <a:ext cx="244475" cy="473709"/>
            <a:chOff x="9163684" y="7032785"/>
            <a:chExt cx="244475" cy="473709"/>
          </a:xfrm>
        </p:grpSpPr>
        <p:sp>
          <p:nvSpPr>
            <p:cNvPr id="456" name="object 456"/>
            <p:cNvSpPr/>
            <p:nvPr/>
          </p:nvSpPr>
          <p:spPr>
            <a:xfrm>
              <a:off x="9163684"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2" y="365008"/>
                  </a:lnTo>
                  <a:lnTo>
                    <a:pt x="74518" y="370295"/>
                  </a:lnTo>
                  <a:lnTo>
                    <a:pt x="86267" y="372234"/>
                  </a:lnTo>
                  <a:lnTo>
                    <a:pt x="98019" y="370295"/>
                  </a:lnTo>
                  <a:lnTo>
                    <a:pt x="107617" y="365008"/>
                  </a:lnTo>
                  <a:lnTo>
                    <a:pt x="114088" y="357164"/>
                  </a:lnTo>
                  <a:lnTo>
                    <a:pt x="116461" y="347557"/>
                  </a:lnTo>
                  <a:lnTo>
                    <a:pt x="116461" y="167374"/>
                  </a:lnTo>
                  <a:lnTo>
                    <a:pt x="127778" y="167374"/>
                  </a:lnTo>
                  <a:lnTo>
                    <a:pt x="127778" y="347557"/>
                  </a:lnTo>
                  <a:lnTo>
                    <a:pt x="130152" y="357164"/>
                  </a:lnTo>
                  <a:lnTo>
                    <a:pt x="136623" y="365008"/>
                  </a:lnTo>
                  <a:lnTo>
                    <a:pt x="146220" y="370295"/>
                  </a:lnTo>
                  <a:lnTo>
                    <a:pt x="157969" y="372234"/>
                  </a:lnTo>
                  <a:lnTo>
                    <a:pt x="169720" y="370295"/>
                  </a:lnTo>
                  <a:lnTo>
                    <a:pt x="179318" y="365008"/>
                  </a:lnTo>
                  <a:lnTo>
                    <a:pt x="185790" y="357164"/>
                  </a:lnTo>
                  <a:lnTo>
                    <a:pt x="188164" y="347557"/>
                  </a:lnTo>
                  <a:lnTo>
                    <a:pt x="188164" y="48237"/>
                  </a:lnTo>
                  <a:lnTo>
                    <a:pt x="189607" y="50661"/>
                  </a:lnTo>
                  <a:lnTo>
                    <a:pt x="201425"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4"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57" name="object 457"/>
            <p:cNvPicPr/>
            <p:nvPr/>
          </p:nvPicPr>
          <p:blipFill>
            <a:blip r:embed="rId10" cstate="print"/>
            <a:stretch>
              <a:fillRect/>
            </a:stretch>
          </p:blipFill>
          <p:spPr>
            <a:xfrm>
              <a:off x="9230859" y="7032785"/>
              <a:ext cx="109883" cy="89816"/>
            </a:xfrm>
            <a:prstGeom prst="rect">
              <a:avLst/>
            </a:prstGeom>
          </p:spPr>
        </p:pic>
      </p:grpSp>
      <p:grpSp>
        <p:nvGrpSpPr>
          <p:cNvPr id="458" name="object 458">
            <a:extLst>
              <a:ext uri="{C183D7F6-B498-43B3-948B-1728B52AA6E4}">
                <adec:decorative xmlns:adec="http://schemas.microsoft.com/office/drawing/2017/decorative" val="1"/>
              </a:ext>
            </a:extLst>
          </p:cNvPr>
          <p:cNvGrpSpPr/>
          <p:nvPr/>
        </p:nvGrpSpPr>
        <p:grpSpPr>
          <a:xfrm>
            <a:off x="10004931" y="7032785"/>
            <a:ext cx="244475" cy="473709"/>
            <a:chOff x="10004931" y="7032785"/>
            <a:chExt cx="244475" cy="473709"/>
          </a:xfrm>
        </p:grpSpPr>
        <p:sp>
          <p:nvSpPr>
            <p:cNvPr id="459" name="object 459"/>
            <p:cNvSpPr/>
            <p:nvPr/>
          </p:nvSpPr>
          <p:spPr>
            <a:xfrm>
              <a:off x="10004931"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60" name="object 460"/>
            <p:cNvPicPr/>
            <p:nvPr/>
          </p:nvPicPr>
          <p:blipFill>
            <a:blip r:embed="rId10" cstate="print"/>
            <a:stretch>
              <a:fillRect/>
            </a:stretch>
          </p:blipFill>
          <p:spPr>
            <a:xfrm>
              <a:off x="10072105" y="7032785"/>
              <a:ext cx="109883" cy="89816"/>
            </a:xfrm>
            <a:prstGeom prst="rect">
              <a:avLst/>
            </a:prstGeom>
          </p:spPr>
        </p:pic>
      </p:grpSp>
      <p:grpSp>
        <p:nvGrpSpPr>
          <p:cNvPr id="461" name="object 461">
            <a:extLst>
              <a:ext uri="{C183D7F6-B498-43B3-948B-1728B52AA6E4}">
                <adec:decorative xmlns:adec="http://schemas.microsoft.com/office/drawing/2017/decorative" val="1"/>
              </a:ext>
            </a:extLst>
          </p:cNvPr>
          <p:cNvGrpSpPr/>
          <p:nvPr/>
        </p:nvGrpSpPr>
        <p:grpSpPr>
          <a:xfrm>
            <a:off x="10791315" y="7032785"/>
            <a:ext cx="244475" cy="473709"/>
            <a:chOff x="10791315" y="7032785"/>
            <a:chExt cx="244475" cy="473709"/>
          </a:xfrm>
        </p:grpSpPr>
        <p:sp>
          <p:nvSpPr>
            <p:cNvPr id="462" name="object 462"/>
            <p:cNvSpPr/>
            <p:nvPr/>
          </p:nvSpPr>
          <p:spPr>
            <a:xfrm>
              <a:off x="10791315" y="7133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463" name="object 463"/>
            <p:cNvPicPr/>
            <p:nvPr/>
          </p:nvPicPr>
          <p:blipFill>
            <a:blip r:embed="rId10" cstate="print"/>
            <a:stretch>
              <a:fillRect/>
            </a:stretch>
          </p:blipFill>
          <p:spPr>
            <a:xfrm>
              <a:off x="10858490" y="7032785"/>
              <a:ext cx="109883" cy="89816"/>
            </a:xfrm>
            <a:prstGeom prst="rect">
              <a:avLst/>
            </a:prstGeom>
          </p:spPr>
        </p:pic>
      </p:grpSp>
      <p:grpSp>
        <p:nvGrpSpPr>
          <p:cNvPr id="464" name="object 464">
            <a:extLst>
              <a:ext uri="{C183D7F6-B498-43B3-948B-1728B52AA6E4}">
                <adec:decorative xmlns:adec="http://schemas.microsoft.com/office/drawing/2017/decorative" val="1"/>
              </a:ext>
            </a:extLst>
          </p:cNvPr>
          <p:cNvGrpSpPr/>
          <p:nvPr/>
        </p:nvGrpSpPr>
        <p:grpSpPr>
          <a:xfrm>
            <a:off x="11568607" y="7032785"/>
            <a:ext cx="253365" cy="473709"/>
            <a:chOff x="11568607" y="7032785"/>
            <a:chExt cx="253365" cy="473709"/>
          </a:xfrm>
        </p:grpSpPr>
        <p:sp>
          <p:nvSpPr>
            <p:cNvPr id="465" name="object 465"/>
            <p:cNvSpPr/>
            <p:nvPr/>
          </p:nvSpPr>
          <p:spPr>
            <a:xfrm>
              <a:off x="11568607" y="7133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66" name="object 466"/>
            <p:cNvPicPr/>
            <p:nvPr/>
          </p:nvPicPr>
          <p:blipFill>
            <a:blip r:embed="rId11" cstate="print"/>
            <a:stretch>
              <a:fillRect/>
            </a:stretch>
          </p:blipFill>
          <p:spPr>
            <a:xfrm>
              <a:off x="11638269" y="7032785"/>
              <a:ext cx="113953" cy="89816"/>
            </a:xfrm>
            <a:prstGeom prst="rect">
              <a:avLst/>
            </a:prstGeom>
          </p:spPr>
        </p:pic>
      </p:grpSp>
      <p:grpSp>
        <p:nvGrpSpPr>
          <p:cNvPr id="467" name="object 467">
            <a:extLst>
              <a:ext uri="{C183D7F6-B498-43B3-948B-1728B52AA6E4}">
                <adec:decorative xmlns:adec="http://schemas.microsoft.com/office/drawing/2017/decorative" val="1"/>
              </a:ext>
            </a:extLst>
          </p:cNvPr>
          <p:cNvGrpSpPr/>
          <p:nvPr/>
        </p:nvGrpSpPr>
        <p:grpSpPr>
          <a:xfrm>
            <a:off x="12354990" y="7032785"/>
            <a:ext cx="253365" cy="473709"/>
            <a:chOff x="12354990" y="7032785"/>
            <a:chExt cx="253365" cy="473709"/>
          </a:xfrm>
        </p:grpSpPr>
        <p:sp>
          <p:nvSpPr>
            <p:cNvPr id="468" name="object 468"/>
            <p:cNvSpPr/>
            <p:nvPr/>
          </p:nvSpPr>
          <p:spPr>
            <a:xfrm>
              <a:off x="12354990" y="7133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69" name="object 469"/>
            <p:cNvPicPr/>
            <p:nvPr/>
          </p:nvPicPr>
          <p:blipFill>
            <a:blip r:embed="rId11" cstate="print"/>
            <a:stretch>
              <a:fillRect/>
            </a:stretch>
          </p:blipFill>
          <p:spPr>
            <a:xfrm>
              <a:off x="12424653" y="7032785"/>
              <a:ext cx="113953" cy="89816"/>
            </a:xfrm>
            <a:prstGeom prst="rect">
              <a:avLst/>
            </a:prstGeom>
          </p:spPr>
        </p:pic>
      </p:grpSp>
      <p:grpSp>
        <p:nvGrpSpPr>
          <p:cNvPr id="470" name="object 470">
            <a:extLst>
              <a:ext uri="{C183D7F6-B498-43B3-948B-1728B52AA6E4}">
                <adec:decorative xmlns:adec="http://schemas.microsoft.com/office/drawing/2017/decorative" val="1"/>
              </a:ext>
            </a:extLst>
          </p:cNvPr>
          <p:cNvGrpSpPr/>
          <p:nvPr/>
        </p:nvGrpSpPr>
        <p:grpSpPr>
          <a:xfrm>
            <a:off x="13141323" y="7032785"/>
            <a:ext cx="244475" cy="473709"/>
            <a:chOff x="13141323" y="7032785"/>
            <a:chExt cx="244475" cy="473709"/>
          </a:xfrm>
        </p:grpSpPr>
        <p:sp>
          <p:nvSpPr>
            <p:cNvPr id="471" name="object 471"/>
            <p:cNvSpPr/>
            <p:nvPr/>
          </p:nvSpPr>
          <p:spPr>
            <a:xfrm>
              <a:off x="13141323" y="7133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72" name="object 472"/>
            <p:cNvPicPr/>
            <p:nvPr/>
          </p:nvPicPr>
          <p:blipFill>
            <a:blip r:embed="rId11" cstate="print"/>
            <a:stretch>
              <a:fillRect/>
            </a:stretch>
          </p:blipFill>
          <p:spPr>
            <a:xfrm>
              <a:off x="13208497" y="7032785"/>
              <a:ext cx="109883" cy="89816"/>
            </a:xfrm>
            <a:prstGeom prst="rect">
              <a:avLst/>
            </a:prstGeom>
          </p:spPr>
        </p:pic>
      </p:grpSp>
      <p:grpSp>
        <p:nvGrpSpPr>
          <p:cNvPr id="473" name="object 473">
            <a:extLst>
              <a:ext uri="{C183D7F6-B498-43B3-948B-1728B52AA6E4}">
                <adec:decorative xmlns:adec="http://schemas.microsoft.com/office/drawing/2017/decorative" val="1"/>
              </a:ext>
            </a:extLst>
          </p:cNvPr>
          <p:cNvGrpSpPr/>
          <p:nvPr/>
        </p:nvGrpSpPr>
        <p:grpSpPr>
          <a:xfrm>
            <a:off x="13927706" y="7032785"/>
            <a:ext cx="244475" cy="473709"/>
            <a:chOff x="13927706" y="7032785"/>
            <a:chExt cx="244475" cy="473709"/>
          </a:xfrm>
        </p:grpSpPr>
        <p:sp>
          <p:nvSpPr>
            <p:cNvPr id="474" name="object 474"/>
            <p:cNvSpPr/>
            <p:nvPr/>
          </p:nvSpPr>
          <p:spPr>
            <a:xfrm>
              <a:off x="13927706" y="7133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75" name="object 475"/>
            <p:cNvPicPr/>
            <p:nvPr/>
          </p:nvPicPr>
          <p:blipFill>
            <a:blip r:embed="rId10" cstate="print"/>
            <a:stretch>
              <a:fillRect/>
            </a:stretch>
          </p:blipFill>
          <p:spPr>
            <a:xfrm>
              <a:off x="13994880" y="7032785"/>
              <a:ext cx="109883" cy="89816"/>
            </a:xfrm>
            <a:prstGeom prst="rect">
              <a:avLst/>
            </a:prstGeom>
          </p:spPr>
        </p:pic>
      </p:grpSp>
      <p:grpSp>
        <p:nvGrpSpPr>
          <p:cNvPr id="476" name="object 476">
            <a:extLst>
              <a:ext uri="{C183D7F6-B498-43B3-948B-1728B52AA6E4}">
                <adec:decorative xmlns:adec="http://schemas.microsoft.com/office/drawing/2017/decorative" val="1"/>
              </a:ext>
            </a:extLst>
          </p:cNvPr>
          <p:cNvGrpSpPr/>
          <p:nvPr/>
        </p:nvGrpSpPr>
        <p:grpSpPr>
          <a:xfrm>
            <a:off x="7545247" y="7032785"/>
            <a:ext cx="253365" cy="473709"/>
            <a:chOff x="7545247" y="7032785"/>
            <a:chExt cx="253365" cy="473709"/>
          </a:xfrm>
        </p:grpSpPr>
        <p:sp>
          <p:nvSpPr>
            <p:cNvPr id="477" name="object 477"/>
            <p:cNvSpPr/>
            <p:nvPr/>
          </p:nvSpPr>
          <p:spPr>
            <a:xfrm>
              <a:off x="7545247" y="7133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478" name="object 478"/>
            <p:cNvPicPr/>
            <p:nvPr/>
          </p:nvPicPr>
          <p:blipFill>
            <a:blip r:embed="rId15" cstate="print"/>
            <a:stretch>
              <a:fillRect/>
            </a:stretch>
          </p:blipFill>
          <p:spPr>
            <a:xfrm>
              <a:off x="7614909" y="7032785"/>
              <a:ext cx="113953" cy="89816"/>
            </a:xfrm>
            <a:prstGeom prst="rect">
              <a:avLst/>
            </a:prstGeom>
          </p:spPr>
        </p:pic>
      </p:grpSp>
      <p:grpSp>
        <p:nvGrpSpPr>
          <p:cNvPr id="479" name="object 479">
            <a:extLst>
              <a:ext uri="{C183D7F6-B498-43B3-948B-1728B52AA6E4}">
                <adec:decorative xmlns:adec="http://schemas.microsoft.com/office/drawing/2017/decorative" val="1"/>
              </a:ext>
            </a:extLst>
          </p:cNvPr>
          <p:cNvGrpSpPr/>
          <p:nvPr/>
        </p:nvGrpSpPr>
        <p:grpSpPr>
          <a:xfrm>
            <a:off x="14302663" y="7032785"/>
            <a:ext cx="253365" cy="473709"/>
            <a:chOff x="14302663" y="7032785"/>
            <a:chExt cx="253365" cy="473709"/>
          </a:xfrm>
        </p:grpSpPr>
        <p:sp>
          <p:nvSpPr>
            <p:cNvPr id="480" name="object 480"/>
            <p:cNvSpPr/>
            <p:nvPr/>
          </p:nvSpPr>
          <p:spPr>
            <a:xfrm>
              <a:off x="14302663" y="7133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481" name="object 481"/>
            <p:cNvPicPr/>
            <p:nvPr/>
          </p:nvPicPr>
          <p:blipFill>
            <a:blip r:embed="rId11" cstate="print"/>
            <a:stretch>
              <a:fillRect/>
            </a:stretch>
          </p:blipFill>
          <p:spPr>
            <a:xfrm>
              <a:off x="14372325" y="7032785"/>
              <a:ext cx="113953" cy="89816"/>
            </a:xfrm>
            <a:prstGeom prst="rect">
              <a:avLst/>
            </a:prstGeom>
          </p:spPr>
        </p:pic>
      </p:grpSp>
      <p:grpSp>
        <p:nvGrpSpPr>
          <p:cNvPr id="482" name="object 482">
            <a:extLst>
              <a:ext uri="{C183D7F6-B498-43B3-948B-1728B52AA6E4}">
                <adec:decorative xmlns:adec="http://schemas.microsoft.com/office/drawing/2017/decorative" val="1"/>
              </a:ext>
            </a:extLst>
          </p:cNvPr>
          <p:cNvGrpSpPr/>
          <p:nvPr/>
        </p:nvGrpSpPr>
        <p:grpSpPr>
          <a:xfrm>
            <a:off x="14686658" y="7032785"/>
            <a:ext cx="244475" cy="473709"/>
            <a:chOff x="14686658" y="7032785"/>
            <a:chExt cx="244475" cy="473709"/>
          </a:xfrm>
        </p:grpSpPr>
        <p:sp>
          <p:nvSpPr>
            <p:cNvPr id="483" name="object 483"/>
            <p:cNvSpPr/>
            <p:nvPr/>
          </p:nvSpPr>
          <p:spPr>
            <a:xfrm>
              <a:off x="14686658" y="7133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484" name="object 484"/>
            <p:cNvPicPr/>
            <p:nvPr/>
          </p:nvPicPr>
          <p:blipFill>
            <a:blip r:embed="rId10" cstate="print"/>
            <a:stretch>
              <a:fillRect/>
            </a:stretch>
          </p:blipFill>
          <p:spPr>
            <a:xfrm>
              <a:off x="14753833" y="7032785"/>
              <a:ext cx="109883" cy="89816"/>
            </a:xfrm>
            <a:prstGeom prst="rect">
              <a:avLst/>
            </a:prstGeom>
          </p:spPr>
        </p:pic>
      </p:grpSp>
      <p:grpSp>
        <p:nvGrpSpPr>
          <p:cNvPr id="485" name="object 485">
            <a:extLst>
              <a:ext uri="{C183D7F6-B498-43B3-948B-1728B52AA6E4}">
                <adec:decorative xmlns:adec="http://schemas.microsoft.com/office/drawing/2017/decorative" val="1"/>
              </a:ext>
            </a:extLst>
          </p:cNvPr>
          <p:cNvGrpSpPr/>
          <p:nvPr/>
        </p:nvGrpSpPr>
        <p:grpSpPr>
          <a:xfrm>
            <a:off x="7929243" y="7599733"/>
            <a:ext cx="244475" cy="482600"/>
            <a:chOff x="7929243" y="7599733"/>
            <a:chExt cx="244475" cy="482600"/>
          </a:xfrm>
        </p:grpSpPr>
        <p:sp>
          <p:nvSpPr>
            <p:cNvPr id="486" name="object 486"/>
            <p:cNvSpPr/>
            <p:nvPr/>
          </p:nvSpPr>
          <p:spPr>
            <a:xfrm>
              <a:off x="7929243"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30859C"/>
            </a:solidFill>
          </p:spPr>
          <p:txBody>
            <a:bodyPr wrap="square" lIns="0" tIns="0" rIns="0" bIns="0" rtlCol="0"/>
            <a:lstStyle/>
            <a:p>
              <a:endParaRPr/>
            </a:p>
          </p:txBody>
        </p:sp>
        <p:pic>
          <p:nvPicPr>
            <p:cNvPr id="487" name="object 487"/>
            <p:cNvPicPr/>
            <p:nvPr/>
          </p:nvPicPr>
          <p:blipFill>
            <a:blip r:embed="rId14" cstate="print"/>
            <a:stretch>
              <a:fillRect/>
            </a:stretch>
          </p:blipFill>
          <p:spPr>
            <a:xfrm>
              <a:off x="7996418" y="7599733"/>
              <a:ext cx="109883" cy="91543"/>
            </a:xfrm>
            <a:prstGeom prst="rect">
              <a:avLst/>
            </a:prstGeom>
          </p:spPr>
        </p:pic>
      </p:grpSp>
      <p:grpSp>
        <p:nvGrpSpPr>
          <p:cNvPr id="488" name="object 488">
            <a:extLst>
              <a:ext uri="{C183D7F6-B498-43B3-948B-1728B52AA6E4}">
                <adec:decorative xmlns:adec="http://schemas.microsoft.com/office/drawing/2017/decorative" val="1"/>
              </a:ext>
            </a:extLst>
          </p:cNvPr>
          <p:cNvGrpSpPr/>
          <p:nvPr/>
        </p:nvGrpSpPr>
        <p:grpSpPr>
          <a:xfrm>
            <a:off x="8733966" y="7599733"/>
            <a:ext cx="253365" cy="482600"/>
            <a:chOff x="8733966" y="7599733"/>
            <a:chExt cx="253365" cy="482600"/>
          </a:xfrm>
        </p:grpSpPr>
        <p:sp>
          <p:nvSpPr>
            <p:cNvPr id="489" name="object 489"/>
            <p:cNvSpPr/>
            <p:nvPr/>
          </p:nvSpPr>
          <p:spPr>
            <a:xfrm>
              <a:off x="8733966" y="7702868"/>
              <a:ext cx="253365" cy="379730"/>
            </a:xfrm>
            <a:custGeom>
              <a:avLst/>
              <a:gdLst/>
              <a:ahLst/>
              <a:cxnLst/>
              <a:rect l="l" t="t" r="r" b="b"/>
              <a:pathLst>
                <a:path w="253365" h="379729">
                  <a:moveTo>
                    <a:pt x="175560"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6" y="354241"/>
                  </a:lnTo>
                  <a:lnTo>
                    <a:pt x="60617" y="364033"/>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30859C"/>
            </a:solidFill>
          </p:spPr>
          <p:txBody>
            <a:bodyPr wrap="square" lIns="0" tIns="0" rIns="0" bIns="0" rtlCol="0"/>
            <a:lstStyle/>
            <a:p>
              <a:endParaRPr/>
            </a:p>
          </p:txBody>
        </p:sp>
        <p:pic>
          <p:nvPicPr>
            <p:cNvPr id="490" name="object 490"/>
            <p:cNvPicPr/>
            <p:nvPr/>
          </p:nvPicPr>
          <p:blipFill>
            <a:blip r:embed="rId14" cstate="print"/>
            <a:stretch>
              <a:fillRect/>
            </a:stretch>
          </p:blipFill>
          <p:spPr>
            <a:xfrm>
              <a:off x="8803629" y="7599733"/>
              <a:ext cx="113953" cy="91543"/>
            </a:xfrm>
            <a:prstGeom prst="rect">
              <a:avLst/>
            </a:prstGeom>
          </p:spPr>
        </p:pic>
      </p:grpSp>
      <p:grpSp>
        <p:nvGrpSpPr>
          <p:cNvPr id="491" name="object 491">
            <a:extLst>
              <a:ext uri="{C183D7F6-B498-43B3-948B-1728B52AA6E4}">
                <adec:decorative xmlns:adec="http://schemas.microsoft.com/office/drawing/2017/decorative" val="1"/>
              </a:ext>
            </a:extLst>
          </p:cNvPr>
          <p:cNvGrpSpPr/>
          <p:nvPr/>
        </p:nvGrpSpPr>
        <p:grpSpPr>
          <a:xfrm>
            <a:off x="9602596" y="7599733"/>
            <a:ext cx="244475" cy="482600"/>
            <a:chOff x="9602596" y="7599733"/>
            <a:chExt cx="244475" cy="482600"/>
          </a:xfrm>
        </p:grpSpPr>
        <p:sp>
          <p:nvSpPr>
            <p:cNvPr id="492" name="object 492"/>
            <p:cNvSpPr/>
            <p:nvPr/>
          </p:nvSpPr>
          <p:spPr>
            <a:xfrm>
              <a:off x="9602596"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493" name="object 493"/>
            <p:cNvPicPr/>
            <p:nvPr/>
          </p:nvPicPr>
          <p:blipFill>
            <a:blip r:embed="rId10" cstate="print"/>
            <a:stretch>
              <a:fillRect/>
            </a:stretch>
          </p:blipFill>
          <p:spPr>
            <a:xfrm>
              <a:off x="9669771" y="7599733"/>
              <a:ext cx="109883" cy="91543"/>
            </a:xfrm>
            <a:prstGeom prst="rect">
              <a:avLst/>
            </a:prstGeom>
          </p:spPr>
        </p:pic>
      </p:grpSp>
      <p:grpSp>
        <p:nvGrpSpPr>
          <p:cNvPr id="494" name="object 494">
            <a:extLst>
              <a:ext uri="{C183D7F6-B498-43B3-948B-1728B52AA6E4}">
                <adec:decorative xmlns:adec="http://schemas.microsoft.com/office/drawing/2017/decorative" val="1"/>
              </a:ext>
            </a:extLst>
          </p:cNvPr>
          <p:cNvGrpSpPr/>
          <p:nvPr/>
        </p:nvGrpSpPr>
        <p:grpSpPr>
          <a:xfrm>
            <a:off x="10388979" y="7599733"/>
            <a:ext cx="244475" cy="482600"/>
            <a:chOff x="10388979" y="7599733"/>
            <a:chExt cx="244475" cy="482600"/>
          </a:xfrm>
        </p:grpSpPr>
        <p:sp>
          <p:nvSpPr>
            <p:cNvPr id="495" name="object 495"/>
            <p:cNvSpPr/>
            <p:nvPr/>
          </p:nvSpPr>
          <p:spPr>
            <a:xfrm>
              <a:off x="10388979"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496" name="object 496"/>
            <p:cNvPicPr/>
            <p:nvPr/>
          </p:nvPicPr>
          <p:blipFill>
            <a:blip r:embed="rId10" cstate="print"/>
            <a:stretch>
              <a:fillRect/>
            </a:stretch>
          </p:blipFill>
          <p:spPr>
            <a:xfrm>
              <a:off x="10456154" y="7599733"/>
              <a:ext cx="109883" cy="91543"/>
            </a:xfrm>
            <a:prstGeom prst="rect">
              <a:avLst/>
            </a:prstGeom>
          </p:spPr>
        </p:pic>
      </p:grpSp>
      <p:grpSp>
        <p:nvGrpSpPr>
          <p:cNvPr id="497" name="object 497">
            <a:extLst>
              <a:ext uri="{C183D7F6-B498-43B3-948B-1728B52AA6E4}">
                <adec:decorative xmlns:adec="http://schemas.microsoft.com/office/drawing/2017/decorative" val="1"/>
              </a:ext>
            </a:extLst>
          </p:cNvPr>
          <p:cNvGrpSpPr/>
          <p:nvPr/>
        </p:nvGrpSpPr>
        <p:grpSpPr>
          <a:xfrm>
            <a:off x="11166271" y="7599733"/>
            <a:ext cx="253365" cy="482600"/>
            <a:chOff x="11166271" y="7599733"/>
            <a:chExt cx="253365" cy="482600"/>
          </a:xfrm>
        </p:grpSpPr>
        <p:sp>
          <p:nvSpPr>
            <p:cNvPr id="498" name="object 498"/>
            <p:cNvSpPr/>
            <p:nvPr/>
          </p:nvSpPr>
          <p:spPr>
            <a:xfrm>
              <a:off x="11166271" y="7702868"/>
              <a:ext cx="253365" cy="379730"/>
            </a:xfrm>
            <a:custGeom>
              <a:avLst/>
              <a:gdLst/>
              <a:ahLst/>
              <a:cxnLst/>
              <a:rect l="l" t="t" r="r" b="b"/>
              <a:pathLst>
                <a:path w="253365" h="379729">
                  <a:moveTo>
                    <a:pt x="175560"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6" y="354241"/>
                  </a:lnTo>
                  <a:lnTo>
                    <a:pt x="60617" y="364033"/>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000000"/>
            </a:solidFill>
          </p:spPr>
          <p:txBody>
            <a:bodyPr wrap="square" lIns="0" tIns="0" rIns="0" bIns="0" rtlCol="0"/>
            <a:lstStyle/>
            <a:p>
              <a:endParaRPr/>
            </a:p>
          </p:txBody>
        </p:sp>
        <p:pic>
          <p:nvPicPr>
            <p:cNvPr id="499" name="object 499"/>
            <p:cNvPicPr/>
            <p:nvPr/>
          </p:nvPicPr>
          <p:blipFill>
            <a:blip r:embed="rId11" cstate="print"/>
            <a:stretch>
              <a:fillRect/>
            </a:stretch>
          </p:blipFill>
          <p:spPr>
            <a:xfrm>
              <a:off x="11235933" y="7599733"/>
              <a:ext cx="113953" cy="91543"/>
            </a:xfrm>
            <a:prstGeom prst="rect">
              <a:avLst/>
            </a:prstGeom>
          </p:spPr>
        </p:pic>
      </p:grpSp>
      <p:grpSp>
        <p:nvGrpSpPr>
          <p:cNvPr id="500" name="object 500">
            <a:extLst>
              <a:ext uri="{C183D7F6-B498-43B3-948B-1728B52AA6E4}">
                <adec:decorative xmlns:adec="http://schemas.microsoft.com/office/drawing/2017/decorative" val="1"/>
              </a:ext>
            </a:extLst>
          </p:cNvPr>
          <p:cNvGrpSpPr/>
          <p:nvPr/>
        </p:nvGrpSpPr>
        <p:grpSpPr>
          <a:xfrm>
            <a:off x="11952602" y="7599733"/>
            <a:ext cx="244475" cy="482600"/>
            <a:chOff x="11952602" y="7599733"/>
            <a:chExt cx="244475" cy="482600"/>
          </a:xfrm>
        </p:grpSpPr>
        <p:sp>
          <p:nvSpPr>
            <p:cNvPr id="501" name="object 501"/>
            <p:cNvSpPr/>
            <p:nvPr/>
          </p:nvSpPr>
          <p:spPr>
            <a:xfrm>
              <a:off x="11952602" y="7702868"/>
              <a:ext cx="244475" cy="379730"/>
            </a:xfrm>
            <a:custGeom>
              <a:avLst/>
              <a:gdLst/>
              <a:ahLst/>
              <a:cxnLst/>
              <a:rect l="l" t="t" r="r" b="b"/>
              <a:pathLst>
                <a:path w="244475" h="379729">
                  <a:moveTo>
                    <a:pt x="169289" y="0"/>
                  </a:moveTo>
                  <a:lnTo>
                    <a:pt x="69797" y="81"/>
                  </a:lnTo>
                  <a:lnTo>
                    <a:pt x="34183" y="17697"/>
                  </a:lnTo>
                  <a:lnTo>
                    <a:pt x="9940"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69" y="81711"/>
                  </a:lnTo>
                  <a:lnTo>
                    <a:pt x="49837" y="62525"/>
                  </a:lnTo>
                  <a:lnTo>
                    <a:pt x="56079" y="49083"/>
                  </a:lnTo>
                  <a:lnTo>
                    <a:pt x="56080" y="354241"/>
                  </a:lnTo>
                  <a:lnTo>
                    <a:pt x="58453" y="364033"/>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502" name="object 502"/>
            <p:cNvPicPr/>
            <p:nvPr/>
          </p:nvPicPr>
          <p:blipFill>
            <a:blip r:embed="rId10" cstate="print"/>
            <a:stretch>
              <a:fillRect/>
            </a:stretch>
          </p:blipFill>
          <p:spPr>
            <a:xfrm>
              <a:off x="12019777" y="7599733"/>
              <a:ext cx="109883" cy="91543"/>
            </a:xfrm>
            <a:prstGeom prst="rect">
              <a:avLst/>
            </a:prstGeom>
          </p:spPr>
        </p:pic>
      </p:grpSp>
      <p:grpSp>
        <p:nvGrpSpPr>
          <p:cNvPr id="503" name="object 503">
            <a:extLst>
              <a:ext uri="{C183D7F6-B498-43B3-948B-1728B52AA6E4}">
                <adec:decorative xmlns:adec="http://schemas.microsoft.com/office/drawing/2017/decorative" val="1"/>
              </a:ext>
            </a:extLst>
          </p:cNvPr>
          <p:cNvGrpSpPr/>
          <p:nvPr/>
        </p:nvGrpSpPr>
        <p:grpSpPr>
          <a:xfrm>
            <a:off x="12738987" y="7599733"/>
            <a:ext cx="244475" cy="482600"/>
            <a:chOff x="12738987" y="7599733"/>
            <a:chExt cx="244475" cy="482600"/>
          </a:xfrm>
        </p:grpSpPr>
        <p:sp>
          <p:nvSpPr>
            <p:cNvPr id="504" name="object 504"/>
            <p:cNvSpPr/>
            <p:nvPr/>
          </p:nvSpPr>
          <p:spPr>
            <a:xfrm>
              <a:off x="12738987"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505" name="object 505"/>
            <p:cNvPicPr/>
            <p:nvPr/>
          </p:nvPicPr>
          <p:blipFill>
            <a:blip r:embed="rId10" cstate="print"/>
            <a:stretch>
              <a:fillRect/>
            </a:stretch>
          </p:blipFill>
          <p:spPr>
            <a:xfrm>
              <a:off x="12806162" y="7599733"/>
              <a:ext cx="109883" cy="91543"/>
            </a:xfrm>
            <a:prstGeom prst="rect">
              <a:avLst/>
            </a:prstGeom>
          </p:spPr>
        </p:pic>
      </p:grpSp>
      <p:grpSp>
        <p:nvGrpSpPr>
          <p:cNvPr id="506" name="object 506">
            <a:extLst>
              <a:ext uri="{C183D7F6-B498-43B3-948B-1728B52AA6E4}">
                <adec:decorative xmlns:adec="http://schemas.microsoft.com/office/drawing/2017/decorative" val="1"/>
              </a:ext>
            </a:extLst>
          </p:cNvPr>
          <p:cNvGrpSpPr/>
          <p:nvPr/>
        </p:nvGrpSpPr>
        <p:grpSpPr>
          <a:xfrm>
            <a:off x="13525371" y="7599733"/>
            <a:ext cx="244475" cy="482600"/>
            <a:chOff x="13525371" y="7599733"/>
            <a:chExt cx="244475" cy="482600"/>
          </a:xfrm>
        </p:grpSpPr>
        <p:sp>
          <p:nvSpPr>
            <p:cNvPr id="507" name="object 507"/>
            <p:cNvSpPr/>
            <p:nvPr/>
          </p:nvSpPr>
          <p:spPr>
            <a:xfrm>
              <a:off x="13525371" y="7702868"/>
              <a:ext cx="244475" cy="379730"/>
            </a:xfrm>
            <a:custGeom>
              <a:avLst/>
              <a:gdLst/>
              <a:ahLst/>
              <a:cxnLst/>
              <a:rect l="l" t="t" r="r" b="b"/>
              <a:pathLst>
                <a:path w="244475" h="379729">
                  <a:moveTo>
                    <a:pt x="169289" y="0"/>
                  </a:moveTo>
                  <a:lnTo>
                    <a:pt x="69797" y="81"/>
                  </a:lnTo>
                  <a:lnTo>
                    <a:pt x="34183" y="17697"/>
                  </a:lnTo>
                  <a:lnTo>
                    <a:pt x="9940"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69" y="81711"/>
                  </a:lnTo>
                  <a:lnTo>
                    <a:pt x="49837" y="62525"/>
                  </a:lnTo>
                  <a:lnTo>
                    <a:pt x="56079" y="49083"/>
                  </a:lnTo>
                  <a:lnTo>
                    <a:pt x="56080" y="354241"/>
                  </a:lnTo>
                  <a:lnTo>
                    <a:pt x="58453" y="364033"/>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508" name="object 508"/>
            <p:cNvPicPr/>
            <p:nvPr/>
          </p:nvPicPr>
          <p:blipFill>
            <a:blip r:embed="rId10" cstate="print"/>
            <a:stretch>
              <a:fillRect/>
            </a:stretch>
          </p:blipFill>
          <p:spPr>
            <a:xfrm>
              <a:off x="13592545" y="7599733"/>
              <a:ext cx="109883" cy="91543"/>
            </a:xfrm>
            <a:prstGeom prst="rect">
              <a:avLst/>
            </a:prstGeom>
          </p:spPr>
        </p:pic>
      </p:grpSp>
      <p:grpSp>
        <p:nvGrpSpPr>
          <p:cNvPr id="509" name="object 509">
            <a:extLst>
              <a:ext uri="{C183D7F6-B498-43B3-948B-1728B52AA6E4}">
                <adec:decorative xmlns:adec="http://schemas.microsoft.com/office/drawing/2017/decorative" val="1"/>
              </a:ext>
            </a:extLst>
          </p:cNvPr>
          <p:cNvGrpSpPr/>
          <p:nvPr/>
        </p:nvGrpSpPr>
        <p:grpSpPr>
          <a:xfrm>
            <a:off x="7124623" y="7599733"/>
            <a:ext cx="253365" cy="482600"/>
            <a:chOff x="7124623" y="7599733"/>
            <a:chExt cx="253365" cy="482600"/>
          </a:xfrm>
        </p:grpSpPr>
        <p:sp>
          <p:nvSpPr>
            <p:cNvPr id="510" name="object 510"/>
            <p:cNvSpPr/>
            <p:nvPr/>
          </p:nvSpPr>
          <p:spPr>
            <a:xfrm>
              <a:off x="7124623" y="7702868"/>
              <a:ext cx="253365" cy="379730"/>
            </a:xfrm>
            <a:custGeom>
              <a:avLst/>
              <a:gdLst/>
              <a:ahLst/>
              <a:cxnLst/>
              <a:rect l="l" t="t" r="r" b="b"/>
              <a:pathLst>
                <a:path w="253365" h="379729">
                  <a:moveTo>
                    <a:pt x="175560"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6" y="354241"/>
                  </a:lnTo>
                  <a:lnTo>
                    <a:pt x="60617" y="364033"/>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30859C"/>
            </a:solidFill>
          </p:spPr>
          <p:txBody>
            <a:bodyPr wrap="square" lIns="0" tIns="0" rIns="0" bIns="0" rtlCol="0"/>
            <a:lstStyle/>
            <a:p>
              <a:endParaRPr/>
            </a:p>
          </p:txBody>
        </p:sp>
        <p:pic>
          <p:nvPicPr>
            <p:cNvPr id="511" name="object 511"/>
            <p:cNvPicPr/>
            <p:nvPr/>
          </p:nvPicPr>
          <p:blipFill>
            <a:blip r:embed="rId15" cstate="print"/>
            <a:stretch>
              <a:fillRect/>
            </a:stretch>
          </p:blipFill>
          <p:spPr>
            <a:xfrm>
              <a:off x="7194286" y="7599733"/>
              <a:ext cx="113953" cy="91543"/>
            </a:xfrm>
            <a:prstGeom prst="rect">
              <a:avLst/>
            </a:prstGeom>
          </p:spPr>
        </p:pic>
      </p:grpSp>
      <p:grpSp>
        <p:nvGrpSpPr>
          <p:cNvPr id="512" name="object 512">
            <a:extLst>
              <a:ext uri="{C183D7F6-B498-43B3-948B-1728B52AA6E4}">
                <adec:decorative xmlns:adec="http://schemas.microsoft.com/office/drawing/2017/decorative" val="1"/>
              </a:ext>
            </a:extLst>
          </p:cNvPr>
          <p:cNvGrpSpPr/>
          <p:nvPr/>
        </p:nvGrpSpPr>
        <p:grpSpPr>
          <a:xfrm>
            <a:off x="8359011" y="7599733"/>
            <a:ext cx="244475" cy="482600"/>
            <a:chOff x="8359011" y="7599733"/>
            <a:chExt cx="244475" cy="482600"/>
          </a:xfrm>
        </p:grpSpPr>
        <p:sp>
          <p:nvSpPr>
            <p:cNvPr id="513" name="object 513"/>
            <p:cNvSpPr/>
            <p:nvPr/>
          </p:nvSpPr>
          <p:spPr>
            <a:xfrm>
              <a:off x="8359011"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30859C"/>
            </a:solidFill>
          </p:spPr>
          <p:txBody>
            <a:bodyPr wrap="square" lIns="0" tIns="0" rIns="0" bIns="0" rtlCol="0"/>
            <a:lstStyle/>
            <a:p>
              <a:endParaRPr/>
            </a:p>
          </p:txBody>
        </p:sp>
        <p:pic>
          <p:nvPicPr>
            <p:cNvPr id="514" name="object 514"/>
            <p:cNvPicPr/>
            <p:nvPr/>
          </p:nvPicPr>
          <p:blipFill>
            <a:blip r:embed="rId14" cstate="print"/>
            <a:stretch>
              <a:fillRect/>
            </a:stretch>
          </p:blipFill>
          <p:spPr>
            <a:xfrm>
              <a:off x="8426186" y="7599733"/>
              <a:ext cx="109883" cy="91543"/>
            </a:xfrm>
            <a:prstGeom prst="rect">
              <a:avLst/>
            </a:prstGeom>
          </p:spPr>
        </p:pic>
      </p:grpSp>
      <p:grpSp>
        <p:nvGrpSpPr>
          <p:cNvPr id="515" name="object 515">
            <a:extLst>
              <a:ext uri="{C183D7F6-B498-43B3-948B-1728B52AA6E4}">
                <adec:decorative xmlns:adec="http://schemas.microsoft.com/office/drawing/2017/decorative" val="1"/>
              </a:ext>
            </a:extLst>
          </p:cNvPr>
          <p:cNvGrpSpPr/>
          <p:nvPr/>
        </p:nvGrpSpPr>
        <p:grpSpPr>
          <a:xfrm>
            <a:off x="9163684" y="7599733"/>
            <a:ext cx="244475" cy="482600"/>
            <a:chOff x="9163684" y="7599733"/>
            <a:chExt cx="244475" cy="482600"/>
          </a:xfrm>
        </p:grpSpPr>
        <p:sp>
          <p:nvSpPr>
            <p:cNvPr id="516" name="object 516"/>
            <p:cNvSpPr/>
            <p:nvPr/>
          </p:nvSpPr>
          <p:spPr>
            <a:xfrm>
              <a:off x="9163684"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2" y="372027"/>
                  </a:lnTo>
                  <a:lnTo>
                    <a:pt x="74518" y="377416"/>
                  </a:lnTo>
                  <a:lnTo>
                    <a:pt x="86267" y="379392"/>
                  </a:lnTo>
                  <a:lnTo>
                    <a:pt x="98019" y="377416"/>
                  </a:lnTo>
                  <a:lnTo>
                    <a:pt x="107617" y="372027"/>
                  </a:lnTo>
                  <a:lnTo>
                    <a:pt x="114088" y="364033"/>
                  </a:lnTo>
                  <a:lnTo>
                    <a:pt x="116461" y="354241"/>
                  </a:lnTo>
                  <a:lnTo>
                    <a:pt x="116461" y="170593"/>
                  </a:lnTo>
                  <a:lnTo>
                    <a:pt x="127778" y="170593"/>
                  </a:lnTo>
                  <a:lnTo>
                    <a:pt x="127778" y="354241"/>
                  </a:lnTo>
                  <a:lnTo>
                    <a:pt x="130152" y="364033"/>
                  </a:lnTo>
                  <a:lnTo>
                    <a:pt x="136623" y="372027"/>
                  </a:lnTo>
                  <a:lnTo>
                    <a:pt x="146220" y="377416"/>
                  </a:lnTo>
                  <a:lnTo>
                    <a:pt x="157969" y="379392"/>
                  </a:lnTo>
                  <a:lnTo>
                    <a:pt x="169720" y="377416"/>
                  </a:lnTo>
                  <a:lnTo>
                    <a:pt x="179318" y="372027"/>
                  </a:lnTo>
                  <a:lnTo>
                    <a:pt x="185790" y="364033"/>
                  </a:lnTo>
                  <a:lnTo>
                    <a:pt x="188164" y="354241"/>
                  </a:lnTo>
                  <a:lnTo>
                    <a:pt x="188164" y="49165"/>
                  </a:lnTo>
                  <a:lnTo>
                    <a:pt x="189607" y="51635"/>
                  </a:lnTo>
                  <a:lnTo>
                    <a:pt x="201425"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4"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517" name="object 517"/>
            <p:cNvPicPr/>
            <p:nvPr/>
          </p:nvPicPr>
          <p:blipFill>
            <a:blip r:embed="rId10" cstate="print"/>
            <a:stretch>
              <a:fillRect/>
            </a:stretch>
          </p:blipFill>
          <p:spPr>
            <a:xfrm>
              <a:off x="9230859" y="7599733"/>
              <a:ext cx="109883" cy="91543"/>
            </a:xfrm>
            <a:prstGeom prst="rect">
              <a:avLst/>
            </a:prstGeom>
          </p:spPr>
        </p:pic>
      </p:grpSp>
      <p:grpSp>
        <p:nvGrpSpPr>
          <p:cNvPr id="518" name="object 518">
            <a:extLst>
              <a:ext uri="{C183D7F6-B498-43B3-948B-1728B52AA6E4}">
                <adec:decorative xmlns:adec="http://schemas.microsoft.com/office/drawing/2017/decorative" val="1"/>
              </a:ext>
            </a:extLst>
          </p:cNvPr>
          <p:cNvGrpSpPr/>
          <p:nvPr/>
        </p:nvGrpSpPr>
        <p:grpSpPr>
          <a:xfrm>
            <a:off x="10004931" y="7599733"/>
            <a:ext cx="244475" cy="482600"/>
            <a:chOff x="10004931" y="7599733"/>
            <a:chExt cx="244475" cy="482600"/>
          </a:xfrm>
        </p:grpSpPr>
        <p:sp>
          <p:nvSpPr>
            <p:cNvPr id="519" name="object 519"/>
            <p:cNvSpPr/>
            <p:nvPr/>
          </p:nvSpPr>
          <p:spPr>
            <a:xfrm>
              <a:off x="10004931"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520" name="object 520"/>
            <p:cNvPicPr/>
            <p:nvPr/>
          </p:nvPicPr>
          <p:blipFill>
            <a:blip r:embed="rId10" cstate="print"/>
            <a:stretch>
              <a:fillRect/>
            </a:stretch>
          </p:blipFill>
          <p:spPr>
            <a:xfrm>
              <a:off x="10072105" y="7599733"/>
              <a:ext cx="109883" cy="91543"/>
            </a:xfrm>
            <a:prstGeom prst="rect">
              <a:avLst/>
            </a:prstGeom>
          </p:spPr>
        </p:pic>
      </p:grpSp>
      <p:grpSp>
        <p:nvGrpSpPr>
          <p:cNvPr id="521" name="object 521">
            <a:extLst>
              <a:ext uri="{C183D7F6-B498-43B3-948B-1728B52AA6E4}">
                <adec:decorative xmlns:adec="http://schemas.microsoft.com/office/drawing/2017/decorative" val="1"/>
              </a:ext>
            </a:extLst>
          </p:cNvPr>
          <p:cNvGrpSpPr/>
          <p:nvPr/>
        </p:nvGrpSpPr>
        <p:grpSpPr>
          <a:xfrm>
            <a:off x="10791315" y="7599733"/>
            <a:ext cx="244475" cy="482600"/>
            <a:chOff x="10791315" y="7599733"/>
            <a:chExt cx="244475" cy="482600"/>
          </a:xfrm>
        </p:grpSpPr>
        <p:sp>
          <p:nvSpPr>
            <p:cNvPr id="522" name="object 522"/>
            <p:cNvSpPr/>
            <p:nvPr/>
          </p:nvSpPr>
          <p:spPr>
            <a:xfrm>
              <a:off x="10791315" y="7702868"/>
              <a:ext cx="244475" cy="379730"/>
            </a:xfrm>
            <a:custGeom>
              <a:avLst/>
              <a:gdLst/>
              <a:ahLst/>
              <a:cxnLst/>
              <a:rect l="l" t="t" r="r" b="b"/>
              <a:pathLst>
                <a:path w="244475" h="379729">
                  <a:moveTo>
                    <a:pt x="169290" y="0"/>
                  </a:moveTo>
                  <a:lnTo>
                    <a:pt x="69798" y="81"/>
                  </a:lnTo>
                  <a:lnTo>
                    <a:pt x="34183" y="17697"/>
                  </a:lnTo>
                  <a:lnTo>
                    <a:pt x="9941"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70" y="81711"/>
                  </a:lnTo>
                  <a:lnTo>
                    <a:pt x="49837" y="62525"/>
                  </a:lnTo>
                  <a:lnTo>
                    <a:pt x="56079" y="49083"/>
                  </a:lnTo>
                  <a:lnTo>
                    <a:pt x="56079" y="354241"/>
                  </a:lnTo>
                  <a:lnTo>
                    <a:pt x="58452" y="364033"/>
                  </a:lnTo>
                  <a:lnTo>
                    <a:pt x="64923" y="372027"/>
                  </a:lnTo>
                  <a:lnTo>
                    <a:pt x="74519" y="377416"/>
                  </a:lnTo>
                  <a:lnTo>
                    <a:pt x="86267" y="379392"/>
                  </a:lnTo>
                  <a:lnTo>
                    <a:pt x="98019" y="377416"/>
                  </a:lnTo>
                  <a:lnTo>
                    <a:pt x="107617" y="372027"/>
                  </a:lnTo>
                  <a:lnTo>
                    <a:pt x="114088" y="364033"/>
                  </a:lnTo>
                  <a:lnTo>
                    <a:pt x="116461" y="354241"/>
                  </a:lnTo>
                  <a:lnTo>
                    <a:pt x="116461" y="170593"/>
                  </a:lnTo>
                  <a:lnTo>
                    <a:pt x="127778" y="170593"/>
                  </a:lnTo>
                  <a:lnTo>
                    <a:pt x="127779" y="354241"/>
                  </a:lnTo>
                  <a:lnTo>
                    <a:pt x="157970" y="379392"/>
                  </a:lnTo>
                  <a:lnTo>
                    <a:pt x="169721" y="377416"/>
                  </a:lnTo>
                  <a:lnTo>
                    <a:pt x="179318" y="372027"/>
                  </a:lnTo>
                  <a:lnTo>
                    <a:pt x="185790" y="364033"/>
                  </a:lnTo>
                  <a:lnTo>
                    <a:pt x="188164" y="354241"/>
                  </a:lnTo>
                  <a:lnTo>
                    <a:pt x="188164"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8" y="189302"/>
                  </a:lnTo>
                  <a:lnTo>
                    <a:pt x="214643" y="193086"/>
                  </a:lnTo>
                  <a:lnTo>
                    <a:pt x="222145" y="194733"/>
                  </a:lnTo>
                  <a:lnTo>
                    <a:pt x="233572" y="194760"/>
                  </a:lnTo>
                  <a:lnTo>
                    <a:pt x="242178" y="188082"/>
                  </a:lnTo>
                  <a:lnTo>
                    <a:pt x="244143" y="149594"/>
                  </a:lnTo>
                  <a:lnTo>
                    <a:pt x="244231" y="140461"/>
                  </a:lnTo>
                  <a:lnTo>
                    <a:pt x="242086" y="99331"/>
                  </a:lnTo>
                  <a:lnTo>
                    <a:pt x="227428" y="42723"/>
                  </a:lnTo>
                  <a:lnTo>
                    <a:pt x="203512" y="12060"/>
                  </a:lnTo>
                  <a:lnTo>
                    <a:pt x="174533" y="81"/>
                  </a:lnTo>
                  <a:lnTo>
                    <a:pt x="169290" y="0"/>
                  </a:lnTo>
                  <a:close/>
                </a:path>
              </a:pathLst>
            </a:custGeom>
            <a:solidFill>
              <a:srgbClr val="000000"/>
            </a:solidFill>
          </p:spPr>
          <p:txBody>
            <a:bodyPr wrap="square" lIns="0" tIns="0" rIns="0" bIns="0" rtlCol="0"/>
            <a:lstStyle/>
            <a:p>
              <a:endParaRPr/>
            </a:p>
          </p:txBody>
        </p:sp>
        <p:pic>
          <p:nvPicPr>
            <p:cNvPr id="523" name="object 523"/>
            <p:cNvPicPr/>
            <p:nvPr/>
          </p:nvPicPr>
          <p:blipFill>
            <a:blip r:embed="rId10" cstate="print"/>
            <a:stretch>
              <a:fillRect/>
            </a:stretch>
          </p:blipFill>
          <p:spPr>
            <a:xfrm>
              <a:off x="10858490" y="7599733"/>
              <a:ext cx="109883" cy="91543"/>
            </a:xfrm>
            <a:prstGeom prst="rect">
              <a:avLst/>
            </a:prstGeom>
          </p:spPr>
        </p:pic>
      </p:grpSp>
      <p:grpSp>
        <p:nvGrpSpPr>
          <p:cNvPr id="524" name="object 524">
            <a:extLst>
              <a:ext uri="{C183D7F6-B498-43B3-948B-1728B52AA6E4}">
                <adec:decorative xmlns:adec="http://schemas.microsoft.com/office/drawing/2017/decorative" val="1"/>
              </a:ext>
            </a:extLst>
          </p:cNvPr>
          <p:cNvGrpSpPr/>
          <p:nvPr/>
        </p:nvGrpSpPr>
        <p:grpSpPr>
          <a:xfrm>
            <a:off x="11568607" y="7599733"/>
            <a:ext cx="253365" cy="482600"/>
            <a:chOff x="11568607" y="7599733"/>
            <a:chExt cx="253365" cy="482600"/>
          </a:xfrm>
        </p:grpSpPr>
        <p:sp>
          <p:nvSpPr>
            <p:cNvPr id="525" name="object 525"/>
            <p:cNvSpPr/>
            <p:nvPr/>
          </p:nvSpPr>
          <p:spPr>
            <a:xfrm>
              <a:off x="11568607" y="7702868"/>
              <a:ext cx="253365" cy="379730"/>
            </a:xfrm>
            <a:custGeom>
              <a:avLst/>
              <a:gdLst/>
              <a:ahLst/>
              <a:cxnLst/>
              <a:rect l="l" t="t" r="r" b="b"/>
              <a:pathLst>
                <a:path w="253365" h="379729">
                  <a:moveTo>
                    <a:pt x="175559"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7" y="354241"/>
                  </a:lnTo>
                  <a:lnTo>
                    <a:pt x="60617" y="364033"/>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526" name="object 526"/>
            <p:cNvPicPr/>
            <p:nvPr/>
          </p:nvPicPr>
          <p:blipFill>
            <a:blip r:embed="rId11" cstate="print"/>
            <a:stretch>
              <a:fillRect/>
            </a:stretch>
          </p:blipFill>
          <p:spPr>
            <a:xfrm>
              <a:off x="11638269" y="7599733"/>
              <a:ext cx="113953" cy="91543"/>
            </a:xfrm>
            <a:prstGeom prst="rect">
              <a:avLst/>
            </a:prstGeom>
          </p:spPr>
        </p:pic>
      </p:grpSp>
      <p:grpSp>
        <p:nvGrpSpPr>
          <p:cNvPr id="527" name="object 527">
            <a:extLst>
              <a:ext uri="{C183D7F6-B498-43B3-948B-1728B52AA6E4}">
                <adec:decorative xmlns:adec="http://schemas.microsoft.com/office/drawing/2017/decorative" val="1"/>
              </a:ext>
            </a:extLst>
          </p:cNvPr>
          <p:cNvGrpSpPr/>
          <p:nvPr/>
        </p:nvGrpSpPr>
        <p:grpSpPr>
          <a:xfrm>
            <a:off x="12354990" y="7599733"/>
            <a:ext cx="253365" cy="482600"/>
            <a:chOff x="12354990" y="7599733"/>
            <a:chExt cx="253365" cy="482600"/>
          </a:xfrm>
        </p:grpSpPr>
        <p:sp>
          <p:nvSpPr>
            <p:cNvPr id="528" name="object 528"/>
            <p:cNvSpPr/>
            <p:nvPr/>
          </p:nvSpPr>
          <p:spPr>
            <a:xfrm>
              <a:off x="12354990" y="7702868"/>
              <a:ext cx="253365" cy="379730"/>
            </a:xfrm>
            <a:custGeom>
              <a:avLst/>
              <a:gdLst/>
              <a:ahLst/>
              <a:cxnLst/>
              <a:rect l="l" t="t" r="r" b="b"/>
              <a:pathLst>
                <a:path w="253365" h="379729">
                  <a:moveTo>
                    <a:pt x="175559"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7" y="354241"/>
                  </a:lnTo>
                  <a:lnTo>
                    <a:pt x="60617" y="364033"/>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529" name="object 529"/>
            <p:cNvPicPr/>
            <p:nvPr/>
          </p:nvPicPr>
          <p:blipFill>
            <a:blip r:embed="rId11" cstate="print"/>
            <a:stretch>
              <a:fillRect/>
            </a:stretch>
          </p:blipFill>
          <p:spPr>
            <a:xfrm>
              <a:off x="12424653" y="7599733"/>
              <a:ext cx="113953" cy="91543"/>
            </a:xfrm>
            <a:prstGeom prst="rect">
              <a:avLst/>
            </a:prstGeom>
          </p:spPr>
        </p:pic>
      </p:grpSp>
      <p:grpSp>
        <p:nvGrpSpPr>
          <p:cNvPr id="530" name="object 530">
            <a:extLst>
              <a:ext uri="{C183D7F6-B498-43B3-948B-1728B52AA6E4}">
                <adec:decorative xmlns:adec="http://schemas.microsoft.com/office/drawing/2017/decorative" val="1"/>
              </a:ext>
            </a:extLst>
          </p:cNvPr>
          <p:cNvGrpSpPr/>
          <p:nvPr/>
        </p:nvGrpSpPr>
        <p:grpSpPr>
          <a:xfrm>
            <a:off x="13141323" y="7599733"/>
            <a:ext cx="244475" cy="482600"/>
            <a:chOff x="13141323" y="7599733"/>
            <a:chExt cx="244475" cy="482600"/>
          </a:xfrm>
        </p:grpSpPr>
        <p:sp>
          <p:nvSpPr>
            <p:cNvPr id="531" name="object 531"/>
            <p:cNvSpPr/>
            <p:nvPr/>
          </p:nvSpPr>
          <p:spPr>
            <a:xfrm>
              <a:off x="13141323" y="7702868"/>
              <a:ext cx="244475" cy="379730"/>
            </a:xfrm>
            <a:custGeom>
              <a:avLst/>
              <a:gdLst/>
              <a:ahLst/>
              <a:cxnLst/>
              <a:rect l="l" t="t" r="r" b="b"/>
              <a:pathLst>
                <a:path w="244475" h="379729">
                  <a:moveTo>
                    <a:pt x="169289" y="0"/>
                  </a:moveTo>
                  <a:lnTo>
                    <a:pt x="69797" y="81"/>
                  </a:lnTo>
                  <a:lnTo>
                    <a:pt x="34183" y="17697"/>
                  </a:lnTo>
                  <a:lnTo>
                    <a:pt x="9940"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69" y="81711"/>
                  </a:lnTo>
                  <a:lnTo>
                    <a:pt x="49837" y="62525"/>
                  </a:lnTo>
                  <a:lnTo>
                    <a:pt x="56079" y="49083"/>
                  </a:lnTo>
                  <a:lnTo>
                    <a:pt x="56080" y="354241"/>
                  </a:lnTo>
                  <a:lnTo>
                    <a:pt x="58453" y="364033"/>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532" name="object 532"/>
            <p:cNvPicPr/>
            <p:nvPr/>
          </p:nvPicPr>
          <p:blipFill>
            <a:blip r:embed="rId11" cstate="print"/>
            <a:stretch>
              <a:fillRect/>
            </a:stretch>
          </p:blipFill>
          <p:spPr>
            <a:xfrm>
              <a:off x="13208497" y="7599733"/>
              <a:ext cx="109883" cy="91543"/>
            </a:xfrm>
            <a:prstGeom prst="rect">
              <a:avLst/>
            </a:prstGeom>
          </p:spPr>
        </p:pic>
      </p:grpSp>
      <p:grpSp>
        <p:nvGrpSpPr>
          <p:cNvPr id="533" name="object 533">
            <a:extLst>
              <a:ext uri="{C183D7F6-B498-43B3-948B-1728B52AA6E4}">
                <adec:decorative xmlns:adec="http://schemas.microsoft.com/office/drawing/2017/decorative" val="1"/>
              </a:ext>
            </a:extLst>
          </p:cNvPr>
          <p:cNvGrpSpPr/>
          <p:nvPr/>
        </p:nvGrpSpPr>
        <p:grpSpPr>
          <a:xfrm>
            <a:off x="13927706" y="7599733"/>
            <a:ext cx="244475" cy="482600"/>
            <a:chOff x="13927706" y="7599733"/>
            <a:chExt cx="244475" cy="482600"/>
          </a:xfrm>
        </p:grpSpPr>
        <p:sp>
          <p:nvSpPr>
            <p:cNvPr id="534" name="object 534"/>
            <p:cNvSpPr/>
            <p:nvPr/>
          </p:nvSpPr>
          <p:spPr>
            <a:xfrm>
              <a:off x="13927706" y="7702868"/>
              <a:ext cx="244475" cy="379730"/>
            </a:xfrm>
            <a:custGeom>
              <a:avLst/>
              <a:gdLst/>
              <a:ahLst/>
              <a:cxnLst/>
              <a:rect l="l" t="t" r="r" b="b"/>
              <a:pathLst>
                <a:path w="244475" h="379729">
                  <a:moveTo>
                    <a:pt x="169289" y="0"/>
                  </a:moveTo>
                  <a:lnTo>
                    <a:pt x="69797" y="81"/>
                  </a:lnTo>
                  <a:lnTo>
                    <a:pt x="34183" y="17697"/>
                  </a:lnTo>
                  <a:lnTo>
                    <a:pt x="9940"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69" y="81711"/>
                  </a:lnTo>
                  <a:lnTo>
                    <a:pt x="49837" y="62525"/>
                  </a:lnTo>
                  <a:lnTo>
                    <a:pt x="56079" y="49083"/>
                  </a:lnTo>
                  <a:lnTo>
                    <a:pt x="56080" y="354241"/>
                  </a:lnTo>
                  <a:lnTo>
                    <a:pt x="58453" y="364033"/>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535" name="object 535"/>
            <p:cNvPicPr/>
            <p:nvPr/>
          </p:nvPicPr>
          <p:blipFill>
            <a:blip r:embed="rId10" cstate="print"/>
            <a:stretch>
              <a:fillRect/>
            </a:stretch>
          </p:blipFill>
          <p:spPr>
            <a:xfrm>
              <a:off x="13994880" y="7599733"/>
              <a:ext cx="109883" cy="91543"/>
            </a:xfrm>
            <a:prstGeom prst="rect">
              <a:avLst/>
            </a:prstGeom>
          </p:spPr>
        </p:pic>
      </p:grpSp>
      <p:grpSp>
        <p:nvGrpSpPr>
          <p:cNvPr id="536" name="object 536">
            <a:extLst>
              <a:ext uri="{C183D7F6-B498-43B3-948B-1728B52AA6E4}">
                <adec:decorative xmlns:adec="http://schemas.microsoft.com/office/drawing/2017/decorative" val="1"/>
              </a:ext>
            </a:extLst>
          </p:cNvPr>
          <p:cNvGrpSpPr/>
          <p:nvPr/>
        </p:nvGrpSpPr>
        <p:grpSpPr>
          <a:xfrm>
            <a:off x="7545247" y="7599733"/>
            <a:ext cx="253365" cy="482600"/>
            <a:chOff x="7545247" y="7599733"/>
            <a:chExt cx="253365" cy="482600"/>
          </a:xfrm>
        </p:grpSpPr>
        <p:sp>
          <p:nvSpPr>
            <p:cNvPr id="537" name="object 537"/>
            <p:cNvSpPr/>
            <p:nvPr/>
          </p:nvSpPr>
          <p:spPr>
            <a:xfrm>
              <a:off x="7545247" y="7702868"/>
              <a:ext cx="253365" cy="379730"/>
            </a:xfrm>
            <a:custGeom>
              <a:avLst/>
              <a:gdLst/>
              <a:ahLst/>
              <a:cxnLst/>
              <a:rect l="l" t="t" r="r" b="b"/>
              <a:pathLst>
                <a:path w="253365" h="379729">
                  <a:moveTo>
                    <a:pt x="175560"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6" y="354241"/>
                  </a:lnTo>
                  <a:lnTo>
                    <a:pt x="60617" y="364033"/>
                  </a:lnTo>
                  <a:lnTo>
                    <a:pt x="67327" y="372027"/>
                  </a:lnTo>
                  <a:lnTo>
                    <a:pt x="77279" y="377416"/>
                  </a:lnTo>
                  <a:lnTo>
                    <a:pt x="89462" y="379392"/>
                  </a:lnTo>
                  <a:lnTo>
                    <a:pt x="101650" y="377416"/>
                  </a:lnTo>
                  <a:lnTo>
                    <a:pt x="111603" y="372027"/>
                  </a:lnTo>
                  <a:lnTo>
                    <a:pt x="118314" y="364033"/>
                  </a:lnTo>
                  <a:lnTo>
                    <a:pt x="120775" y="354241"/>
                  </a:lnTo>
                  <a:lnTo>
                    <a:pt x="120775" y="170593"/>
                  </a:lnTo>
                  <a:lnTo>
                    <a:pt x="132511" y="170593"/>
                  </a:lnTo>
                  <a:lnTo>
                    <a:pt x="132511" y="354241"/>
                  </a:lnTo>
                  <a:lnTo>
                    <a:pt x="163820" y="379392"/>
                  </a:lnTo>
                  <a:lnTo>
                    <a:pt x="176007" y="377416"/>
                  </a:lnTo>
                  <a:lnTo>
                    <a:pt x="185960" y="372027"/>
                  </a:lnTo>
                  <a:lnTo>
                    <a:pt x="192672" y="364033"/>
                  </a:lnTo>
                  <a:lnTo>
                    <a:pt x="195133" y="354241"/>
                  </a:lnTo>
                  <a:lnTo>
                    <a:pt x="195133" y="49165"/>
                  </a:lnTo>
                  <a:lnTo>
                    <a:pt x="196630" y="51635"/>
                  </a:lnTo>
                  <a:lnTo>
                    <a:pt x="208885" y="89826"/>
                  </a:lnTo>
                  <a:lnTo>
                    <a:pt x="212756" y="140461"/>
                  </a:lnTo>
                  <a:lnTo>
                    <a:pt x="212674" y="149084"/>
                  </a:lnTo>
                  <a:lnTo>
                    <a:pt x="212412" y="158131"/>
                  </a:lnTo>
                  <a:lnTo>
                    <a:pt x="211965"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60" y="0"/>
                  </a:lnTo>
                  <a:close/>
                </a:path>
              </a:pathLst>
            </a:custGeom>
            <a:solidFill>
              <a:srgbClr val="30859C"/>
            </a:solidFill>
          </p:spPr>
          <p:txBody>
            <a:bodyPr wrap="square" lIns="0" tIns="0" rIns="0" bIns="0" rtlCol="0"/>
            <a:lstStyle/>
            <a:p>
              <a:endParaRPr/>
            </a:p>
          </p:txBody>
        </p:sp>
        <p:pic>
          <p:nvPicPr>
            <p:cNvPr id="538" name="object 538"/>
            <p:cNvPicPr/>
            <p:nvPr/>
          </p:nvPicPr>
          <p:blipFill>
            <a:blip r:embed="rId15" cstate="print"/>
            <a:stretch>
              <a:fillRect/>
            </a:stretch>
          </p:blipFill>
          <p:spPr>
            <a:xfrm>
              <a:off x="7614909" y="7599733"/>
              <a:ext cx="113953" cy="91543"/>
            </a:xfrm>
            <a:prstGeom prst="rect">
              <a:avLst/>
            </a:prstGeom>
          </p:spPr>
        </p:pic>
      </p:grpSp>
      <p:grpSp>
        <p:nvGrpSpPr>
          <p:cNvPr id="539" name="object 539">
            <a:extLst>
              <a:ext uri="{C183D7F6-B498-43B3-948B-1728B52AA6E4}">
                <adec:decorative xmlns:adec="http://schemas.microsoft.com/office/drawing/2017/decorative" val="1"/>
              </a:ext>
            </a:extLst>
          </p:cNvPr>
          <p:cNvGrpSpPr/>
          <p:nvPr/>
        </p:nvGrpSpPr>
        <p:grpSpPr>
          <a:xfrm>
            <a:off x="14302663" y="7599733"/>
            <a:ext cx="253365" cy="482600"/>
            <a:chOff x="14302663" y="7599733"/>
            <a:chExt cx="253365" cy="482600"/>
          </a:xfrm>
        </p:grpSpPr>
        <p:sp>
          <p:nvSpPr>
            <p:cNvPr id="540" name="object 540"/>
            <p:cNvSpPr/>
            <p:nvPr/>
          </p:nvSpPr>
          <p:spPr>
            <a:xfrm>
              <a:off x="14302663" y="7702868"/>
              <a:ext cx="253365" cy="379730"/>
            </a:xfrm>
            <a:custGeom>
              <a:avLst/>
              <a:gdLst/>
              <a:ahLst/>
              <a:cxnLst/>
              <a:rect l="l" t="t" r="r" b="b"/>
              <a:pathLst>
                <a:path w="253365" h="379729">
                  <a:moveTo>
                    <a:pt x="175559" y="0"/>
                  </a:moveTo>
                  <a:lnTo>
                    <a:pt x="72383" y="81"/>
                  </a:lnTo>
                  <a:lnTo>
                    <a:pt x="35449" y="17697"/>
                  </a:lnTo>
                  <a:lnTo>
                    <a:pt x="10309" y="60406"/>
                  </a:lnTo>
                  <a:lnTo>
                    <a:pt x="1271" y="108708"/>
                  </a:lnTo>
                  <a:lnTo>
                    <a:pt x="0" y="140456"/>
                  </a:lnTo>
                  <a:lnTo>
                    <a:pt x="89" y="149589"/>
                  </a:lnTo>
                  <a:lnTo>
                    <a:pt x="2137" y="188082"/>
                  </a:lnTo>
                  <a:lnTo>
                    <a:pt x="21709" y="194757"/>
                  </a:lnTo>
                  <a:lnTo>
                    <a:pt x="22912" y="194728"/>
                  </a:lnTo>
                  <a:lnTo>
                    <a:pt x="41312" y="167605"/>
                  </a:lnTo>
                  <a:lnTo>
                    <a:pt x="40864" y="158124"/>
                  </a:lnTo>
                  <a:lnTo>
                    <a:pt x="40604" y="149078"/>
                  </a:lnTo>
                  <a:lnTo>
                    <a:pt x="40523" y="140456"/>
                  </a:lnTo>
                  <a:lnTo>
                    <a:pt x="42006" y="107426"/>
                  </a:lnTo>
                  <a:lnTo>
                    <a:pt x="46013" y="81711"/>
                  </a:lnTo>
                  <a:lnTo>
                    <a:pt x="51683" y="62525"/>
                  </a:lnTo>
                  <a:lnTo>
                    <a:pt x="58156" y="49083"/>
                  </a:lnTo>
                  <a:lnTo>
                    <a:pt x="58157" y="354241"/>
                  </a:lnTo>
                  <a:lnTo>
                    <a:pt x="60617" y="364033"/>
                  </a:lnTo>
                  <a:lnTo>
                    <a:pt x="67328" y="372027"/>
                  </a:lnTo>
                  <a:lnTo>
                    <a:pt x="77279" y="377416"/>
                  </a:lnTo>
                  <a:lnTo>
                    <a:pt x="89463" y="379392"/>
                  </a:lnTo>
                  <a:lnTo>
                    <a:pt x="101650" y="377416"/>
                  </a:lnTo>
                  <a:lnTo>
                    <a:pt x="111603" y="372027"/>
                  </a:lnTo>
                  <a:lnTo>
                    <a:pt x="118314" y="364033"/>
                  </a:lnTo>
                  <a:lnTo>
                    <a:pt x="120775" y="354241"/>
                  </a:lnTo>
                  <a:lnTo>
                    <a:pt x="120775" y="170593"/>
                  </a:lnTo>
                  <a:lnTo>
                    <a:pt x="132511" y="170593"/>
                  </a:lnTo>
                  <a:lnTo>
                    <a:pt x="132511" y="354241"/>
                  </a:lnTo>
                  <a:lnTo>
                    <a:pt x="163821" y="379392"/>
                  </a:lnTo>
                  <a:lnTo>
                    <a:pt x="176007" y="377416"/>
                  </a:lnTo>
                  <a:lnTo>
                    <a:pt x="185960" y="372027"/>
                  </a:lnTo>
                  <a:lnTo>
                    <a:pt x="192672" y="364033"/>
                  </a:lnTo>
                  <a:lnTo>
                    <a:pt x="195133" y="354241"/>
                  </a:lnTo>
                  <a:lnTo>
                    <a:pt x="195132" y="49165"/>
                  </a:lnTo>
                  <a:lnTo>
                    <a:pt x="196629" y="51635"/>
                  </a:lnTo>
                  <a:lnTo>
                    <a:pt x="208885" y="89826"/>
                  </a:lnTo>
                  <a:lnTo>
                    <a:pt x="212756" y="140461"/>
                  </a:lnTo>
                  <a:lnTo>
                    <a:pt x="212674" y="149084"/>
                  </a:lnTo>
                  <a:lnTo>
                    <a:pt x="212412" y="158131"/>
                  </a:lnTo>
                  <a:lnTo>
                    <a:pt x="211966" y="167611"/>
                  </a:lnTo>
                  <a:lnTo>
                    <a:pt x="211326" y="177535"/>
                  </a:lnTo>
                  <a:lnTo>
                    <a:pt x="212458" y="183934"/>
                  </a:lnTo>
                  <a:lnTo>
                    <a:pt x="216418" y="189302"/>
                  </a:lnTo>
                  <a:lnTo>
                    <a:pt x="222593" y="193086"/>
                  </a:lnTo>
                  <a:lnTo>
                    <a:pt x="230372" y="194733"/>
                  </a:lnTo>
                  <a:lnTo>
                    <a:pt x="242223" y="194760"/>
                  </a:lnTo>
                  <a:lnTo>
                    <a:pt x="251148" y="188082"/>
                  </a:lnTo>
                  <a:lnTo>
                    <a:pt x="253186" y="149594"/>
                  </a:lnTo>
                  <a:lnTo>
                    <a:pt x="253277" y="140461"/>
                  </a:lnTo>
                  <a:lnTo>
                    <a:pt x="251052" y="99331"/>
                  </a:lnTo>
                  <a:lnTo>
                    <a:pt x="235852" y="42723"/>
                  </a:lnTo>
                  <a:lnTo>
                    <a:pt x="211049" y="12060"/>
                  </a:lnTo>
                  <a:lnTo>
                    <a:pt x="180997" y="81"/>
                  </a:lnTo>
                  <a:lnTo>
                    <a:pt x="175559" y="0"/>
                  </a:lnTo>
                  <a:close/>
                </a:path>
              </a:pathLst>
            </a:custGeom>
            <a:solidFill>
              <a:srgbClr val="000000"/>
            </a:solidFill>
          </p:spPr>
          <p:txBody>
            <a:bodyPr wrap="square" lIns="0" tIns="0" rIns="0" bIns="0" rtlCol="0"/>
            <a:lstStyle/>
            <a:p>
              <a:endParaRPr/>
            </a:p>
          </p:txBody>
        </p:sp>
        <p:pic>
          <p:nvPicPr>
            <p:cNvPr id="541" name="object 541"/>
            <p:cNvPicPr/>
            <p:nvPr/>
          </p:nvPicPr>
          <p:blipFill>
            <a:blip r:embed="rId11" cstate="print"/>
            <a:stretch>
              <a:fillRect/>
            </a:stretch>
          </p:blipFill>
          <p:spPr>
            <a:xfrm>
              <a:off x="14372325" y="7599733"/>
              <a:ext cx="113953" cy="91543"/>
            </a:xfrm>
            <a:prstGeom prst="rect">
              <a:avLst/>
            </a:prstGeom>
          </p:spPr>
        </p:pic>
      </p:grpSp>
      <p:grpSp>
        <p:nvGrpSpPr>
          <p:cNvPr id="542" name="object 542">
            <a:extLst>
              <a:ext uri="{C183D7F6-B498-43B3-948B-1728B52AA6E4}">
                <adec:decorative xmlns:adec="http://schemas.microsoft.com/office/drawing/2017/decorative" val="1"/>
              </a:ext>
            </a:extLst>
          </p:cNvPr>
          <p:cNvGrpSpPr/>
          <p:nvPr/>
        </p:nvGrpSpPr>
        <p:grpSpPr>
          <a:xfrm>
            <a:off x="14686658" y="7599733"/>
            <a:ext cx="244475" cy="482600"/>
            <a:chOff x="14686658" y="7599733"/>
            <a:chExt cx="244475" cy="482600"/>
          </a:xfrm>
        </p:grpSpPr>
        <p:sp>
          <p:nvSpPr>
            <p:cNvPr id="543" name="object 543"/>
            <p:cNvSpPr/>
            <p:nvPr/>
          </p:nvSpPr>
          <p:spPr>
            <a:xfrm>
              <a:off x="14686658" y="7702868"/>
              <a:ext cx="244475" cy="379730"/>
            </a:xfrm>
            <a:custGeom>
              <a:avLst/>
              <a:gdLst/>
              <a:ahLst/>
              <a:cxnLst/>
              <a:rect l="l" t="t" r="r" b="b"/>
              <a:pathLst>
                <a:path w="244475" h="379729">
                  <a:moveTo>
                    <a:pt x="169289" y="0"/>
                  </a:moveTo>
                  <a:lnTo>
                    <a:pt x="69797" y="81"/>
                  </a:lnTo>
                  <a:lnTo>
                    <a:pt x="34183" y="17697"/>
                  </a:lnTo>
                  <a:lnTo>
                    <a:pt x="9940" y="60406"/>
                  </a:lnTo>
                  <a:lnTo>
                    <a:pt x="1225" y="108708"/>
                  </a:lnTo>
                  <a:lnTo>
                    <a:pt x="0" y="140456"/>
                  </a:lnTo>
                  <a:lnTo>
                    <a:pt x="86" y="149589"/>
                  </a:lnTo>
                  <a:lnTo>
                    <a:pt x="2060" y="188082"/>
                  </a:lnTo>
                  <a:lnTo>
                    <a:pt x="20934" y="194757"/>
                  </a:lnTo>
                  <a:lnTo>
                    <a:pt x="22094" y="194728"/>
                  </a:lnTo>
                  <a:lnTo>
                    <a:pt x="39836" y="167605"/>
                  </a:lnTo>
                  <a:lnTo>
                    <a:pt x="39405" y="158124"/>
                  </a:lnTo>
                  <a:lnTo>
                    <a:pt x="39154" y="149078"/>
                  </a:lnTo>
                  <a:lnTo>
                    <a:pt x="39076" y="140456"/>
                  </a:lnTo>
                  <a:lnTo>
                    <a:pt x="40506" y="107426"/>
                  </a:lnTo>
                  <a:lnTo>
                    <a:pt x="44369" y="81711"/>
                  </a:lnTo>
                  <a:lnTo>
                    <a:pt x="49837" y="62525"/>
                  </a:lnTo>
                  <a:lnTo>
                    <a:pt x="56079" y="49083"/>
                  </a:lnTo>
                  <a:lnTo>
                    <a:pt x="56080" y="354241"/>
                  </a:lnTo>
                  <a:lnTo>
                    <a:pt x="58453" y="364033"/>
                  </a:lnTo>
                  <a:lnTo>
                    <a:pt x="64923" y="372027"/>
                  </a:lnTo>
                  <a:lnTo>
                    <a:pt x="74519" y="377416"/>
                  </a:lnTo>
                  <a:lnTo>
                    <a:pt x="86267" y="379392"/>
                  </a:lnTo>
                  <a:lnTo>
                    <a:pt x="98020" y="377416"/>
                  </a:lnTo>
                  <a:lnTo>
                    <a:pt x="107617" y="372027"/>
                  </a:lnTo>
                  <a:lnTo>
                    <a:pt x="114089" y="364033"/>
                  </a:lnTo>
                  <a:lnTo>
                    <a:pt x="116462" y="354241"/>
                  </a:lnTo>
                  <a:lnTo>
                    <a:pt x="116461" y="170593"/>
                  </a:lnTo>
                  <a:lnTo>
                    <a:pt x="127778" y="170593"/>
                  </a:lnTo>
                  <a:lnTo>
                    <a:pt x="127779" y="354241"/>
                  </a:lnTo>
                  <a:lnTo>
                    <a:pt x="157970" y="379392"/>
                  </a:lnTo>
                  <a:lnTo>
                    <a:pt x="169721" y="377416"/>
                  </a:lnTo>
                  <a:lnTo>
                    <a:pt x="179319" y="372027"/>
                  </a:lnTo>
                  <a:lnTo>
                    <a:pt x="185791" y="364033"/>
                  </a:lnTo>
                  <a:lnTo>
                    <a:pt x="188164" y="354241"/>
                  </a:lnTo>
                  <a:lnTo>
                    <a:pt x="188163" y="49165"/>
                  </a:lnTo>
                  <a:lnTo>
                    <a:pt x="189607" y="51635"/>
                  </a:lnTo>
                  <a:lnTo>
                    <a:pt x="201424" y="89826"/>
                  </a:lnTo>
                  <a:lnTo>
                    <a:pt x="205157" y="140461"/>
                  </a:lnTo>
                  <a:lnTo>
                    <a:pt x="205078" y="149084"/>
                  </a:lnTo>
                  <a:lnTo>
                    <a:pt x="204826" y="158131"/>
                  </a:lnTo>
                  <a:lnTo>
                    <a:pt x="204395" y="167611"/>
                  </a:lnTo>
                  <a:lnTo>
                    <a:pt x="203779" y="177535"/>
                  </a:lnTo>
                  <a:lnTo>
                    <a:pt x="204870" y="183934"/>
                  </a:lnTo>
                  <a:lnTo>
                    <a:pt x="208689" y="189302"/>
                  </a:lnTo>
                  <a:lnTo>
                    <a:pt x="214644" y="193086"/>
                  </a:lnTo>
                  <a:lnTo>
                    <a:pt x="222145" y="194733"/>
                  </a:lnTo>
                  <a:lnTo>
                    <a:pt x="233573" y="194760"/>
                  </a:lnTo>
                  <a:lnTo>
                    <a:pt x="242179" y="188082"/>
                  </a:lnTo>
                  <a:lnTo>
                    <a:pt x="244143" y="149594"/>
                  </a:lnTo>
                  <a:lnTo>
                    <a:pt x="244231" y="140461"/>
                  </a:lnTo>
                  <a:lnTo>
                    <a:pt x="242086" y="99331"/>
                  </a:lnTo>
                  <a:lnTo>
                    <a:pt x="227428" y="42723"/>
                  </a:lnTo>
                  <a:lnTo>
                    <a:pt x="203511" y="12060"/>
                  </a:lnTo>
                  <a:lnTo>
                    <a:pt x="174532" y="81"/>
                  </a:lnTo>
                  <a:lnTo>
                    <a:pt x="169289" y="0"/>
                  </a:lnTo>
                  <a:close/>
                </a:path>
              </a:pathLst>
            </a:custGeom>
            <a:solidFill>
              <a:srgbClr val="000000"/>
            </a:solidFill>
          </p:spPr>
          <p:txBody>
            <a:bodyPr wrap="square" lIns="0" tIns="0" rIns="0" bIns="0" rtlCol="0"/>
            <a:lstStyle/>
            <a:p>
              <a:endParaRPr/>
            </a:p>
          </p:txBody>
        </p:sp>
        <p:pic>
          <p:nvPicPr>
            <p:cNvPr id="544" name="object 544"/>
            <p:cNvPicPr/>
            <p:nvPr/>
          </p:nvPicPr>
          <p:blipFill>
            <a:blip r:embed="rId10" cstate="print"/>
            <a:stretch>
              <a:fillRect/>
            </a:stretch>
          </p:blipFill>
          <p:spPr>
            <a:xfrm>
              <a:off x="14753833" y="7599733"/>
              <a:ext cx="109883" cy="91543"/>
            </a:xfrm>
            <a:prstGeom prst="rect">
              <a:avLst/>
            </a:prstGeom>
          </p:spPr>
        </p:pic>
      </p:grpSp>
      <p:grpSp>
        <p:nvGrpSpPr>
          <p:cNvPr id="545" name="object 545">
            <a:extLst>
              <a:ext uri="{C183D7F6-B498-43B3-948B-1728B52AA6E4}">
                <adec:decorative xmlns:adec="http://schemas.microsoft.com/office/drawing/2017/decorative" val="1"/>
              </a:ext>
            </a:extLst>
          </p:cNvPr>
          <p:cNvGrpSpPr/>
          <p:nvPr/>
        </p:nvGrpSpPr>
        <p:grpSpPr>
          <a:xfrm>
            <a:off x="7920151" y="8175785"/>
            <a:ext cx="253365" cy="473709"/>
            <a:chOff x="7920151" y="8175785"/>
            <a:chExt cx="253365" cy="473709"/>
          </a:xfrm>
        </p:grpSpPr>
        <p:sp>
          <p:nvSpPr>
            <p:cNvPr id="546" name="object 546"/>
            <p:cNvSpPr/>
            <p:nvPr/>
          </p:nvSpPr>
          <p:spPr>
            <a:xfrm>
              <a:off x="7920151" y="8276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30859C"/>
            </a:solidFill>
          </p:spPr>
          <p:txBody>
            <a:bodyPr wrap="square" lIns="0" tIns="0" rIns="0" bIns="0" rtlCol="0"/>
            <a:lstStyle/>
            <a:p>
              <a:endParaRPr/>
            </a:p>
          </p:txBody>
        </p:sp>
        <p:pic>
          <p:nvPicPr>
            <p:cNvPr id="547" name="object 547"/>
            <p:cNvPicPr/>
            <p:nvPr/>
          </p:nvPicPr>
          <p:blipFill>
            <a:blip r:embed="rId15" cstate="print"/>
            <a:stretch>
              <a:fillRect/>
            </a:stretch>
          </p:blipFill>
          <p:spPr>
            <a:xfrm>
              <a:off x="7989814" y="8175785"/>
              <a:ext cx="113953" cy="89816"/>
            </a:xfrm>
            <a:prstGeom prst="rect">
              <a:avLst/>
            </a:prstGeom>
          </p:spPr>
        </p:pic>
      </p:grpSp>
      <p:grpSp>
        <p:nvGrpSpPr>
          <p:cNvPr id="548" name="object 548">
            <a:extLst>
              <a:ext uri="{C183D7F6-B498-43B3-948B-1728B52AA6E4}">
                <adec:decorative xmlns:adec="http://schemas.microsoft.com/office/drawing/2017/decorative" val="1"/>
              </a:ext>
            </a:extLst>
          </p:cNvPr>
          <p:cNvGrpSpPr/>
          <p:nvPr/>
        </p:nvGrpSpPr>
        <p:grpSpPr>
          <a:xfrm>
            <a:off x="8733915" y="8175785"/>
            <a:ext cx="244475" cy="473709"/>
            <a:chOff x="8733915" y="8175785"/>
            <a:chExt cx="244475" cy="473709"/>
          </a:xfrm>
        </p:grpSpPr>
        <p:sp>
          <p:nvSpPr>
            <p:cNvPr id="549" name="object 549"/>
            <p:cNvSpPr/>
            <p:nvPr/>
          </p:nvSpPr>
          <p:spPr>
            <a:xfrm>
              <a:off x="8733915"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550" name="object 550"/>
            <p:cNvPicPr/>
            <p:nvPr/>
          </p:nvPicPr>
          <p:blipFill>
            <a:blip r:embed="rId14" cstate="print"/>
            <a:stretch>
              <a:fillRect/>
            </a:stretch>
          </p:blipFill>
          <p:spPr>
            <a:xfrm>
              <a:off x="8801090" y="8175785"/>
              <a:ext cx="109883" cy="89816"/>
            </a:xfrm>
            <a:prstGeom prst="rect">
              <a:avLst/>
            </a:prstGeom>
          </p:spPr>
        </p:pic>
      </p:grpSp>
      <p:grpSp>
        <p:nvGrpSpPr>
          <p:cNvPr id="551" name="object 551">
            <a:extLst>
              <a:ext uri="{C183D7F6-B498-43B3-948B-1728B52AA6E4}">
                <adec:decorative xmlns:adec="http://schemas.microsoft.com/office/drawing/2017/decorative" val="1"/>
              </a:ext>
            </a:extLst>
          </p:cNvPr>
          <p:cNvGrpSpPr/>
          <p:nvPr/>
        </p:nvGrpSpPr>
        <p:grpSpPr>
          <a:xfrm>
            <a:off x="9593503" y="8175785"/>
            <a:ext cx="253365" cy="473709"/>
            <a:chOff x="9593503" y="8175785"/>
            <a:chExt cx="253365" cy="473709"/>
          </a:xfrm>
        </p:grpSpPr>
        <p:sp>
          <p:nvSpPr>
            <p:cNvPr id="552" name="object 552"/>
            <p:cNvSpPr/>
            <p:nvPr/>
          </p:nvSpPr>
          <p:spPr>
            <a:xfrm>
              <a:off x="9593503" y="8276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553" name="object 553"/>
            <p:cNvPicPr/>
            <p:nvPr/>
          </p:nvPicPr>
          <p:blipFill>
            <a:blip r:embed="rId11" cstate="print"/>
            <a:stretch>
              <a:fillRect/>
            </a:stretch>
          </p:blipFill>
          <p:spPr>
            <a:xfrm>
              <a:off x="9663166" y="8175785"/>
              <a:ext cx="113953" cy="89816"/>
            </a:xfrm>
            <a:prstGeom prst="rect">
              <a:avLst/>
            </a:prstGeom>
          </p:spPr>
        </p:pic>
      </p:grpSp>
      <p:grpSp>
        <p:nvGrpSpPr>
          <p:cNvPr id="554" name="object 554">
            <a:extLst>
              <a:ext uri="{C183D7F6-B498-43B3-948B-1728B52AA6E4}">
                <adec:decorative xmlns:adec="http://schemas.microsoft.com/office/drawing/2017/decorative" val="1"/>
              </a:ext>
            </a:extLst>
          </p:cNvPr>
          <p:cNvGrpSpPr/>
          <p:nvPr/>
        </p:nvGrpSpPr>
        <p:grpSpPr>
          <a:xfrm>
            <a:off x="10379887" y="8175785"/>
            <a:ext cx="253365" cy="473709"/>
            <a:chOff x="10379887" y="8175785"/>
            <a:chExt cx="253365" cy="473709"/>
          </a:xfrm>
        </p:grpSpPr>
        <p:sp>
          <p:nvSpPr>
            <p:cNvPr id="555" name="object 555"/>
            <p:cNvSpPr/>
            <p:nvPr/>
          </p:nvSpPr>
          <p:spPr>
            <a:xfrm>
              <a:off x="10379887" y="8276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556" name="object 556"/>
            <p:cNvPicPr/>
            <p:nvPr/>
          </p:nvPicPr>
          <p:blipFill>
            <a:blip r:embed="rId11" cstate="print"/>
            <a:stretch>
              <a:fillRect/>
            </a:stretch>
          </p:blipFill>
          <p:spPr>
            <a:xfrm>
              <a:off x="10449550" y="8175785"/>
              <a:ext cx="113953" cy="89816"/>
            </a:xfrm>
            <a:prstGeom prst="rect">
              <a:avLst/>
            </a:prstGeom>
          </p:spPr>
        </p:pic>
      </p:grpSp>
      <p:grpSp>
        <p:nvGrpSpPr>
          <p:cNvPr id="557" name="object 557">
            <a:extLst>
              <a:ext uri="{C183D7F6-B498-43B3-948B-1728B52AA6E4}">
                <adec:decorative xmlns:adec="http://schemas.microsoft.com/office/drawing/2017/decorative" val="1"/>
              </a:ext>
            </a:extLst>
          </p:cNvPr>
          <p:cNvGrpSpPr/>
          <p:nvPr/>
        </p:nvGrpSpPr>
        <p:grpSpPr>
          <a:xfrm>
            <a:off x="11166219" y="8175785"/>
            <a:ext cx="244475" cy="473709"/>
            <a:chOff x="11166219" y="8175785"/>
            <a:chExt cx="244475" cy="473709"/>
          </a:xfrm>
        </p:grpSpPr>
        <p:sp>
          <p:nvSpPr>
            <p:cNvPr id="558" name="object 558"/>
            <p:cNvSpPr/>
            <p:nvPr/>
          </p:nvSpPr>
          <p:spPr>
            <a:xfrm>
              <a:off x="11166219"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559" name="object 559"/>
            <p:cNvPicPr/>
            <p:nvPr/>
          </p:nvPicPr>
          <p:blipFill>
            <a:blip r:embed="rId10" cstate="print"/>
            <a:stretch>
              <a:fillRect/>
            </a:stretch>
          </p:blipFill>
          <p:spPr>
            <a:xfrm>
              <a:off x="11233394" y="8175785"/>
              <a:ext cx="109883" cy="89816"/>
            </a:xfrm>
            <a:prstGeom prst="rect">
              <a:avLst/>
            </a:prstGeom>
          </p:spPr>
        </p:pic>
      </p:grpSp>
      <p:grpSp>
        <p:nvGrpSpPr>
          <p:cNvPr id="560" name="object 560">
            <a:extLst>
              <a:ext uri="{C183D7F6-B498-43B3-948B-1728B52AA6E4}">
                <adec:decorative xmlns:adec="http://schemas.microsoft.com/office/drawing/2017/decorative" val="1"/>
              </a:ext>
            </a:extLst>
          </p:cNvPr>
          <p:cNvGrpSpPr/>
          <p:nvPr/>
        </p:nvGrpSpPr>
        <p:grpSpPr>
          <a:xfrm>
            <a:off x="11952602" y="8175785"/>
            <a:ext cx="244475" cy="473709"/>
            <a:chOff x="11952602" y="8175785"/>
            <a:chExt cx="244475" cy="473709"/>
          </a:xfrm>
        </p:grpSpPr>
        <p:sp>
          <p:nvSpPr>
            <p:cNvPr id="561" name="object 561"/>
            <p:cNvSpPr/>
            <p:nvPr/>
          </p:nvSpPr>
          <p:spPr>
            <a:xfrm>
              <a:off x="11952602"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62" name="object 562"/>
            <p:cNvPicPr/>
            <p:nvPr/>
          </p:nvPicPr>
          <p:blipFill>
            <a:blip r:embed="rId10" cstate="print"/>
            <a:stretch>
              <a:fillRect/>
            </a:stretch>
          </p:blipFill>
          <p:spPr>
            <a:xfrm>
              <a:off x="12019777" y="8175785"/>
              <a:ext cx="109883" cy="89816"/>
            </a:xfrm>
            <a:prstGeom prst="rect">
              <a:avLst/>
            </a:prstGeom>
          </p:spPr>
        </p:pic>
      </p:grpSp>
      <p:grpSp>
        <p:nvGrpSpPr>
          <p:cNvPr id="563" name="object 563">
            <a:extLst>
              <a:ext uri="{C183D7F6-B498-43B3-948B-1728B52AA6E4}">
                <adec:decorative xmlns:adec="http://schemas.microsoft.com/office/drawing/2017/decorative" val="1"/>
              </a:ext>
            </a:extLst>
          </p:cNvPr>
          <p:cNvGrpSpPr/>
          <p:nvPr/>
        </p:nvGrpSpPr>
        <p:grpSpPr>
          <a:xfrm>
            <a:off x="12729895" y="8175785"/>
            <a:ext cx="253365" cy="473709"/>
            <a:chOff x="12729895" y="8175785"/>
            <a:chExt cx="253365" cy="473709"/>
          </a:xfrm>
        </p:grpSpPr>
        <p:sp>
          <p:nvSpPr>
            <p:cNvPr id="564" name="object 564"/>
            <p:cNvSpPr/>
            <p:nvPr/>
          </p:nvSpPr>
          <p:spPr>
            <a:xfrm>
              <a:off x="12729895" y="8276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565" name="object 565"/>
            <p:cNvPicPr/>
            <p:nvPr/>
          </p:nvPicPr>
          <p:blipFill>
            <a:blip r:embed="rId10" cstate="print"/>
            <a:stretch>
              <a:fillRect/>
            </a:stretch>
          </p:blipFill>
          <p:spPr>
            <a:xfrm>
              <a:off x="12799557" y="8175785"/>
              <a:ext cx="113953" cy="89816"/>
            </a:xfrm>
            <a:prstGeom prst="rect">
              <a:avLst/>
            </a:prstGeom>
          </p:spPr>
        </p:pic>
      </p:grpSp>
      <p:grpSp>
        <p:nvGrpSpPr>
          <p:cNvPr id="566" name="object 566">
            <a:extLst>
              <a:ext uri="{C183D7F6-B498-43B3-948B-1728B52AA6E4}">
                <adec:decorative xmlns:adec="http://schemas.microsoft.com/office/drawing/2017/decorative" val="1"/>
              </a:ext>
            </a:extLst>
          </p:cNvPr>
          <p:cNvGrpSpPr/>
          <p:nvPr/>
        </p:nvGrpSpPr>
        <p:grpSpPr>
          <a:xfrm>
            <a:off x="13516278" y="8175785"/>
            <a:ext cx="253365" cy="473709"/>
            <a:chOff x="13516278" y="8175785"/>
            <a:chExt cx="253365" cy="473709"/>
          </a:xfrm>
        </p:grpSpPr>
        <p:sp>
          <p:nvSpPr>
            <p:cNvPr id="567" name="object 567"/>
            <p:cNvSpPr/>
            <p:nvPr/>
          </p:nvSpPr>
          <p:spPr>
            <a:xfrm>
              <a:off x="13516278" y="8276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568" name="object 568"/>
            <p:cNvPicPr/>
            <p:nvPr/>
          </p:nvPicPr>
          <p:blipFill>
            <a:blip r:embed="rId11" cstate="print"/>
            <a:stretch>
              <a:fillRect/>
            </a:stretch>
          </p:blipFill>
          <p:spPr>
            <a:xfrm>
              <a:off x="13585941" y="8175785"/>
              <a:ext cx="113953" cy="89816"/>
            </a:xfrm>
            <a:prstGeom prst="rect">
              <a:avLst/>
            </a:prstGeom>
          </p:spPr>
        </p:pic>
      </p:grpSp>
      <p:grpSp>
        <p:nvGrpSpPr>
          <p:cNvPr id="569" name="object 569">
            <a:extLst>
              <a:ext uri="{C183D7F6-B498-43B3-948B-1728B52AA6E4}">
                <adec:decorative xmlns:adec="http://schemas.microsoft.com/office/drawing/2017/decorative" val="1"/>
              </a:ext>
            </a:extLst>
          </p:cNvPr>
          <p:cNvGrpSpPr/>
          <p:nvPr/>
        </p:nvGrpSpPr>
        <p:grpSpPr>
          <a:xfrm>
            <a:off x="7124571" y="8175785"/>
            <a:ext cx="244475" cy="473709"/>
            <a:chOff x="7124571" y="8175785"/>
            <a:chExt cx="244475" cy="473709"/>
          </a:xfrm>
        </p:grpSpPr>
        <p:sp>
          <p:nvSpPr>
            <p:cNvPr id="570" name="object 570"/>
            <p:cNvSpPr/>
            <p:nvPr/>
          </p:nvSpPr>
          <p:spPr>
            <a:xfrm>
              <a:off x="7124571"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571" name="object 571"/>
            <p:cNvPicPr/>
            <p:nvPr/>
          </p:nvPicPr>
          <p:blipFill>
            <a:blip r:embed="rId14" cstate="print"/>
            <a:stretch>
              <a:fillRect/>
            </a:stretch>
          </p:blipFill>
          <p:spPr>
            <a:xfrm>
              <a:off x="7191746" y="8175785"/>
              <a:ext cx="109883" cy="89816"/>
            </a:xfrm>
            <a:prstGeom prst="rect">
              <a:avLst/>
            </a:prstGeom>
          </p:spPr>
        </p:pic>
      </p:grpSp>
      <p:grpSp>
        <p:nvGrpSpPr>
          <p:cNvPr id="572" name="object 572">
            <a:extLst>
              <a:ext uri="{C183D7F6-B498-43B3-948B-1728B52AA6E4}">
                <adec:decorative xmlns:adec="http://schemas.microsoft.com/office/drawing/2017/decorative" val="1"/>
              </a:ext>
            </a:extLst>
          </p:cNvPr>
          <p:cNvGrpSpPr/>
          <p:nvPr/>
        </p:nvGrpSpPr>
        <p:grpSpPr>
          <a:xfrm>
            <a:off x="8359011" y="8175785"/>
            <a:ext cx="244475" cy="473709"/>
            <a:chOff x="8359011" y="8175785"/>
            <a:chExt cx="244475" cy="473709"/>
          </a:xfrm>
        </p:grpSpPr>
        <p:sp>
          <p:nvSpPr>
            <p:cNvPr id="573" name="object 573"/>
            <p:cNvSpPr/>
            <p:nvPr/>
          </p:nvSpPr>
          <p:spPr>
            <a:xfrm>
              <a:off x="8359011"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574" name="object 574"/>
            <p:cNvPicPr/>
            <p:nvPr/>
          </p:nvPicPr>
          <p:blipFill>
            <a:blip r:embed="rId14" cstate="print"/>
            <a:stretch>
              <a:fillRect/>
            </a:stretch>
          </p:blipFill>
          <p:spPr>
            <a:xfrm>
              <a:off x="8426186" y="8175785"/>
              <a:ext cx="109883" cy="89816"/>
            </a:xfrm>
            <a:prstGeom prst="rect">
              <a:avLst/>
            </a:prstGeom>
          </p:spPr>
        </p:pic>
      </p:grpSp>
      <p:grpSp>
        <p:nvGrpSpPr>
          <p:cNvPr id="575" name="object 575">
            <a:extLst>
              <a:ext uri="{C183D7F6-B498-43B3-948B-1728B52AA6E4}">
                <adec:decorative xmlns:adec="http://schemas.microsoft.com/office/drawing/2017/decorative" val="1"/>
              </a:ext>
            </a:extLst>
          </p:cNvPr>
          <p:cNvGrpSpPr/>
          <p:nvPr/>
        </p:nvGrpSpPr>
        <p:grpSpPr>
          <a:xfrm>
            <a:off x="9154591" y="8175785"/>
            <a:ext cx="253365" cy="473709"/>
            <a:chOff x="9154591" y="8175785"/>
            <a:chExt cx="253365" cy="473709"/>
          </a:xfrm>
        </p:grpSpPr>
        <p:sp>
          <p:nvSpPr>
            <p:cNvPr id="576" name="object 576"/>
            <p:cNvSpPr/>
            <p:nvPr/>
          </p:nvSpPr>
          <p:spPr>
            <a:xfrm>
              <a:off x="9154591" y="8276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577" name="object 577"/>
            <p:cNvPicPr/>
            <p:nvPr/>
          </p:nvPicPr>
          <p:blipFill>
            <a:blip r:embed="rId11" cstate="print"/>
            <a:stretch>
              <a:fillRect/>
            </a:stretch>
          </p:blipFill>
          <p:spPr>
            <a:xfrm>
              <a:off x="9224254" y="8175785"/>
              <a:ext cx="113953" cy="89816"/>
            </a:xfrm>
            <a:prstGeom prst="rect">
              <a:avLst/>
            </a:prstGeom>
          </p:spPr>
        </p:pic>
      </p:grpSp>
      <p:grpSp>
        <p:nvGrpSpPr>
          <p:cNvPr id="578" name="object 578">
            <a:extLst>
              <a:ext uri="{C183D7F6-B498-43B3-948B-1728B52AA6E4}">
                <adec:decorative xmlns:adec="http://schemas.microsoft.com/office/drawing/2017/decorative" val="1"/>
              </a:ext>
            </a:extLst>
          </p:cNvPr>
          <p:cNvGrpSpPr/>
          <p:nvPr/>
        </p:nvGrpSpPr>
        <p:grpSpPr>
          <a:xfrm>
            <a:off x="10004931" y="8175785"/>
            <a:ext cx="244475" cy="473709"/>
            <a:chOff x="10004931" y="8175785"/>
            <a:chExt cx="244475" cy="473709"/>
          </a:xfrm>
        </p:grpSpPr>
        <p:sp>
          <p:nvSpPr>
            <p:cNvPr id="579" name="object 579"/>
            <p:cNvSpPr/>
            <p:nvPr/>
          </p:nvSpPr>
          <p:spPr>
            <a:xfrm>
              <a:off x="10004931"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000000"/>
            </a:solidFill>
          </p:spPr>
          <p:txBody>
            <a:bodyPr wrap="square" lIns="0" tIns="0" rIns="0" bIns="0" rtlCol="0"/>
            <a:lstStyle/>
            <a:p>
              <a:endParaRPr/>
            </a:p>
          </p:txBody>
        </p:sp>
        <p:pic>
          <p:nvPicPr>
            <p:cNvPr id="580" name="object 580"/>
            <p:cNvPicPr/>
            <p:nvPr/>
          </p:nvPicPr>
          <p:blipFill>
            <a:blip r:embed="rId10" cstate="print"/>
            <a:stretch>
              <a:fillRect/>
            </a:stretch>
          </p:blipFill>
          <p:spPr>
            <a:xfrm>
              <a:off x="10072105" y="8175785"/>
              <a:ext cx="109883" cy="89816"/>
            </a:xfrm>
            <a:prstGeom prst="rect">
              <a:avLst/>
            </a:prstGeom>
          </p:spPr>
        </p:pic>
      </p:grpSp>
      <p:grpSp>
        <p:nvGrpSpPr>
          <p:cNvPr id="581" name="object 581">
            <a:extLst>
              <a:ext uri="{C183D7F6-B498-43B3-948B-1728B52AA6E4}">
                <adec:decorative xmlns:adec="http://schemas.microsoft.com/office/drawing/2017/decorative" val="1"/>
              </a:ext>
            </a:extLst>
          </p:cNvPr>
          <p:cNvGrpSpPr/>
          <p:nvPr/>
        </p:nvGrpSpPr>
        <p:grpSpPr>
          <a:xfrm>
            <a:off x="10782223" y="8175785"/>
            <a:ext cx="253365" cy="473709"/>
            <a:chOff x="10782223" y="8175785"/>
            <a:chExt cx="253365" cy="473709"/>
          </a:xfrm>
        </p:grpSpPr>
        <p:sp>
          <p:nvSpPr>
            <p:cNvPr id="582" name="object 582"/>
            <p:cNvSpPr/>
            <p:nvPr/>
          </p:nvSpPr>
          <p:spPr>
            <a:xfrm>
              <a:off x="10782223" y="8276975"/>
              <a:ext cx="253365" cy="372745"/>
            </a:xfrm>
            <a:custGeom>
              <a:avLst/>
              <a:gdLst/>
              <a:ahLst/>
              <a:cxnLst/>
              <a:rect l="l" t="t" r="r" b="b"/>
              <a:pathLst>
                <a:path w="253365" h="372745">
                  <a:moveTo>
                    <a:pt x="175560"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6" y="347557"/>
                  </a:lnTo>
                  <a:lnTo>
                    <a:pt x="60617" y="357164"/>
                  </a:lnTo>
                  <a:lnTo>
                    <a:pt x="67327" y="365008"/>
                  </a:lnTo>
                  <a:lnTo>
                    <a:pt x="77279" y="370295"/>
                  </a:lnTo>
                  <a:lnTo>
                    <a:pt x="89462" y="372234"/>
                  </a:lnTo>
                  <a:lnTo>
                    <a:pt x="101650" y="370295"/>
                  </a:lnTo>
                  <a:lnTo>
                    <a:pt x="111603" y="365008"/>
                  </a:lnTo>
                  <a:lnTo>
                    <a:pt x="118314" y="357164"/>
                  </a:lnTo>
                  <a:lnTo>
                    <a:pt x="120775" y="347557"/>
                  </a:lnTo>
                  <a:lnTo>
                    <a:pt x="120775" y="167374"/>
                  </a:lnTo>
                  <a:lnTo>
                    <a:pt x="132511" y="167374"/>
                  </a:lnTo>
                  <a:lnTo>
                    <a:pt x="132511" y="347557"/>
                  </a:lnTo>
                  <a:lnTo>
                    <a:pt x="163820" y="372234"/>
                  </a:lnTo>
                  <a:lnTo>
                    <a:pt x="176007" y="370295"/>
                  </a:lnTo>
                  <a:lnTo>
                    <a:pt x="185960" y="365008"/>
                  </a:lnTo>
                  <a:lnTo>
                    <a:pt x="192672" y="357164"/>
                  </a:lnTo>
                  <a:lnTo>
                    <a:pt x="195133" y="347557"/>
                  </a:lnTo>
                  <a:lnTo>
                    <a:pt x="195133" y="48237"/>
                  </a:lnTo>
                  <a:lnTo>
                    <a:pt x="196630" y="50661"/>
                  </a:lnTo>
                  <a:lnTo>
                    <a:pt x="208885" y="88131"/>
                  </a:lnTo>
                  <a:lnTo>
                    <a:pt x="212756" y="137811"/>
                  </a:lnTo>
                  <a:lnTo>
                    <a:pt x="212674" y="146271"/>
                  </a:lnTo>
                  <a:lnTo>
                    <a:pt x="212412" y="155147"/>
                  </a:lnTo>
                  <a:lnTo>
                    <a:pt x="211965"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60" y="0"/>
                  </a:lnTo>
                  <a:close/>
                </a:path>
              </a:pathLst>
            </a:custGeom>
            <a:solidFill>
              <a:srgbClr val="000000"/>
            </a:solidFill>
          </p:spPr>
          <p:txBody>
            <a:bodyPr wrap="square" lIns="0" tIns="0" rIns="0" bIns="0" rtlCol="0"/>
            <a:lstStyle/>
            <a:p>
              <a:endParaRPr/>
            </a:p>
          </p:txBody>
        </p:sp>
        <p:pic>
          <p:nvPicPr>
            <p:cNvPr id="583" name="object 583"/>
            <p:cNvPicPr/>
            <p:nvPr/>
          </p:nvPicPr>
          <p:blipFill>
            <a:blip r:embed="rId11" cstate="print"/>
            <a:stretch>
              <a:fillRect/>
            </a:stretch>
          </p:blipFill>
          <p:spPr>
            <a:xfrm>
              <a:off x="10851886" y="8175785"/>
              <a:ext cx="113953" cy="89816"/>
            </a:xfrm>
            <a:prstGeom prst="rect">
              <a:avLst/>
            </a:prstGeom>
          </p:spPr>
        </p:pic>
      </p:grpSp>
      <p:grpSp>
        <p:nvGrpSpPr>
          <p:cNvPr id="584" name="object 584">
            <a:extLst>
              <a:ext uri="{C183D7F6-B498-43B3-948B-1728B52AA6E4}">
                <adec:decorative xmlns:adec="http://schemas.microsoft.com/office/drawing/2017/decorative" val="1"/>
              </a:ext>
            </a:extLst>
          </p:cNvPr>
          <p:cNvGrpSpPr/>
          <p:nvPr/>
        </p:nvGrpSpPr>
        <p:grpSpPr>
          <a:xfrm>
            <a:off x="11568555" y="8175785"/>
            <a:ext cx="244475" cy="473709"/>
            <a:chOff x="11568555" y="8175785"/>
            <a:chExt cx="244475" cy="473709"/>
          </a:xfrm>
        </p:grpSpPr>
        <p:sp>
          <p:nvSpPr>
            <p:cNvPr id="585" name="object 585"/>
            <p:cNvSpPr/>
            <p:nvPr/>
          </p:nvSpPr>
          <p:spPr>
            <a:xfrm>
              <a:off x="11568555"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86" name="object 586"/>
            <p:cNvPicPr/>
            <p:nvPr/>
          </p:nvPicPr>
          <p:blipFill>
            <a:blip r:embed="rId10" cstate="print"/>
            <a:stretch>
              <a:fillRect/>
            </a:stretch>
          </p:blipFill>
          <p:spPr>
            <a:xfrm>
              <a:off x="11635729" y="8175785"/>
              <a:ext cx="109883" cy="89816"/>
            </a:xfrm>
            <a:prstGeom prst="rect">
              <a:avLst/>
            </a:prstGeom>
          </p:spPr>
        </p:pic>
      </p:grpSp>
      <p:grpSp>
        <p:nvGrpSpPr>
          <p:cNvPr id="587" name="object 587">
            <a:extLst>
              <a:ext uri="{C183D7F6-B498-43B3-948B-1728B52AA6E4}">
                <adec:decorative xmlns:adec="http://schemas.microsoft.com/office/drawing/2017/decorative" val="1"/>
              </a:ext>
            </a:extLst>
          </p:cNvPr>
          <p:cNvGrpSpPr/>
          <p:nvPr/>
        </p:nvGrpSpPr>
        <p:grpSpPr>
          <a:xfrm>
            <a:off x="12354938" y="8175785"/>
            <a:ext cx="244475" cy="473709"/>
            <a:chOff x="12354938" y="8175785"/>
            <a:chExt cx="244475" cy="473709"/>
          </a:xfrm>
        </p:grpSpPr>
        <p:sp>
          <p:nvSpPr>
            <p:cNvPr id="588" name="object 588"/>
            <p:cNvSpPr/>
            <p:nvPr/>
          </p:nvSpPr>
          <p:spPr>
            <a:xfrm>
              <a:off x="12354938"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89" name="object 589"/>
            <p:cNvPicPr/>
            <p:nvPr/>
          </p:nvPicPr>
          <p:blipFill>
            <a:blip r:embed="rId10" cstate="print"/>
            <a:stretch>
              <a:fillRect/>
            </a:stretch>
          </p:blipFill>
          <p:spPr>
            <a:xfrm>
              <a:off x="12422113" y="8175785"/>
              <a:ext cx="109883" cy="89816"/>
            </a:xfrm>
            <a:prstGeom prst="rect">
              <a:avLst/>
            </a:prstGeom>
          </p:spPr>
        </p:pic>
      </p:grpSp>
      <p:grpSp>
        <p:nvGrpSpPr>
          <p:cNvPr id="590" name="object 590">
            <a:extLst>
              <a:ext uri="{C183D7F6-B498-43B3-948B-1728B52AA6E4}">
                <adec:decorative xmlns:adec="http://schemas.microsoft.com/office/drawing/2017/decorative" val="1"/>
              </a:ext>
            </a:extLst>
          </p:cNvPr>
          <p:cNvGrpSpPr/>
          <p:nvPr/>
        </p:nvGrpSpPr>
        <p:grpSpPr>
          <a:xfrm>
            <a:off x="13141323" y="8175785"/>
            <a:ext cx="244475" cy="473709"/>
            <a:chOff x="13141323" y="8175785"/>
            <a:chExt cx="244475" cy="473709"/>
          </a:xfrm>
        </p:grpSpPr>
        <p:sp>
          <p:nvSpPr>
            <p:cNvPr id="591" name="object 591"/>
            <p:cNvSpPr/>
            <p:nvPr/>
          </p:nvSpPr>
          <p:spPr>
            <a:xfrm>
              <a:off x="13141323"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592" name="object 592"/>
            <p:cNvPicPr/>
            <p:nvPr/>
          </p:nvPicPr>
          <p:blipFill>
            <a:blip r:embed="rId11" cstate="print"/>
            <a:stretch>
              <a:fillRect/>
            </a:stretch>
          </p:blipFill>
          <p:spPr>
            <a:xfrm>
              <a:off x="13208497" y="8175785"/>
              <a:ext cx="109883" cy="89816"/>
            </a:xfrm>
            <a:prstGeom prst="rect">
              <a:avLst/>
            </a:prstGeom>
          </p:spPr>
        </p:pic>
      </p:grpSp>
      <p:grpSp>
        <p:nvGrpSpPr>
          <p:cNvPr id="593" name="object 593">
            <a:extLst>
              <a:ext uri="{C183D7F6-B498-43B3-948B-1728B52AA6E4}">
                <adec:decorative xmlns:adec="http://schemas.microsoft.com/office/drawing/2017/decorative" val="1"/>
              </a:ext>
            </a:extLst>
          </p:cNvPr>
          <p:cNvGrpSpPr/>
          <p:nvPr/>
        </p:nvGrpSpPr>
        <p:grpSpPr>
          <a:xfrm>
            <a:off x="13918615" y="8175785"/>
            <a:ext cx="253365" cy="473709"/>
            <a:chOff x="13918615" y="8175785"/>
            <a:chExt cx="253365" cy="473709"/>
          </a:xfrm>
        </p:grpSpPr>
        <p:sp>
          <p:nvSpPr>
            <p:cNvPr id="594" name="object 594"/>
            <p:cNvSpPr/>
            <p:nvPr/>
          </p:nvSpPr>
          <p:spPr>
            <a:xfrm>
              <a:off x="13918615" y="8276975"/>
              <a:ext cx="253365" cy="372745"/>
            </a:xfrm>
            <a:custGeom>
              <a:avLst/>
              <a:gdLst/>
              <a:ahLst/>
              <a:cxnLst/>
              <a:rect l="l" t="t" r="r" b="b"/>
              <a:pathLst>
                <a:path w="253365" h="372745">
                  <a:moveTo>
                    <a:pt x="175559" y="0"/>
                  </a:moveTo>
                  <a:lnTo>
                    <a:pt x="72383" y="79"/>
                  </a:lnTo>
                  <a:lnTo>
                    <a:pt x="35449" y="17363"/>
                  </a:lnTo>
                  <a:lnTo>
                    <a:pt x="10309" y="59267"/>
                  </a:lnTo>
                  <a:lnTo>
                    <a:pt x="1271" y="106657"/>
                  </a:lnTo>
                  <a:lnTo>
                    <a:pt x="0" y="137806"/>
                  </a:lnTo>
                  <a:lnTo>
                    <a:pt x="89" y="146767"/>
                  </a:lnTo>
                  <a:lnTo>
                    <a:pt x="11066" y="191083"/>
                  </a:lnTo>
                  <a:lnTo>
                    <a:pt x="21709" y="191083"/>
                  </a:lnTo>
                  <a:lnTo>
                    <a:pt x="41312" y="164442"/>
                  </a:lnTo>
                  <a:lnTo>
                    <a:pt x="40864" y="155141"/>
                  </a:lnTo>
                  <a:lnTo>
                    <a:pt x="40604" y="146265"/>
                  </a:lnTo>
                  <a:lnTo>
                    <a:pt x="40523" y="137806"/>
                  </a:lnTo>
                  <a:lnTo>
                    <a:pt x="42006" y="105399"/>
                  </a:lnTo>
                  <a:lnTo>
                    <a:pt x="46013" y="80169"/>
                  </a:lnTo>
                  <a:lnTo>
                    <a:pt x="51683" y="61346"/>
                  </a:lnTo>
                  <a:lnTo>
                    <a:pt x="58156" y="48157"/>
                  </a:lnTo>
                  <a:lnTo>
                    <a:pt x="58157" y="347557"/>
                  </a:lnTo>
                  <a:lnTo>
                    <a:pt x="60617" y="357164"/>
                  </a:lnTo>
                  <a:lnTo>
                    <a:pt x="67328" y="365008"/>
                  </a:lnTo>
                  <a:lnTo>
                    <a:pt x="77279" y="370295"/>
                  </a:lnTo>
                  <a:lnTo>
                    <a:pt x="89463" y="372234"/>
                  </a:lnTo>
                  <a:lnTo>
                    <a:pt x="101650" y="370295"/>
                  </a:lnTo>
                  <a:lnTo>
                    <a:pt x="111603" y="365008"/>
                  </a:lnTo>
                  <a:lnTo>
                    <a:pt x="118314" y="357164"/>
                  </a:lnTo>
                  <a:lnTo>
                    <a:pt x="120775" y="347557"/>
                  </a:lnTo>
                  <a:lnTo>
                    <a:pt x="120775" y="167374"/>
                  </a:lnTo>
                  <a:lnTo>
                    <a:pt x="132511" y="167374"/>
                  </a:lnTo>
                  <a:lnTo>
                    <a:pt x="132511" y="347557"/>
                  </a:lnTo>
                  <a:lnTo>
                    <a:pt x="163821" y="372234"/>
                  </a:lnTo>
                  <a:lnTo>
                    <a:pt x="176007" y="370295"/>
                  </a:lnTo>
                  <a:lnTo>
                    <a:pt x="185960" y="365008"/>
                  </a:lnTo>
                  <a:lnTo>
                    <a:pt x="192672" y="357164"/>
                  </a:lnTo>
                  <a:lnTo>
                    <a:pt x="195133" y="347557"/>
                  </a:lnTo>
                  <a:lnTo>
                    <a:pt x="195132" y="48237"/>
                  </a:lnTo>
                  <a:lnTo>
                    <a:pt x="196629" y="50661"/>
                  </a:lnTo>
                  <a:lnTo>
                    <a:pt x="208885" y="88131"/>
                  </a:lnTo>
                  <a:lnTo>
                    <a:pt x="212756" y="137811"/>
                  </a:lnTo>
                  <a:lnTo>
                    <a:pt x="212674" y="146271"/>
                  </a:lnTo>
                  <a:lnTo>
                    <a:pt x="212412" y="155147"/>
                  </a:lnTo>
                  <a:lnTo>
                    <a:pt x="211966" y="164449"/>
                  </a:lnTo>
                  <a:lnTo>
                    <a:pt x="211326" y="174185"/>
                  </a:lnTo>
                  <a:lnTo>
                    <a:pt x="212458" y="180464"/>
                  </a:lnTo>
                  <a:lnTo>
                    <a:pt x="216418" y="185730"/>
                  </a:lnTo>
                  <a:lnTo>
                    <a:pt x="222593" y="189443"/>
                  </a:lnTo>
                  <a:lnTo>
                    <a:pt x="230372" y="191059"/>
                  </a:lnTo>
                  <a:lnTo>
                    <a:pt x="242223" y="191086"/>
                  </a:lnTo>
                  <a:lnTo>
                    <a:pt x="251148" y="184533"/>
                  </a:lnTo>
                  <a:lnTo>
                    <a:pt x="253277" y="137811"/>
                  </a:lnTo>
                  <a:lnTo>
                    <a:pt x="251052" y="97457"/>
                  </a:lnTo>
                  <a:lnTo>
                    <a:pt x="235852" y="41917"/>
                  </a:lnTo>
                  <a:lnTo>
                    <a:pt x="211049" y="11833"/>
                  </a:lnTo>
                  <a:lnTo>
                    <a:pt x="180997" y="79"/>
                  </a:lnTo>
                  <a:lnTo>
                    <a:pt x="175559" y="0"/>
                  </a:lnTo>
                  <a:close/>
                </a:path>
              </a:pathLst>
            </a:custGeom>
            <a:solidFill>
              <a:srgbClr val="000000"/>
            </a:solidFill>
          </p:spPr>
          <p:txBody>
            <a:bodyPr wrap="square" lIns="0" tIns="0" rIns="0" bIns="0" rtlCol="0"/>
            <a:lstStyle/>
            <a:p>
              <a:endParaRPr/>
            </a:p>
          </p:txBody>
        </p:sp>
        <p:pic>
          <p:nvPicPr>
            <p:cNvPr id="595" name="object 595"/>
            <p:cNvPicPr/>
            <p:nvPr/>
          </p:nvPicPr>
          <p:blipFill>
            <a:blip r:embed="rId11" cstate="print"/>
            <a:stretch>
              <a:fillRect/>
            </a:stretch>
          </p:blipFill>
          <p:spPr>
            <a:xfrm>
              <a:off x="13988278" y="8175785"/>
              <a:ext cx="113953" cy="89816"/>
            </a:xfrm>
            <a:prstGeom prst="rect">
              <a:avLst/>
            </a:prstGeom>
          </p:spPr>
        </p:pic>
      </p:grpSp>
      <p:grpSp>
        <p:nvGrpSpPr>
          <p:cNvPr id="596" name="object 596">
            <a:extLst>
              <a:ext uri="{C183D7F6-B498-43B3-948B-1728B52AA6E4}">
                <adec:decorative xmlns:adec="http://schemas.microsoft.com/office/drawing/2017/decorative" val="1"/>
              </a:ext>
            </a:extLst>
          </p:cNvPr>
          <p:cNvGrpSpPr/>
          <p:nvPr/>
        </p:nvGrpSpPr>
        <p:grpSpPr>
          <a:xfrm>
            <a:off x="7545195" y="8175785"/>
            <a:ext cx="244475" cy="473709"/>
            <a:chOff x="7545195" y="8175785"/>
            <a:chExt cx="244475" cy="473709"/>
          </a:xfrm>
        </p:grpSpPr>
        <p:sp>
          <p:nvSpPr>
            <p:cNvPr id="597" name="object 597"/>
            <p:cNvSpPr/>
            <p:nvPr/>
          </p:nvSpPr>
          <p:spPr>
            <a:xfrm>
              <a:off x="7545195" y="8276975"/>
              <a:ext cx="244475" cy="372745"/>
            </a:xfrm>
            <a:custGeom>
              <a:avLst/>
              <a:gdLst/>
              <a:ahLst/>
              <a:cxnLst/>
              <a:rect l="l" t="t" r="r" b="b"/>
              <a:pathLst>
                <a:path w="244475" h="372745">
                  <a:moveTo>
                    <a:pt x="169290" y="0"/>
                  </a:moveTo>
                  <a:lnTo>
                    <a:pt x="69798" y="79"/>
                  </a:lnTo>
                  <a:lnTo>
                    <a:pt x="34183" y="17363"/>
                  </a:lnTo>
                  <a:lnTo>
                    <a:pt x="9941"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70" y="80169"/>
                  </a:lnTo>
                  <a:lnTo>
                    <a:pt x="49837" y="61346"/>
                  </a:lnTo>
                  <a:lnTo>
                    <a:pt x="56079" y="48157"/>
                  </a:lnTo>
                  <a:lnTo>
                    <a:pt x="56079" y="347557"/>
                  </a:lnTo>
                  <a:lnTo>
                    <a:pt x="58452" y="357164"/>
                  </a:lnTo>
                  <a:lnTo>
                    <a:pt x="64923" y="365008"/>
                  </a:lnTo>
                  <a:lnTo>
                    <a:pt x="74519" y="370295"/>
                  </a:lnTo>
                  <a:lnTo>
                    <a:pt x="86267" y="372234"/>
                  </a:lnTo>
                  <a:lnTo>
                    <a:pt x="98019" y="370295"/>
                  </a:lnTo>
                  <a:lnTo>
                    <a:pt x="107617" y="365008"/>
                  </a:lnTo>
                  <a:lnTo>
                    <a:pt x="114088" y="357164"/>
                  </a:lnTo>
                  <a:lnTo>
                    <a:pt x="116461" y="347557"/>
                  </a:lnTo>
                  <a:lnTo>
                    <a:pt x="116461" y="167374"/>
                  </a:lnTo>
                  <a:lnTo>
                    <a:pt x="127778" y="167374"/>
                  </a:lnTo>
                  <a:lnTo>
                    <a:pt x="127779" y="347557"/>
                  </a:lnTo>
                  <a:lnTo>
                    <a:pt x="157970" y="372234"/>
                  </a:lnTo>
                  <a:lnTo>
                    <a:pt x="169721" y="370295"/>
                  </a:lnTo>
                  <a:lnTo>
                    <a:pt x="179318" y="365008"/>
                  </a:lnTo>
                  <a:lnTo>
                    <a:pt x="185790" y="357164"/>
                  </a:lnTo>
                  <a:lnTo>
                    <a:pt x="188164" y="347557"/>
                  </a:lnTo>
                  <a:lnTo>
                    <a:pt x="188164"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8" y="185730"/>
                  </a:lnTo>
                  <a:lnTo>
                    <a:pt x="214643" y="189443"/>
                  </a:lnTo>
                  <a:lnTo>
                    <a:pt x="222145" y="191059"/>
                  </a:lnTo>
                  <a:lnTo>
                    <a:pt x="233572" y="191086"/>
                  </a:lnTo>
                  <a:lnTo>
                    <a:pt x="242178" y="184533"/>
                  </a:lnTo>
                  <a:lnTo>
                    <a:pt x="244231" y="137811"/>
                  </a:lnTo>
                  <a:lnTo>
                    <a:pt x="242086" y="97457"/>
                  </a:lnTo>
                  <a:lnTo>
                    <a:pt x="227428" y="41917"/>
                  </a:lnTo>
                  <a:lnTo>
                    <a:pt x="203512" y="11833"/>
                  </a:lnTo>
                  <a:lnTo>
                    <a:pt x="174533" y="79"/>
                  </a:lnTo>
                  <a:lnTo>
                    <a:pt x="169290" y="0"/>
                  </a:lnTo>
                  <a:close/>
                </a:path>
              </a:pathLst>
            </a:custGeom>
            <a:solidFill>
              <a:srgbClr val="30859C"/>
            </a:solidFill>
          </p:spPr>
          <p:txBody>
            <a:bodyPr wrap="square" lIns="0" tIns="0" rIns="0" bIns="0" rtlCol="0"/>
            <a:lstStyle/>
            <a:p>
              <a:endParaRPr/>
            </a:p>
          </p:txBody>
        </p:sp>
        <p:pic>
          <p:nvPicPr>
            <p:cNvPr id="598" name="object 598"/>
            <p:cNvPicPr/>
            <p:nvPr/>
          </p:nvPicPr>
          <p:blipFill>
            <a:blip r:embed="rId14" cstate="print"/>
            <a:stretch>
              <a:fillRect/>
            </a:stretch>
          </p:blipFill>
          <p:spPr>
            <a:xfrm>
              <a:off x="7612370" y="8175785"/>
              <a:ext cx="109883" cy="89816"/>
            </a:xfrm>
            <a:prstGeom prst="rect">
              <a:avLst/>
            </a:prstGeom>
          </p:spPr>
        </p:pic>
      </p:grpSp>
      <p:grpSp>
        <p:nvGrpSpPr>
          <p:cNvPr id="599" name="object 599">
            <a:extLst>
              <a:ext uri="{C183D7F6-B498-43B3-948B-1728B52AA6E4}">
                <adec:decorative xmlns:adec="http://schemas.microsoft.com/office/drawing/2017/decorative" val="1"/>
              </a:ext>
            </a:extLst>
          </p:cNvPr>
          <p:cNvGrpSpPr/>
          <p:nvPr/>
        </p:nvGrpSpPr>
        <p:grpSpPr>
          <a:xfrm>
            <a:off x="14302610" y="8175785"/>
            <a:ext cx="244475" cy="473709"/>
            <a:chOff x="14302610" y="8175785"/>
            <a:chExt cx="244475" cy="473709"/>
          </a:xfrm>
        </p:grpSpPr>
        <p:sp>
          <p:nvSpPr>
            <p:cNvPr id="600" name="object 600"/>
            <p:cNvSpPr/>
            <p:nvPr/>
          </p:nvSpPr>
          <p:spPr>
            <a:xfrm>
              <a:off x="14302610"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601" name="object 601"/>
            <p:cNvPicPr/>
            <p:nvPr/>
          </p:nvPicPr>
          <p:blipFill>
            <a:blip r:embed="rId10" cstate="print"/>
            <a:stretch>
              <a:fillRect/>
            </a:stretch>
          </p:blipFill>
          <p:spPr>
            <a:xfrm>
              <a:off x="14369785" y="8175785"/>
              <a:ext cx="109883" cy="89816"/>
            </a:xfrm>
            <a:prstGeom prst="rect">
              <a:avLst/>
            </a:prstGeom>
          </p:spPr>
        </p:pic>
      </p:grpSp>
      <p:grpSp>
        <p:nvGrpSpPr>
          <p:cNvPr id="602" name="object 602">
            <a:extLst>
              <a:ext uri="{C183D7F6-B498-43B3-948B-1728B52AA6E4}">
                <adec:decorative xmlns:adec="http://schemas.microsoft.com/office/drawing/2017/decorative" val="1"/>
              </a:ext>
            </a:extLst>
          </p:cNvPr>
          <p:cNvGrpSpPr/>
          <p:nvPr/>
        </p:nvGrpSpPr>
        <p:grpSpPr>
          <a:xfrm>
            <a:off x="14686658" y="8175785"/>
            <a:ext cx="244475" cy="473709"/>
            <a:chOff x="14686658" y="8175785"/>
            <a:chExt cx="244475" cy="473709"/>
          </a:xfrm>
        </p:grpSpPr>
        <p:sp>
          <p:nvSpPr>
            <p:cNvPr id="603" name="object 603"/>
            <p:cNvSpPr/>
            <p:nvPr/>
          </p:nvSpPr>
          <p:spPr>
            <a:xfrm>
              <a:off x="14686658" y="8276975"/>
              <a:ext cx="244475" cy="372745"/>
            </a:xfrm>
            <a:custGeom>
              <a:avLst/>
              <a:gdLst/>
              <a:ahLst/>
              <a:cxnLst/>
              <a:rect l="l" t="t" r="r" b="b"/>
              <a:pathLst>
                <a:path w="244475" h="372745">
                  <a:moveTo>
                    <a:pt x="169289" y="0"/>
                  </a:moveTo>
                  <a:lnTo>
                    <a:pt x="69797" y="79"/>
                  </a:lnTo>
                  <a:lnTo>
                    <a:pt x="34183" y="17363"/>
                  </a:lnTo>
                  <a:lnTo>
                    <a:pt x="9940" y="59267"/>
                  </a:lnTo>
                  <a:lnTo>
                    <a:pt x="1225" y="106657"/>
                  </a:lnTo>
                  <a:lnTo>
                    <a:pt x="0" y="137806"/>
                  </a:lnTo>
                  <a:lnTo>
                    <a:pt x="86" y="146767"/>
                  </a:lnTo>
                  <a:lnTo>
                    <a:pt x="10671" y="191083"/>
                  </a:lnTo>
                  <a:lnTo>
                    <a:pt x="20934" y="191083"/>
                  </a:lnTo>
                  <a:lnTo>
                    <a:pt x="39836" y="164442"/>
                  </a:lnTo>
                  <a:lnTo>
                    <a:pt x="39405" y="155141"/>
                  </a:lnTo>
                  <a:lnTo>
                    <a:pt x="39154" y="146265"/>
                  </a:lnTo>
                  <a:lnTo>
                    <a:pt x="39076" y="137806"/>
                  </a:lnTo>
                  <a:lnTo>
                    <a:pt x="40506" y="105399"/>
                  </a:lnTo>
                  <a:lnTo>
                    <a:pt x="44369" y="80169"/>
                  </a:lnTo>
                  <a:lnTo>
                    <a:pt x="49837" y="61346"/>
                  </a:lnTo>
                  <a:lnTo>
                    <a:pt x="56079" y="48157"/>
                  </a:lnTo>
                  <a:lnTo>
                    <a:pt x="56080" y="347557"/>
                  </a:lnTo>
                  <a:lnTo>
                    <a:pt x="58453" y="357164"/>
                  </a:lnTo>
                  <a:lnTo>
                    <a:pt x="64923" y="365008"/>
                  </a:lnTo>
                  <a:lnTo>
                    <a:pt x="74519" y="370295"/>
                  </a:lnTo>
                  <a:lnTo>
                    <a:pt x="86267" y="372234"/>
                  </a:lnTo>
                  <a:lnTo>
                    <a:pt x="98020" y="370295"/>
                  </a:lnTo>
                  <a:lnTo>
                    <a:pt x="107617" y="365008"/>
                  </a:lnTo>
                  <a:lnTo>
                    <a:pt x="114089" y="357164"/>
                  </a:lnTo>
                  <a:lnTo>
                    <a:pt x="116462" y="347557"/>
                  </a:lnTo>
                  <a:lnTo>
                    <a:pt x="116461" y="167374"/>
                  </a:lnTo>
                  <a:lnTo>
                    <a:pt x="127778" y="167374"/>
                  </a:lnTo>
                  <a:lnTo>
                    <a:pt x="127779" y="347557"/>
                  </a:lnTo>
                  <a:lnTo>
                    <a:pt x="157970" y="372234"/>
                  </a:lnTo>
                  <a:lnTo>
                    <a:pt x="169721" y="370295"/>
                  </a:lnTo>
                  <a:lnTo>
                    <a:pt x="179319" y="365008"/>
                  </a:lnTo>
                  <a:lnTo>
                    <a:pt x="185791" y="357164"/>
                  </a:lnTo>
                  <a:lnTo>
                    <a:pt x="188164" y="347557"/>
                  </a:lnTo>
                  <a:lnTo>
                    <a:pt x="188163" y="48237"/>
                  </a:lnTo>
                  <a:lnTo>
                    <a:pt x="189607" y="50661"/>
                  </a:lnTo>
                  <a:lnTo>
                    <a:pt x="201424" y="88131"/>
                  </a:lnTo>
                  <a:lnTo>
                    <a:pt x="205157" y="137811"/>
                  </a:lnTo>
                  <a:lnTo>
                    <a:pt x="205078" y="146271"/>
                  </a:lnTo>
                  <a:lnTo>
                    <a:pt x="204826" y="155147"/>
                  </a:lnTo>
                  <a:lnTo>
                    <a:pt x="204395" y="164449"/>
                  </a:lnTo>
                  <a:lnTo>
                    <a:pt x="203779" y="174185"/>
                  </a:lnTo>
                  <a:lnTo>
                    <a:pt x="204870" y="180464"/>
                  </a:lnTo>
                  <a:lnTo>
                    <a:pt x="208689" y="185730"/>
                  </a:lnTo>
                  <a:lnTo>
                    <a:pt x="214644" y="189443"/>
                  </a:lnTo>
                  <a:lnTo>
                    <a:pt x="222145" y="191059"/>
                  </a:lnTo>
                  <a:lnTo>
                    <a:pt x="233573" y="191086"/>
                  </a:lnTo>
                  <a:lnTo>
                    <a:pt x="242179" y="184533"/>
                  </a:lnTo>
                  <a:lnTo>
                    <a:pt x="244231" y="137811"/>
                  </a:lnTo>
                  <a:lnTo>
                    <a:pt x="242086" y="97457"/>
                  </a:lnTo>
                  <a:lnTo>
                    <a:pt x="227428" y="41917"/>
                  </a:lnTo>
                  <a:lnTo>
                    <a:pt x="203511" y="11833"/>
                  </a:lnTo>
                  <a:lnTo>
                    <a:pt x="174532" y="79"/>
                  </a:lnTo>
                  <a:lnTo>
                    <a:pt x="169289" y="0"/>
                  </a:lnTo>
                  <a:close/>
                </a:path>
              </a:pathLst>
            </a:custGeom>
            <a:solidFill>
              <a:srgbClr val="000000"/>
            </a:solidFill>
          </p:spPr>
          <p:txBody>
            <a:bodyPr wrap="square" lIns="0" tIns="0" rIns="0" bIns="0" rtlCol="0"/>
            <a:lstStyle/>
            <a:p>
              <a:endParaRPr/>
            </a:p>
          </p:txBody>
        </p:sp>
        <p:pic>
          <p:nvPicPr>
            <p:cNvPr id="604" name="object 604"/>
            <p:cNvPicPr/>
            <p:nvPr/>
          </p:nvPicPr>
          <p:blipFill>
            <a:blip r:embed="rId10" cstate="print"/>
            <a:stretch>
              <a:fillRect/>
            </a:stretch>
          </p:blipFill>
          <p:spPr>
            <a:xfrm>
              <a:off x="14753833" y="8175785"/>
              <a:ext cx="109883" cy="8981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9143999" cy="5148072"/>
          </a:xfrm>
          <a:prstGeom prst="rect">
            <a:avLst/>
          </a:prstGeom>
        </p:spPr>
      </p:pic>
      <p:sp>
        <p:nvSpPr>
          <p:cNvPr id="4" name="object 4"/>
          <p:cNvSpPr txBox="1">
            <a:spLocks noGrp="1"/>
          </p:cNvSpPr>
          <p:nvPr>
            <p:ph type="title" idx="4294967295"/>
          </p:nvPr>
        </p:nvSpPr>
        <p:spPr>
          <a:xfrm>
            <a:off x="0" y="4562855"/>
            <a:ext cx="9144000" cy="585470"/>
          </a:xfrm>
          <a:prstGeom prst="rect">
            <a:avLst/>
          </a:prstGeom>
          <a:solidFill>
            <a:srgbClr val="000000"/>
          </a:solidFill>
          <a:ln>
            <a:noFill/>
            <a:prstDash/>
          </a:ln>
          <a:effectLst/>
        </p:spPr>
        <p:txBody>
          <a:bodyPr rot="0" spcFirstLastPara="0" vertOverflow="overflow" horzOverflow="overflow" vert="horz" wrap="square" lIns="0" tIns="43815" rIns="0" bIns="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345"/>
              </a:spcBef>
              <a:spcAft>
                <a:spcPts val="0"/>
              </a:spcAft>
              <a:buClrTx/>
              <a:buSzTx/>
              <a:buFontTx/>
              <a:buNone/>
              <a:tabLst/>
              <a:defRPr/>
            </a:pPr>
            <a:r>
              <a:rPr kumimoji="0" lang="en-US" sz="3150" b="1" i="0" u="none" strike="noStrike" kern="0" cap="none" spc="0" normalizeH="0" baseline="0" noProof="0" dirty="0">
                <a:ln>
                  <a:noFill/>
                </a:ln>
                <a:solidFill>
                  <a:srgbClr val="FFC000"/>
                </a:solidFill>
                <a:effectLst/>
                <a:uLnTx/>
                <a:uFillTx/>
                <a:latin typeface="Arial"/>
                <a:cs typeface="Arial"/>
              </a:rPr>
              <a:t>Dinner</a:t>
            </a:r>
            <a:r>
              <a:rPr kumimoji="0" lang="en-US" sz="3150" b="1" i="0" u="none" strike="noStrike" kern="0" cap="none" spc="-35" normalizeH="0" baseline="0" noProof="0" dirty="0">
                <a:ln>
                  <a:noFill/>
                </a:ln>
                <a:solidFill>
                  <a:srgbClr val="FFC000"/>
                </a:solidFill>
                <a:effectLst/>
                <a:uLnTx/>
                <a:uFillTx/>
                <a:latin typeface="Arial"/>
                <a:cs typeface="Arial"/>
              </a:rPr>
              <a:t> </a:t>
            </a:r>
            <a:r>
              <a:rPr kumimoji="0" lang="en-US" sz="3150" b="1" i="0" u="none" strike="noStrike" kern="0" cap="none" spc="0" normalizeH="0" baseline="0" noProof="0" dirty="0">
                <a:ln>
                  <a:noFill/>
                </a:ln>
                <a:solidFill>
                  <a:srgbClr val="FFC000"/>
                </a:solidFill>
                <a:effectLst/>
                <a:uLnTx/>
                <a:uFillTx/>
                <a:latin typeface="Arial"/>
                <a:cs typeface="Arial"/>
              </a:rPr>
              <a:t>Table</a:t>
            </a:r>
            <a:r>
              <a:rPr kumimoji="0" lang="en-US" sz="3150" b="1" i="0" u="none" strike="noStrike" kern="0" cap="none" spc="-60" normalizeH="0" baseline="0" noProof="0" dirty="0">
                <a:ln>
                  <a:noFill/>
                </a:ln>
                <a:solidFill>
                  <a:srgbClr val="FFC000"/>
                </a:solidFill>
                <a:effectLst/>
                <a:uLnTx/>
                <a:uFillTx/>
                <a:latin typeface="Arial"/>
                <a:cs typeface="Arial"/>
              </a:rPr>
              <a:t> </a:t>
            </a:r>
            <a:r>
              <a:rPr kumimoji="0" lang="en-US" sz="3150" b="1" i="0" u="none" strike="noStrike" kern="0" cap="none" spc="-10" normalizeH="0" baseline="0" noProof="0" dirty="0">
                <a:ln>
                  <a:noFill/>
                </a:ln>
                <a:solidFill>
                  <a:srgbClr val="FFC000"/>
                </a:solidFill>
                <a:effectLst/>
                <a:uLnTx/>
                <a:uFillTx/>
                <a:latin typeface="Arial"/>
                <a:cs typeface="Arial"/>
              </a:rPr>
              <a:t>Syndrome</a:t>
            </a:r>
            <a:endParaRPr kumimoji="0" lang="en-US" sz="3150" b="0" i="0" u="none" strike="noStrike" kern="0" cap="none" spc="0" normalizeH="0" baseline="0" noProof="0" dirty="0">
              <a:ln>
                <a:noFill/>
              </a:ln>
              <a:solidFill>
                <a:sysClr val="windowText" lastClr="000000"/>
              </a:solidFill>
              <a:effectLst/>
              <a:uLnTx/>
              <a:uFillTx/>
              <a:latin typeface="Arial"/>
              <a:cs typeface="Arial"/>
            </a:endParaRPr>
          </a:p>
        </p:txBody>
      </p:sp>
      <p:sp>
        <p:nvSpPr>
          <p:cNvPr id="3" name="object 3"/>
          <p:cNvSpPr txBox="1"/>
          <p:nvPr/>
        </p:nvSpPr>
        <p:spPr>
          <a:xfrm>
            <a:off x="978319" y="5599142"/>
            <a:ext cx="7454265" cy="4300220"/>
          </a:xfrm>
          <a:prstGeom prst="rect">
            <a:avLst/>
          </a:prstGeom>
        </p:spPr>
        <p:txBody>
          <a:bodyPr vert="horz" wrap="square" lIns="0" tIns="12065" rIns="0" bIns="0" rtlCol="0">
            <a:spAutoFit/>
          </a:bodyPr>
          <a:lstStyle/>
          <a:p>
            <a:pPr marL="469900" marR="147955" indent="-457834">
              <a:lnSpc>
                <a:spcPct val="120100"/>
              </a:lnSpc>
              <a:spcBef>
                <a:spcPts val="95"/>
              </a:spcBef>
              <a:buFont typeface="Arial"/>
              <a:buChar char="•"/>
              <a:tabLst>
                <a:tab pos="469900" algn="l"/>
                <a:tab pos="2423160" algn="l"/>
                <a:tab pos="2474595" algn="l"/>
                <a:tab pos="4383405" algn="l"/>
              </a:tabLst>
            </a:pPr>
            <a:r>
              <a:rPr sz="3350" spc="615" dirty="0">
                <a:latin typeface="Arial"/>
                <a:cs typeface="Arial"/>
              </a:rPr>
              <a:t>90-</a:t>
            </a:r>
            <a:r>
              <a:rPr sz="3350" spc="260" dirty="0">
                <a:latin typeface="Arial"/>
                <a:cs typeface="Arial"/>
              </a:rPr>
              <a:t>95%</a:t>
            </a:r>
            <a:r>
              <a:rPr sz="3350" dirty="0">
                <a:latin typeface="Arial"/>
                <a:cs typeface="Arial"/>
              </a:rPr>
              <a:t>		</a:t>
            </a:r>
            <a:r>
              <a:rPr sz="3350" spc="434" dirty="0">
                <a:latin typeface="Arial"/>
                <a:cs typeface="Arial"/>
              </a:rPr>
              <a:t>of</a:t>
            </a:r>
            <a:r>
              <a:rPr sz="3350" spc="425" dirty="0">
                <a:latin typeface="Arial"/>
                <a:cs typeface="Arial"/>
              </a:rPr>
              <a:t> </a:t>
            </a:r>
            <a:r>
              <a:rPr sz="3350" spc="340" dirty="0">
                <a:latin typeface="Arial"/>
                <a:cs typeface="Arial"/>
              </a:rPr>
              <a:t>Deaf</a:t>
            </a:r>
            <a:r>
              <a:rPr sz="3350" dirty="0">
                <a:latin typeface="Arial"/>
                <a:cs typeface="Arial"/>
              </a:rPr>
              <a:t>	</a:t>
            </a:r>
            <a:r>
              <a:rPr sz="3350" spc="440" dirty="0">
                <a:latin typeface="Arial"/>
                <a:cs typeface="Arial"/>
              </a:rPr>
              <a:t>people</a:t>
            </a:r>
            <a:r>
              <a:rPr sz="3350" spc="445" dirty="0">
                <a:latin typeface="Arial"/>
                <a:cs typeface="Arial"/>
              </a:rPr>
              <a:t> </a:t>
            </a:r>
            <a:r>
              <a:rPr sz="3350" spc="345" dirty="0">
                <a:latin typeface="Arial"/>
                <a:cs typeface="Arial"/>
              </a:rPr>
              <a:t>have </a:t>
            </a:r>
            <a:r>
              <a:rPr sz="3350" spc="370" dirty="0">
                <a:latin typeface="Arial"/>
                <a:cs typeface="Arial"/>
              </a:rPr>
              <a:t>hearing</a:t>
            </a:r>
            <a:r>
              <a:rPr sz="3350" dirty="0">
                <a:latin typeface="Arial"/>
                <a:cs typeface="Arial"/>
              </a:rPr>
              <a:t>	</a:t>
            </a:r>
            <a:r>
              <a:rPr sz="3350" spc="420" dirty="0">
                <a:latin typeface="Arial"/>
                <a:cs typeface="Arial"/>
              </a:rPr>
              <a:t>parents</a:t>
            </a:r>
            <a:endParaRPr sz="3350">
              <a:latin typeface="Arial"/>
              <a:cs typeface="Arial"/>
            </a:endParaRPr>
          </a:p>
          <a:p>
            <a:pPr>
              <a:lnSpc>
                <a:spcPct val="100000"/>
              </a:lnSpc>
              <a:spcBef>
                <a:spcPts val="1714"/>
              </a:spcBef>
              <a:buFont typeface="Arial"/>
              <a:buChar char="•"/>
            </a:pPr>
            <a:endParaRPr sz="3350">
              <a:latin typeface="Arial"/>
              <a:cs typeface="Arial"/>
            </a:endParaRPr>
          </a:p>
          <a:p>
            <a:pPr marL="469900" indent="-457200">
              <a:lnSpc>
                <a:spcPct val="100000"/>
              </a:lnSpc>
              <a:buChar char="•"/>
              <a:tabLst>
                <a:tab pos="469900" algn="l"/>
                <a:tab pos="1602105" algn="l"/>
                <a:tab pos="2250440" algn="l"/>
                <a:tab pos="6195060" algn="l"/>
              </a:tabLst>
            </a:pPr>
            <a:r>
              <a:rPr sz="3350" spc="215" dirty="0">
                <a:latin typeface="Arial"/>
                <a:cs typeface="Arial"/>
              </a:rPr>
              <a:t>70%</a:t>
            </a:r>
            <a:r>
              <a:rPr sz="3350" dirty="0">
                <a:latin typeface="Arial"/>
                <a:cs typeface="Arial"/>
              </a:rPr>
              <a:t>	</a:t>
            </a:r>
            <a:r>
              <a:rPr sz="3350" spc="409" dirty="0">
                <a:latin typeface="Arial"/>
                <a:cs typeface="Arial"/>
              </a:rPr>
              <a:t>of</a:t>
            </a:r>
            <a:r>
              <a:rPr sz="3350" dirty="0">
                <a:latin typeface="Arial"/>
                <a:cs typeface="Arial"/>
              </a:rPr>
              <a:t>	</a:t>
            </a:r>
            <a:r>
              <a:rPr sz="3350" spc="380" dirty="0">
                <a:latin typeface="Arial"/>
                <a:cs typeface="Arial"/>
              </a:rPr>
              <a:t>hearing</a:t>
            </a:r>
            <a:r>
              <a:rPr sz="3350" spc="455" dirty="0">
                <a:latin typeface="Arial"/>
                <a:cs typeface="Arial"/>
              </a:rPr>
              <a:t> </a:t>
            </a:r>
            <a:r>
              <a:rPr sz="3350" spc="430" dirty="0">
                <a:latin typeface="Arial"/>
                <a:cs typeface="Arial"/>
              </a:rPr>
              <a:t>parents</a:t>
            </a:r>
            <a:r>
              <a:rPr sz="3350" dirty="0">
                <a:latin typeface="Arial"/>
                <a:cs typeface="Arial"/>
              </a:rPr>
              <a:t>	</a:t>
            </a:r>
            <a:r>
              <a:rPr sz="3350" spc="475" dirty="0">
                <a:latin typeface="Arial"/>
                <a:cs typeface="Arial"/>
              </a:rPr>
              <a:t>don’t</a:t>
            </a:r>
            <a:endParaRPr sz="3350">
              <a:latin typeface="Arial"/>
              <a:cs typeface="Arial"/>
            </a:endParaRPr>
          </a:p>
          <a:p>
            <a:pPr marL="469900">
              <a:lnSpc>
                <a:spcPct val="100000"/>
              </a:lnSpc>
              <a:spcBef>
                <a:spcPts val="805"/>
              </a:spcBef>
              <a:tabLst>
                <a:tab pos="1857375" algn="l"/>
              </a:tabLst>
            </a:pPr>
            <a:r>
              <a:rPr sz="3350" spc="390" dirty="0">
                <a:latin typeface="Arial"/>
                <a:cs typeface="Arial"/>
              </a:rPr>
              <a:t>learn</a:t>
            </a:r>
            <a:r>
              <a:rPr sz="3350" dirty="0">
                <a:latin typeface="Arial"/>
                <a:cs typeface="Arial"/>
              </a:rPr>
              <a:t>	</a:t>
            </a:r>
            <a:r>
              <a:rPr sz="3350" spc="114" dirty="0">
                <a:latin typeface="Arial"/>
                <a:cs typeface="Arial"/>
              </a:rPr>
              <a:t>ASL</a:t>
            </a:r>
            <a:endParaRPr sz="3350">
              <a:latin typeface="Arial"/>
              <a:cs typeface="Arial"/>
            </a:endParaRPr>
          </a:p>
          <a:p>
            <a:pPr>
              <a:lnSpc>
                <a:spcPct val="100000"/>
              </a:lnSpc>
              <a:spcBef>
                <a:spcPts val="1714"/>
              </a:spcBef>
            </a:pPr>
            <a:endParaRPr sz="3350">
              <a:latin typeface="Arial"/>
              <a:cs typeface="Arial"/>
            </a:endParaRPr>
          </a:p>
          <a:p>
            <a:pPr marL="469900" indent="-457200">
              <a:lnSpc>
                <a:spcPct val="100000"/>
              </a:lnSpc>
              <a:buChar char="•"/>
              <a:tabLst>
                <a:tab pos="469900" algn="l"/>
                <a:tab pos="2478405" algn="l"/>
                <a:tab pos="4478020" algn="l"/>
              </a:tabLst>
            </a:pPr>
            <a:r>
              <a:rPr sz="3350" spc="355" dirty="0">
                <a:latin typeface="Arial"/>
                <a:cs typeface="Arial"/>
              </a:rPr>
              <a:t>Hearing</a:t>
            </a:r>
            <a:r>
              <a:rPr sz="3350" dirty="0">
                <a:latin typeface="Arial"/>
                <a:cs typeface="Arial"/>
              </a:rPr>
              <a:t>	</a:t>
            </a:r>
            <a:r>
              <a:rPr sz="3350" spc="430" dirty="0">
                <a:latin typeface="Arial"/>
                <a:cs typeface="Arial"/>
              </a:rPr>
              <a:t>parents</a:t>
            </a:r>
            <a:r>
              <a:rPr sz="3350" dirty="0">
                <a:latin typeface="Arial"/>
                <a:cs typeface="Arial"/>
              </a:rPr>
              <a:t>	=</a:t>
            </a:r>
            <a:r>
              <a:rPr sz="3350" spc="330" dirty="0">
                <a:latin typeface="Arial"/>
                <a:cs typeface="Arial"/>
              </a:rPr>
              <a:t> </a:t>
            </a:r>
            <a:r>
              <a:rPr sz="3350" spc="229" dirty="0">
                <a:latin typeface="Arial"/>
                <a:cs typeface="Arial"/>
              </a:rPr>
              <a:t>SDOH</a:t>
            </a:r>
            <a:endParaRPr sz="3350">
              <a:latin typeface="Arial"/>
              <a:cs typeface="Arial"/>
            </a:endParaRPr>
          </a:p>
        </p:txBody>
      </p:sp>
      <p:sp>
        <p:nvSpPr>
          <p:cNvPr id="5" name="object 5"/>
          <p:cNvSpPr txBox="1"/>
          <p:nvPr/>
        </p:nvSpPr>
        <p:spPr>
          <a:xfrm>
            <a:off x="8665209" y="9900336"/>
            <a:ext cx="9531985" cy="234315"/>
          </a:xfrm>
          <a:prstGeom prst="rect">
            <a:avLst/>
          </a:prstGeom>
        </p:spPr>
        <p:txBody>
          <a:bodyPr vert="horz" wrap="square" lIns="0" tIns="15240" rIns="0" bIns="0" rtlCol="0">
            <a:spAutoFit/>
          </a:bodyPr>
          <a:lstStyle/>
          <a:p>
            <a:pPr marL="12700">
              <a:lnSpc>
                <a:spcPct val="100000"/>
              </a:lnSpc>
              <a:spcBef>
                <a:spcPts val="120"/>
              </a:spcBef>
            </a:pPr>
            <a:r>
              <a:rPr sz="1350" spc="90" dirty="0">
                <a:latin typeface="Tahoma"/>
                <a:cs typeface="Tahoma"/>
              </a:rPr>
              <a:t>Meek</a:t>
            </a:r>
            <a:r>
              <a:rPr sz="1350" spc="35" dirty="0">
                <a:latin typeface="Tahoma"/>
                <a:cs typeface="Tahoma"/>
              </a:rPr>
              <a:t> </a:t>
            </a:r>
            <a:r>
              <a:rPr sz="1350" spc="50" dirty="0">
                <a:latin typeface="Tahoma"/>
                <a:cs typeface="Tahoma"/>
              </a:rPr>
              <a:t>et</a:t>
            </a:r>
            <a:r>
              <a:rPr sz="1350" spc="-20" dirty="0">
                <a:latin typeface="Tahoma"/>
                <a:cs typeface="Tahoma"/>
              </a:rPr>
              <a:t> </a:t>
            </a:r>
            <a:r>
              <a:rPr sz="1350" spc="-10" dirty="0">
                <a:latin typeface="Tahoma"/>
                <a:cs typeface="Tahoma"/>
              </a:rPr>
              <a:t>al.,</a:t>
            </a:r>
            <a:r>
              <a:rPr sz="1350" spc="-20" dirty="0">
                <a:latin typeface="Tahoma"/>
                <a:cs typeface="Tahoma"/>
              </a:rPr>
              <a:t> </a:t>
            </a:r>
            <a:r>
              <a:rPr sz="1350" dirty="0">
                <a:latin typeface="Tahoma"/>
                <a:cs typeface="Tahoma"/>
              </a:rPr>
              <a:t>2020;</a:t>
            </a:r>
            <a:r>
              <a:rPr sz="1350" spc="-40" dirty="0">
                <a:latin typeface="Tahoma"/>
                <a:cs typeface="Tahoma"/>
              </a:rPr>
              <a:t> </a:t>
            </a:r>
            <a:r>
              <a:rPr sz="1350" spc="60" dirty="0">
                <a:latin typeface="Tahoma"/>
                <a:cs typeface="Tahoma"/>
              </a:rPr>
              <a:t>Bhatt</a:t>
            </a:r>
            <a:r>
              <a:rPr sz="1350" spc="-25" dirty="0">
                <a:latin typeface="Tahoma"/>
                <a:cs typeface="Tahoma"/>
              </a:rPr>
              <a:t> </a:t>
            </a:r>
            <a:r>
              <a:rPr sz="1350" spc="50" dirty="0">
                <a:latin typeface="Tahoma"/>
                <a:cs typeface="Tahoma"/>
              </a:rPr>
              <a:t>et</a:t>
            </a:r>
            <a:r>
              <a:rPr sz="1350" spc="-20" dirty="0">
                <a:latin typeface="Tahoma"/>
                <a:cs typeface="Tahoma"/>
              </a:rPr>
              <a:t> </a:t>
            </a:r>
            <a:r>
              <a:rPr sz="1350" dirty="0">
                <a:latin typeface="Tahoma"/>
                <a:cs typeface="Tahoma"/>
              </a:rPr>
              <a:t>al.,</a:t>
            </a:r>
            <a:r>
              <a:rPr sz="1350" spc="-15" dirty="0">
                <a:latin typeface="Tahoma"/>
                <a:cs typeface="Tahoma"/>
              </a:rPr>
              <a:t> </a:t>
            </a:r>
            <a:r>
              <a:rPr sz="1350" dirty="0">
                <a:latin typeface="Tahoma"/>
                <a:cs typeface="Tahoma"/>
              </a:rPr>
              <a:t>2018;</a:t>
            </a:r>
            <a:r>
              <a:rPr sz="1350" spc="-45" dirty="0">
                <a:latin typeface="Tahoma"/>
                <a:cs typeface="Tahoma"/>
              </a:rPr>
              <a:t> </a:t>
            </a:r>
            <a:r>
              <a:rPr sz="1350" spc="75" dirty="0">
                <a:latin typeface="Tahoma"/>
                <a:cs typeface="Tahoma"/>
              </a:rPr>
              <a:t>Mitchell</a:t>
            </a:r>
            <a:r>
              <a:rPr sz="1350" spc="-25" dirty="0">
                <a:latin typeface="Tahoma"/>
                <a:cs typeface="Tahoma"/>
              </a:rPr>
              <a:t> </a:t>
            </a:r>
            <a:r>
              <a:rPr sz="1350" spc="50" dirty="0">
                <a:latin typeface="Tahoma"/>
                <a:cs typeface="Tahoma"/>
              </a:rPr>
              <a:t>et</a:t>
            </a:r>
            <a:r>
              <a:rPr sz="1350" spc="-100" dirty="0">
                <a:latin typeface="Tahoma"/>
                <a:cs typeface="Tahoma"/>
              </a:rPr>
              <a:t> </a:t>
            </a:r>
            <a:r>
              <a:rPr sz="1350" dirty="0">
                <a:latin typeface="Tahoma"/>
                <a:cs typeface="Tahoma"/>
              </a:rPr>
              <a:t>al.,</a:t>
            </a:r>
            <a:r>
              <a:rPr sz="1350" spc="-15" dirty="0">
                <a:latin typeface="Tahoma"/>
                <a:cs typeface="Tahoma"/>
              </a:rPr>
              <a:t> </a:t>
            </a:r>
            <a:r>
              <a:rPr sz="1350" dirty="0">
                <a:latin typeface="Tahoma"/>
                <a:cs typeface="Tahoma"/>
              </a:rPr>
              <a:t>2004;</a:t>
            </a:r>
            <a:r>
              <a:rPr sz="1350" spc="30" dirty="0">
                <a:latin typeface="Tahoma"/>
                <a:cs typeface="Tahoma"/>
              </a:rPr>
              <a:t> </a:t>
            </a:r>
            <a:r>
              <a:rPr sz="1350" spc="65" dirty="0">
                <a:latin typeface="Tahoma"/>
                <a:cs typeface="Tahoma"/>
              </a:rPr>
              <a:t>Mitchell</a:t>
            </a:r>
            <a:r>
              <a:rPr sz="1350" spc="-25" dirty="0">
                <a:latin typeface="Tahoma"/>
                <a:cs typeface="Tahoma"/>
              </a:rPr>
              <a:t> </a:t>
            </a:r>
            <a:r>
              <a:rPr sz="1350" spc="50" dirty="0">
                <a:latin typeface="Tahoma"/>
                <a:cs typeface="Tahoma"/>
              </a:rPr>
              <a:t>et</a:t>
            </a:r>
            <a:r>
              <a:rPr sz="1350" spc="-20" dirty="0">
                <a:latin typeface="Tahoma"/>
                <a:cs typeface="Tahoma"/>
              </a:rPr>
              <a:t> </a:t>
            </a:r>
            <a:r>
              <a:rPr sz="1350" spc="-10" dirty="0">
                <a:latin typeface="Tahoma"/>
                <a:cs typeface="Tahoma"/>
              </a:rPr>
              <a:t>al.,</a:t>
            </a:r>
            <a:r>
              <a:rPr sz="1350" spc="-95" dirty="0">
                <a:latin typeface="Tahoma"/>
                <a:cs typeface="Tahoma"/>
              </a:rPr>
              <a:t> </a:t>
            </a:r>
            <a:r>
              <a:rPr sz="1350" dirty="0">
                <a:latin typeface="Tahoma"/>
                <a:cs typeface="Tahoma"/>
              </a:rPr>
              <a:t>2005;</a:t>
            </a:r>
            <a:r>
              <a:rPr sz="1350" spc="-40" dirty="0">
                <a:latin typeface="Tahoma"/>
                <a:cs typeface="Tahoma"/>
              </a:rPr>
              <a:t> </a:t>
            </a:r>
            <a:r>
              <a:rPr sz="1350" spc="85" dirty="0">
                <a:latin typeface="Tahoma"/>
                <a:cs typeface="Tahoma"/>
              </a:rPr>
              <a:t>Humphries</a:t>
            </a:r>
            <a:r>
              <a:rPr sz="1350" spc="30" dirty="0">
                <a:latin typeface="Tahoma"/>
                <a:cs typeface="Tahoma"/>
              </a:rPr>
              <a:t> </a:t>
            </a:r>
            <a:r>
              <a:rPr sz="1350" dirty="0">
                <a:latin typeface="Tahoma"/>
                <a:cs typeface="Tahoma"/>
              </a:rPr>
              <a:t>et</a:t>
            </a:r>
            <a:r>
              <a:rPr sz="1350" spc="-20" dirty="0">
                <a:latin typeface="Tahoma"/>
                <a:cs typeface="Tahoma"/>
              </a:rPr>
              <a:t> </a:t>
            </a:r>
            <a:r>
              <a:rPr sz="1350" dirty="0">
                <a:latin typeface="Tahoma"/>
                <a:cs typeface="Tahoma"/>
              </a:rPr>
              <a:t>al.,</a:t>
            </a:r>
            <a:r>
              <a:rPr sz="1350" spc="-20" dirty="0">
                <a:latin typeface="Tahoma"/>
                <a:cs typeface="Tahoma"/>
              </a:rPr>
              <a:t> </a:t>
            </a:r>
            <a:r>
              <a:rPr sz="1350" dirty="0">
                <a:latin typeface="Tahoma"/>
                <a:cs typeface="Tahoma"/>
              </a:rPr>
              <a:t>2012;</a:t>
            </a:r>
            <a:r>
              <a:rPr sz="1350" spc="35" dirty="0">
                <a:latin typeface="Tahoma"/>
                <a:cs typeface="Tahoma"/>
              </a:rPr>
              <a:t> </a:t>
            </a:r>
            <a:r>
              <a:rPr sz="1350" spc="55" dirty="0">
                <a:latin typeface="Tahoma"/>
                <a:cs typeface="Tahoma"/>
              </a:rPr>
              <a:t>Hall</a:t>
            </a:r>
            <a:r>
              <a:rPr sz="1350" spc="-30" dirty="0">
                <a:latin typeface="Tahoma"/>
                <a:cs typeface="Tahoma"/>
              </a:rPr>
              <a:t> </a:t>
            </a:r>
            <a:r>
              <a:rPr sz="1350" spc="50" dirty="0">
                <a:latin typeface="Tahoma"/>
                <a:cs typeface="Tahoma"/>
              </a:rPr>
              <a:t>et</a:t>
            </a:r>
            <a:r>
              <a:rPr sz="1350" spc="-15" dirty="0">
                <a:latin typeface="Tahoma"/>
                <a:cs typeface="Tahoma"/>
              </a:rPr>
              <a:t> </a:t>
            </a:r>
            <a:r>
              <a:rPr sz="1350" dirty="0">
                <a:latin typeface="Tahoma"/>
                <a:cs typeface="Tahoma"/>
              </a:rPr>
              <a:t>al,</a:t>
            </a:r>
            <a:r>
              <a:rPr sz="1350" spc="-15" dirty="0">
                <a:latin typeface="Tahoma"/>
                <a:cs typeface="Tahoma"/>
              </a:rPr>
              <a:t> </a:t>
            </a:r>
            <a:r>
              <a:rPr sz="1350" spc="-20" dirty="0">
                <a:latin typeface="Tahoma"/>
                <a:cs typeface="Tahoma"/>
              </a:rPr>
              <a:t>2018</a:t>
            </a:r>
            <a:endParaRPr sz="1350">
              <a:latin typeface="Tahoma"/>
              <a:cs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9143999" cy="5148072"/>
          </a:xfrm>
          <a:prstGeom prst="rect">
            <a:avLst/>
          </a:prstGeom>
        </p:spPr>
      </p:pic>
      <p:sp>
        <p:nvSpPr>
          <p:cNvPr id="4" name="object 4">
            <a:extLst>
              <a:ext uri="{C183D7F6-B498-43B3-948B-1728B52AA6E4}">
                <adec:decorative xmlns:adec="http://schemas.microsoft.com/office/drawing/2017/decorative" val="1"/>
              </a:ext>
            </a:extLst>
          </p:cNvPr>
          <p:cNvSpPr/>
          <p:nvPr/>
        </p:nvSpPr>
        <p:spPr>
          <a:xfrm>
            <a:off x="0" y="4562855"/>
            <a:ext cx="9144000" cy="585470"/>
          </a:xfrm>
          <a:custGeom>
            <a:avLst/>
            <a:gdLst/>
            <a:ahLst/>
            <a:cxnLst/>
            <a:rect l="l" t="t" r="r" b="b"/>
            <a:pathLst>
              <a:path w="9144000" h="585470">
                <a:moveTo>
                  <a:pt x="9144000" y="0"/>
                </a:moveTo>
                <a:lnTo>
                  <a:pt x="0" y="0"/>
                </a:lnTo>
                <a:lnTo>
                  <a:pt x="0" y="585215"/>
                </a:lnTo>
                <a:lnTo>
                  <a:pt x="9144000" y="585215"/>
                </a:lnTo>
                <a:lnTo>
                  <a:pt x="9144000"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txBox="1"/>
          <p:nvPr/>
        </p:nvSpPr>
        <p:spPr>
          <a:xfrm>
            <a:off x="2297557" y="4591748"/>
            <a:ext cx="4544695" cy="508634"/>
          </a:xfrm>
          <a:prstGeom prst="rect">
            <a:avLst/>
          </a:prstGeom>
        </p:spPr>
        <p:txBody>
          <a:bodyPr vert="horz" wrap="square" lIns="0" tIns="15240" rIns="0" bIns="0" rtlCol="0">
            <a:spAutoFit/>
          </a:bodyPr>
          <a:lstStyle/>
          <a:p>
            <a:pPr marL="12700">
              <a:lnSpc>
                <a:spcPct val="100000"/>
              </a:lnSpc>
              <a:spcBef>
                <a:spcPts val="120"/>
              </a:spcBef>
            </a:pPr>
            <a:r>
              <a:rPr sz="3150" b="1" dirty="0">
                <a:solidFill>
                  <a:srgbClr val="FFC000"/>
                </a:solidFill>
                <a:latin typeface="Arial"/>
                <a:cs typeface="Arial"/>
              </a:rPr>
              <a:t>Dinner</a:t>
            </a:r>
            <a:r>
              <a:rPr sz="3150" b="1" spc="-35" dirty="0">
                <a:solidFill>
                  <a:srgbClr val="FFC000"/>
                </a:solidFill>
                <a:latin typeface="Arial"/>
                <a:cs typeface="Arial"/>
              </a:rPr>
              <a:t> </a:t>
            </a:r>
            <a:r>
              <a:rPr sz="3150" b="1" dirty="0">
                <a:solidFill>
                  <a:srgbClr val="FFC000"/>
                </a:solidFill>
                <a:latin typeface="Arial"/>
                <a:cs typeface="Arial"/>
              </a:rPr>
              <a:t>Table</a:t>
            </a:r>
            <a:r>
              <a:rPr sz="3150" b="1" spc="-60" dirty="0">
                <a:solidFill>
                  <a:srgbClr val="FFC000"/>
                </a:solidFill>
                <a:latin typeface="Arial"/>
                <a:cs typeface="Arial"/>
              </a:rPr>
              <a:t> </a:t>
            </a:r>
            <a:r>
              <a:rPr sz="3150" b="1" spc="-10" dirty="0">
                <a:solidFill>
                  <a:srgbClr val="FFC000"/>
                </a:solidFill>
                <a:latin typeface="Arial"/>
                <a:cs typeface="Arial"/>
              </a:rPr>
              <a:t>Syndrome</a:t>
            </a:r>
            <a:endParaRPr sz="3150">
              <a:latin typeface="Arial"/>
              <a:cs typeface="Arial"/>
            </a:endParaRPr>
          </a:p>
        </p:txBody>
      </p:sp>
      <p:grpSp>
        <p:nvGrpSpPr>
          <p:cNvPr id="6" name="object 6">
            <a:extLst>
              <a:ext uri="{C183D7F6-B498-43B3-948B-1728B52AA6E4}">
                <adec:decorative xmlns:adec="http://schemas.microsoft.com/office/drawing/2017/decorative" val="1"/>
              </a:ext>
            </a:extLst>
          </p:cNvPr>
          <p:cNvGrpSpPr/>
          <p:nvPr/>
        </p:nvGrpSpPr>
        <p:grpSpPr>
          <a:xfrm>
            <a:off x="9169400" y="0"/>
            <a:ext cx="9144000" cy="5148580"/>
            <a:chOff x="9144000" y="0"/>
            <a:chExt cx="9144000" cy="5148580"/>
          </a:xfrm>
        </p:grpSpPr>
        <p:pic>
          <p:nvPicPr>
            <p:cNvPr id="7" name="object 7"/>
            <p:cNvPicPr/>
            <p:nvPr/>
          </p:nvPicPr>
          <p:blipFill>
            <a:blip r:embed="rId3" cstate="print"/>
            <a:stretch>
              <a:fillRect/>
            </a:stretch>
          </p:blipFill>
          <p:spPr>
            <a:xfrm>
              <a:off x="9144000" y="0"/>
              <a:ext cx="9144000" cy="5148072"/>
            </a:xfrm>
            <a:prstGeom prst="rect">
              <a:avLst/>
            </a:prstGeom>
          </p:spPr>
        </p:pic>
        <p:sp>
          <p:nvSpPr>
            <p:cNvPr id="8" name="object 8"/>
            <p:cNvSpPr/>
            <p:nvPr/>
          </p:nvSpPr>
          <p:spPr>
            <a:xfrm>
              <a:off x="9162288" y="4562855"/>
              <a:ext cx="9126220" cy="585470"/>
            </a:xfrm>
            <a:custGeom>
              <a:avLst/>
              <a:gdLst/>
              <a:ahLst/>
              <a:cxnLst/>
              <a:rect l="l" t="t" r="r" b="b"/>
              <a:pathLst>
                <a:path w="9126219" h="585470">
                  <a:moveTo>
                    <a:pt x="9125712" y="0"/>
                  </a:moveTo>
                  <a:lnTo>
                    <a:pt x="0" y="0"/>
                  </a:lnTo>
                  <a:lnTo>
                    <a:pt x="0" y="585215"/>
                  </a:lnTo>
                  <a:lnTo>
                    <a:pt x="9125712" y="585215"/>
                  </a:lnTo>
                  <a:lnTo>
                    <a:pt x="9125712" y="0"/>
                  </a:lnTo>
                  <a:close/>
                </a:path>
              </a:pathLst>
            </a:custGeom>
            <a:solidFill>
              <a:srgbClr val="000000"/>
            </a:solidFill>
          </p:spPr>
          <p:txBody>
            <a:bodyPr wrap="square" lIns="0" tIns="0" rIns="0" bIns="0" rtlCol="0"/>
            <a:lstStyle/>
            <a:p>
              <a:endParaRPr/>
            </a:p>
          </p:txBody>
        </p:sp>
      </p:grpSp>
      <p:sp>
        <p:nvSpPr>
          <p:cNvPr id="9" name="object 9" descr="$PPTXTitle"/>
          <p:cNvSpPr txBox="1">
            <a:spLocks noGrp="1"/>
          </p:cNvSpPr>
          <p:nvPr>
            <p:ph type="title"/>
          </p:nvPr>
        </p:nvSpPr>
        <p:spPr>
          <a:xfrm>
            <a:off x="10458450" y="4586668"/>
            <a:ext cx="6558280" cy="508634"/>
          </a:xfrm>
          <a:prstGeom prst="rect">
            <a:avLst/>
          </a:prstGeom>
        </p:spPr>
        <p:txBody>
          <a:bodyPr vert="horz" wrap="square" lIns="0" tIns="15240" rIns="0" bIns="0" rtlCol="0">
            <a:spAutoFit/>
          </a:bodyPr>
          <a:lstStyle/>
          <a:p>
            <a:pPr marL="12700">
              <a:lnSpc>
                <a:spcPct val="100000"/>
              </a:lnSpc>
              <a:spcBef>
                <a:spcPts val="120"/>
              </a:spcBef>
            </a:pPr>
            <a:r>
              <a:rPr sz="3150" dirty="0">
                <a:solidFill>
                  <a:srgbClr val="FFC000"/>
                </a:solidFill>
                <a:latin typeface="Arial"/>
                <a:cs typeface="Arial"/>
              </a:rPr>
              <a:t>Lack</a:t>
            </a:r>
            <a:r>
              <a:rPr sz="3150" spc="45" dirty="0">
                <a:solidFill>
                  <a:srgbClr val="FFC000"/>
                </a:solidFill>
                <a:latin typeface="Arial"/>
                <a:cs typeface="Arial"/>
              </a:rPr>
              <a:t> </a:t>
            </a:r>
            <a:r>
              <a:rPr sz="3150" dirty="0">
                <a:solidFill>
                  <a:srgbClr val="FFC000"/>
                </a:solidFill>
                <a:latin typeface="Arial"/>
                <a:cs typeface="Arial"/>
              </a:rPr>
              <a:t>of</a:t>
            </a:r>
            <a:r>
              <a:rPr sz="3150" spc="-25" dirty="0">
                <a:solidFill>
                  <a:srgbClr val="FFC000"/>
                </a:solidFill>
                <a:latin typeface="Arial"/>
                <a:cs typeface="Arial"/>
              </a:rPr>
              <a:t> </a:t>
            </a:r>
            <a:r>
              <a:rPr sz="3150" dirty="0">
                <a:solidFill>
                  <a:srgbClr val="FFC000"/>
                </a:solidFill>
                <a:latin typeface="Arial"/>
                <a:cs typeface="Arial"/>
              </a:rPr>
              <a:t>ASL</a:t>
            </a:r>
            <a:r>
              <a:rPr sz="3150" spc="-50" dirty="0">
                <a:solidFill>
                  <a:srgbClr val="FFC000"/>
                </a:solidFill>
                <a:latin typeface="Arial"/>
                <a:cs typeface="Arial"/>
              </a:rPr>
              <a:t> </a:t>
            </a:r>
            <a:r>
              <a:rPr sz="3150" dirty="0">
                <a:solidFill>
                  <a:srgbClr val="FFC000"/>
                </a:solidFill>
                <a:latin typeface="Arial"/>
                <a:cs typeface="Arial"/>
              </a:rPr>
              <a:t>Interpreters</a:t>
            </a:r>
            <a:r>
              <a:rPr sz="3150" spc="55" dirty="0">
                <a:solidFill>
                  <a:srgbClr val="FFC000"/>
                </a:solidFill>
                <a:latin typeface="Arial"/>
                <a:cs typeface="Arial"/>
              </a:rPr>
              <a:t> </a:t>
            </a:r>
            <a:r>
              <a:rPr sz="3150" spc="-10" dirty="0">
                <a:solidFill>
                  <a:srgbClr val="FFC000"/>
                </a:solidFill>
                <a:latin typeface="Arial"/>
                <a:cs typeface="Arial"/>
              </a:rPr>
              <a:t>Provided</a:t>
            </a:r>
            <a:endParaRPr sz="3150" dirty="0">
              <a:latin typeface="Arial"/>
              <a:cs typeface="Arial"/>
            </a:endParaRPr>
          </a:p>
        </p:txBody>
      </p:sp>
      <p:sp>
        <p:nvSpPr>
          <p:cNvPr id="10" name="object 10"/>
          <p:cNvSpPr txBox="1"/>
          <p:nvPr/>
        </p:nvSpPr>
        <p:spPr>
          <a:xfrm>
            <a:off x="10194797" y="5828322"/>
            <a:ext cx="7378700" cy="3082925"/>
          </a:xfrm>
          <a:prstGeom prst="rect">
            <a:avLst/>
          </a:prstGeom>
        </p:spPr>
        <p:txBody>
          <a:bodyPr vert="horz" wrap="square" lIns="0" tIns="114300" rIns="0" bIns="0" rtlCol="0">
            <a:spAutoFit/>
          </a:bodyPr>
          <a:lstStyle/>
          <a:p>
            <a:pPr marL="469900" indent="-457200">
              <a:lnSpc>
                <a:spcPct val="100000"/>
              </a:lnSpc>
              <a:spcBef>
                <a:spcPts val="900"/>
              </a:spcBef>
              <a:buChar char="•"/>
              <a:tabLst>
                <a:tab pos="469900" algn="l"/>
                <a:tab pos="1647825" algn="l"/>
                <a:tab pos="3235960" algn="l"/>
                <a:tab pos="4459605" algn="l"/>
                <a:tab pos="5180330" algn="l"/>
              </a:tabLst>
            </a:pPr>
            <a:r>
              <a:rPr sz="3350" spc="335" dirty="0">
                <a:latin typeface="Arial"/>
                <a:cs typeface="Arial"/>
              </a:rPr>
              <a:t>50%</a:t>
            </a:r>
            <a:r>
              <a:rPr sz="3350" dirty="0">
                <a:latin typeface="Arial"/>
                <a:cs typeface="Arial"/>
              </a:rPr>
              <a:t>	</a:t>
            </a:r>
            <a:r>
              <a:rPr sz="3350" spc="434" dirty="0">
                <a:latin typeface="Arial"/>
                <a:cs typeface="Arial"/>
              </a:rPr>
              <a:t>of</a:t>
            </a:r>
            <a:r>
              <a:rPr sz="3350" spc="425" dirty="0">
                <a:latin typeface="Arial"/>
                <a:cs typeface="Arial"/>
              </a:rPr>
              <a:t> the</a:t>
            </a:r>
            <a:r>
              <a:rPr sz="3350" dirty="0">
                <a:latin typeface="Arial"/>
                <a:cs typeface="Arial"/>
              </a:rPr>
              <a:t>	</a:t>
            </a:r>
            <a:r>
              <a:rPr sz="3350" spc="434" dirty="0">
                <a:latin typeface="Arial"/>
                <a:cs typeface="Arial"/>
              </a:rPr>
              <a:t>time</a:t>
            </a:r>
            <a:r>
              <a:rPr sz="3350" dirty="0">
                <a:latin typeface="Arial"/>
                <a:cs typeface="Arial"/>
              </a:rPr>
              <a:t>	</a:t>
            </a:r>
            <a:r>
              <a:rPr sz="3350" spc="229" dirty="0">
                <a:latin typeface="Arial"/>
                <a:cs typeface="Arial"/>
              </a:rPr>
              <a:t>an</a:t>
            </a:r>
            <a:r>
              <a:rPr sz="3350" dirty="0">
                <a:latin typeface="Arial"/>
                <a:cs typeface="Arial"/>
              </a:rPr>
              <a:t>	</a:t>
            </a:r>
            <a:r>
              <a:rPr sz="3350" spc="114" dirty="0">
                <a:latin typeface="Arial"/>
                <a:cs typeface="Arial"/>
              </a:rPr>
              <a:t>ASL</a:t>
            </a:r>
            <a:endParaRPr sz="3350">
              <a:latin typeface="Arial"/>
              <a:cs typeface="Arial"/>
            </a:endParaRPr>
          </a:p>
          <a:p>
            <a:pPr marL="469900">
              <a:lnSpc>
                <a:spcPct val="100000"/>
              </a:lnSpc>
              <a:spcBef>
                <a:spcPts val="810"/>
              </a:spcBef>
              <a:tabLst>
                <a:tab pos="3308350" algn="l"/>
                <a:tab pos="3846195" algn="l"/>
                <a:tab pos="4813935" algn="l"/>
              </a:tabLst>
            </a:pPr>
            <a:r>
              <a:rPr sz="3350" spc="490" dirty="0">
                <a:latin typeface="Arial"/>
                <a:cs typeface="Arial"/>
              </a:rPr>
              <a:t>interpreter</a:t>
            </a:r>
            <a:r>
              <a:rPr sz="3350" dirty="0">
                <a:latin typeface="Arial"/>
                <a:cs typeface="Arial"/>
              </a:rPr>
              <a:t>	</a:t>
            </a:r>
            <a:r>
              <a:rPr sz="3350" spc="170" dirty="0">
                <a:latin typeface="Arial"/>
                <a:cs typeface="Arial"/>
              </a:rPr>
              <a:t>is</a:t>
            </a:r>
            <a:r>
              <a:rPr sz="3350" dirty="0">
                <a:latin typeface="Arial"/>
                <a:cs typeface="Arial"/>
              </a:rPr>
              <a:t>	</a:t>
            </a:r>
            <a:r>
              <a:rPr sz="3350" spc="480" dirty="0">
                <a:latin typeface="Arial"/>
                <a:cs typeface="Arial"/>
              </a:rPr>
              <a:t>not</a:t>
            </a:r>
            <a:r>
              <a:rPr sz="3350" dirty="0">
                <a:latin typeface="Arial"/>
                <a:cs typeface="Arial"/>
              </a:rPr>
              <a:t>	</a:t>
            </a:r>
            <a:r>
              <a:rPr sz="3350" spc="425" dirty="0">
                <a:latin typeface="Arial"/>
                <a:cs typeface="Arial"/>
              </a:rPr>
              <a:t>present</a:t>
            </a:r>
            <a:endParaRPr sz="3350">
              <a:latin typeface="Arial"/>
              <a:cs typeface="Arial"/>
            </a:endParaRPr>
          </a:p>
          <a:p>
            <a:pPr>
              <a:lnSpc>
                <a:spcPct val="100000"/>
              </a:lnSpc>
              <a:spcBef>
                <a:spcPts val="900"/>
              </a:spcBef>
            </a:pPr>
            <a:endParaRPr sz="3350">
              <a:latin typeface="Arial"/>
              <a:cs typeface="Arial"/>
            </a:endParaRPr>
          </a:p>
          <a:p>
            <a:pPr marL="469900" marR="5080" indent="-457834">
              <a:lnSpc>
                <a:spcPct val="120100"/>
              </a:lnSpc>
              <a:spcBef>
                <a:spcPts val="5"/>
              </a:spcBef>
              <a:buChar char="•"/>
              <a:tabLst>
                <a:tab pos="469900" algn="l"/>
                <a:tab pos="1629410" algn="l"/>
                <a:tab pos="2277745" algn="l"/>
                <a:tab pos="2952750" algn="l"/>
                <a:tab pos="3217545" algn="l"/>
                <a:tab pos="4441190" algn="l"/>
              </a:tabLst>
            </a:pPr>
            <a:r>
              <a:rPr sz="3350" spc="-204" dirty="0">
                <a:latin typeface="Arial"/>
                <a:cs typeface="Arial"/>
              </a:rPr>
              <a:t>~</a:t>
            </a:r>
            <a:r>
              <a:rPr sz="3350" spc="-610" dirty="0">
                <a:latin typeface="Arial"/>
                <a:cs typeface="Arial"/>
              </a:rPr>
              <a:t> </a:t>
            </a:r>
            <a:r>
              <a:rPr sz="3350" spc="290" dirty="0">
                <a:latin typeface="Arial"/>
                <a:cs typeface="Arial"/>
              </a:rPr>
              <a:t>1/3</a:t>
            </a:r>
            <a:r>
              <a:rPr sz="3350" dirty="0">
                <a:latin typeface="Arial"/>
                <a:cs typeface="Arial"/>
              </a:rPr>
              <a:t>	</a:t>
            </a:r>
            <a:r>
              <a:rPr sz="3350" spc="409" dirty="0">
                <a:latin typeface="Arial"/>
                <a:cs typeface="Arial"/>
              </a:rPr>
              <a:t>of</a:t>
            </a:r>
            <a:r>
              <a:rPr sz="3350" dirty="0">
                <a:latin typeface="Arial"/>
                <a:cs typeface="Arial"/>
              </a:rPr>
              <a:t>	</a:t>
            </a:r>
            <a:r>
              <a:rPr sz="3350" spc="405" dirty="0">
                <a:latin typeface="Arial"/>
                <a:cs typeface="Arial"/>
              </a:rPr>
              <a:t>the</a:t>
            </a:r>
            <a:r>
              <a:rPr sz="3350" dirty="0">
                <a:latin typeface="Arial"/>
                <a:cs typeface="Arial"/>
              </a:rPr>
              <a:t>	</a:t>
            </a:r>
            <a:r>
              <a:rPr sz="3350" spc="434" dirty="0">
                <a:latin typeface="Arial"/>
                <a:cs typeface="Arial"/>
              </a:rPr>
              <a:t>time</a:t>
            </a:r>
            <a:r>
              <a:rPr sz="3350" dirty="0">
                <a:latin typeface="Arial"/>
                <a:cs typeface="Arial"/>
              </a:rPr>
              <a:t>	</a:t>
            </a:r>
            <a:r>
              <a:rPr sz="3350" spc="470" dirty="0">
                <a:latin typeface="Arial"/>
                <a:cs typeface="Arial"/>
              </a:rPr>
              <a:t>they</a:t>
            </a:r>
            <a:r>
              <a:rPr sz="3350" spc="450" dirty="0">
                <a:latin typeface="Arial"/>
                <a:cs typeface="Arial"/>
              </a:rPr>
              <a:t> </a:t>
            </a:r>
            <a:r>
              <a:rPr sz="3350" spc="320" dirty="0">
                <a:latin typeface="Arial"/>
                <a:cs typeface="Arial"/>
              </a:rPr>
              <a:t>are</a:t>
            </a:r>
            <a:r>
              <a:rPr sz="3350" spc="425" dirty="0">
                <a:latin typeface="Arial"/>
                <a:cs typeface="Arial"/>
              </a:rPr>
              <a:t> </a:t>
            </a:r>
            <a:r>
              <a:rPr sz="3350" spc="484" dirty="0">
                <a:latin typeface="Arial"/>
                <a:cs typeface="Arial"/>
              </a:rPr>
              <a:t>not </a:t>
            </a:r>
            <a:r>
              <a:rPr sz="3350" spc="434" dirty="0">
                <a:latin typeface="Arial"/>
                <a:cs typeface="Arial"/>
              </a:rPr>
              <a:t>medically</a:t>
            </a:r>
            <a:r>
              <a:rPr sz="3350" dirty="0">
                <a:latin typeface="Arial"/>
                <a:cs typeface="Arial"/>
              </a:rPr>
              <a:t>	</a:t>
            </a:r>
            <a:r>
              <a:rPr sz="3350" spc="434" dirty="0">
                <a:latin typeface="Arial"/>
                <a:cs typeface="Arial"/>
              </a:rPr>
              <a:t>qualified</a:t>
            </a:r>
            <a:endParaRPr sz="3350">
              <a:latin typeface="Arial"/>
              <a:cs typeface="Arial"/>
            </a:endParaRPr>
          </a:p>
        </p:txBody>
      </p:sp>
      <p:sp>
        <p:nvSpPr>
          <p:cNvPr id="11" name="object 11"/>
          <p:cNvSpPr txBox="1"/>
          <p:nvPr/>
        </p:nvSpPr>
        <p:spPr>
          <a:xfrm>
            <a:off x="14582393" y="9900336"/>
            <a:ext cx="3625215" cy="234315"/>
          </a:xfrm>
          <a:prstGeom prst="rect">
            <a:avLst/>
          </a:prstGeom>
        </p:spPr>
        <p:txBody>
          <a:bodyPr vert="horz" wrap="square" lIns="0" tIns="15240" rIns="0" bIns="0" rtlCol="0">
            <a:spAutoFit/>
          </a:bodyPr>
          <a:lstStyle/>
          <a:p>
            <a:pPr marL="12700">
              <a:lnSpc>
                <a:spcPct val="100000"/>
              </a:lnSpc>
              <a:spcBef>
                <a:spcPts val="120"/>
              </a:spcBef>
            </a:pPr>
            <a:r>
              <a:rPr sz="1350" spc="65" dirty="0">
                <a:latin typeface="Tahoma"/>
                <a:cs typeface="Tahoma"/>
              </a:rPr>
              <a:t>Schniedewind</a:t>
            </a:r>
            <a:r>
              <a:rPr sz="1350" spc="5" dirty="0">
                <a:latin typeface="Tahoma"/>
                <a:cs typeface="Tahoma"/>
              </a:rPr>
              <a:t> </a:t>
            </a:r>
            <a:r>
              <a:rPr sz="1350" spc="50" dirty="0">
                <a:latin typeface="Tahoma"/>
                <a:cs typeface="Tahoma"/>
              </a:rPr>
              <a:t>et</a:t>
            </a:r>
            <a:r>
              <a:rPr sz="1350" spc="-25" dirty="0">
                <a:latin typeface="Tahoma"/>
                <a:cs typeface="Tahoma"/>
              </a:rPr>
              <a:t> </a:t>
            </a:r>
            <a:r>
              <a:rPr sz="1350" spc="-10" dirty="0">
                <a:latin typeface="Tahoma"/>
                <a:cs typeface="Tahoma"/>
              </a:rPr>
              <a:t>al.,</a:t>
            </a:r>
            <a:r>
              <a:rPr sz="1350" spc="-100" dirty="0">
                <a:latin typeface="Tahoma"/>
                <a:cs typeface="Tahoma"/>
              </a:rPr>
              <a:t> </a:t>
            </a:r>
            <a:r>
              <a:rPr sz="1350" dirty="0">
                <a:latin typeface="Tahoma"/>
                <a:cs typeface="Tahoma"/>
              </a:rPr>
              <a:t>2020;</a:t>
            </a:r>
            <a:r>
              <a:rPr sz="1350" spc="-45" dirty="0">
                <a:latin typeface="Tahoma"/>
                <a:cs typeface="Tahoma"/>
              </a:rPr>
              <a:t> </a:t>
            </a:r>
            <a:r>
              <a:rPr sz="1350" spc="60" dirty="0">
                <a:latin typeface="Tahoma"/>
                <a:cs typeface="Tahoma"/>
              </a:rPr>
              <a:t>Rinker</a:t>
            </a:r>
            <a:r>
              <a:rPr sz="1350" spc="-30" dirty="0">
                <a:latin typeface="Tahoma"/>
                <a:cs typeface="Tahoma"/>
              </a:rPr>
              <a:t> </a:t>
            </a:r>
            <a:r>
              <a:rPr sz="1350" spc="50" dirty="0">
                <a:latin typeface="Tahoma"/>
                <a:cs typeface="Tahoma"/>
              </a:rPr>
              <a:t>et</a:t>
            </a:r>
            <a:r>
              <a:rPr sz="1350" spc="-25" dirty="0">
                <a:latin typeface="Tahoma"/>
                <a:cs typeface="Tahoma"/>
              </a:rPr>
              <a:t> </a:t>
            </a:r>
            <a:r>
              <a:rPr sz="1350" dirty="0">
                <a:latin typeface="Tahoma"/>
                <a:cs typeface="Tahoma"/>
              </a:rPr>
              <a:t>al,</a:t>
            </a:r>
            <a:r>
              <a:rPr sz="1350" spc="-25" dirty="0">
                <a:latin typeface="Tahoma"/>
                <a:cs typeface="Tahoma"/>
              </a:rPr>
              <a:t> </a:t>
            </a:r>
            <a:r>
              <a:rPr sz="1350" spc="-20" dirty="0">
                <a:latin typeface="Tahoma"/>
                <a:cs typeface="Tahoma"/>
              </a:rPr>
              <a:t>2018</a:t>
            </a:r>
            <a:endParaRPr sz="1350">
              <a:latin typeface="Tahoma"/>
              <a:cs typeface="Tahom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4626864" y="1115567"/>
            <a:ext cx="11521440" cy="1628139"/>
          </a:xfrm>
          <a:custGeom>
            <a:avLst/>
            <a:gdLst/>
            <a:ahLst/>
            <a:cxnLst/>
            <a:rect l="l" t="t" r="r" b="b"/>
            <a:pathLst>
              <a:path w="11521440" h="1628139">
                <a:moveTo>
                  <a:pt x="11484102" y="0"/>
                </a:moveTo>
                <a:lnTo>
                  <a:pt x="37337" y="0"/>
                </a:lnTo>
                <a:lnTo>
                  <a:pt x="22824" y="2921"/>
                </a:lnTo>
                <a:lnTo>
                  <a:pt x="10953" y="10890"/>
                </a:lnTo>
                <a:lnTo>
                  <a:pt x="2940" y="22717"/>
                </a:lnTo>
                <a:lnTo>
                  <a:pt x="0" y="37210"/>
                </a:lnTo>
                <a:lnTo>
                  <a:pt x="0" y="1590421"/>
                </a:lnTo>
                <a:lnTo>
                  <a:pt x="23034" y="1624790"/>
                </a:lnTo>
                <a:lnTo>
                  <a:pt x="37337" y="1627631"/>
                </a:lnTo>
                <a:lnTo>
                  <a:pt x="11484102" y="1627631"/>
                </a:lnTo>
                <a:lnTo>
                  <a:pt x="11498615" y="1624710"/>
                </a:lnTo>
                <a:lnTo>
                  <a:pt x="11510486" y="1616741"/>
                </a:lnTo>
                <a:lnTo>
                  <a:pt x="11518499" y="1604914"/>
                </a:lnTo>
                <a:lnTo>
                  <a:pt x="11521440" y="1590421"/>
                </a:lnTo>
                <a:lnTo>
                  <a:pt x="11521440" y="37210"/>
                </a:lnTo>
                <a:lnTo>
                  <a:pt x="11498405" y="2841"/>
                </a:lnTo>
                <a:lnTo>
                  <a:pt x="11484102"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865886" rIns="0" bIns="0" rtlCol="0">
            <a:spAutoFit/>
          </a:bodyPr>
          <a:lstStyle/>
          <a:p>
            <a:pPr marL="2932430">
              <a:lnSpc>
                <a:spcPct val="100000"/>
              </a:lnSpc>
              <a:spcBef>
                <a:spcPts val="135"/>
              </a:spcBef>
            </a:pPr>
            <a:r>
              <a:rPr sz="5800" b="0" spc="-405" dirty="0">
                <a:latin typeface="Arial Black"/>
                <a:cs typeface="Arial Black"/>
              </a:rPr>
              <a:t>AMERICAN</a:t>
            </a:r>
            <a:r>
              <a:rPr sz="5800" b="0" spc="-430" dirty="0">
                <a:latin typeface="Arial Black"/>
                <a:cs typeface="Arial Black"/>
              </a:rPr>
              <a:t> </a:t>
            </a:r>
            <a:r>
              <a:rPr sz="5800" b="0" spc="-525" dirty="0">
                <a:latin typeface="Arial Black"/>
                <a:cs typeface="Arial Black"/>
              </a:rPr>
              <a:t>DISABILITIES</a:t>
            </a:r>
            <a:r>
              <a:rPr sz="5800" b="0" spc="-445" dirty="0">
                <a:latin typeface="Arial Black"/>
                <a:cs typeface="Arial Black"/>
              </a:rPr>
              <a:t> </a:t>
            </a:r>
            <a:r>
              <a:rPr sz="5800" b="0" spc="-650" dirty="0">
                <a:latin typeface="Arial Black"/>
                <a:cs typeface="Arial Black"/>
              </a:rPr>
              <a:t>ACT</a:t>
            </a:r>
            <a:endParaRPr sz="5800" dirty="0">
              <a:latin typeface="Arial Black"/>
              <a:cs typeface="Arial Black"/>
            </a:endParaRPr>
          </a:p>
        </p:txBody>
      </p:sp>
      <p:pic>
        <p:nvPicPr>
          <p:cNvPr id="4" name="object 4">
            <a:extLst>
              <a:ext uri="{C183D7F6-B498-43B3-948B-1728B52AA6E4}">
                <adec:decorative xmlns:adec="http://schemas.microsoft.com/office/drawing/2017/decorative" val="1"/>
              </a:ext>
            </a:extLst>
          </p:cNvPr>
          <p:cNvPicPr/>
          <p:nvPr/>
        </p:nvPicPr>
        <p:blipFill>
          <a:blip r:embed="rId2" cstate="print"/>
          <a:stretch>
            <a:fillRect/>
          </a:stretch>
        </p:blipFill>
        <p:spPr>
          <a:xfrm>
            <a:off x="0" y="3118104"/>
            <a:ext cx="3099816" cy="4050792"/>
          </a:xfrm>
          <a:prstGeom prst="rect">
            <a:avLst/>
          </a:prstGeom>
        </p:spPr>
      </p:pic>
      <p:sp>
        <p:nvSpPr>
          <p:cNvPr id="5" name="object 5">
            <a:extLst>
              <a:ext uri="{C183D7F6-B498-43B3-948B-1728B52AA6E4}">
                <adec:decorative xmlns:adec="http://schemas.microsoft.com/office/drawing/2017/decorative" val="1"/>
              </a:ext>
            </a:extLst>
          </p:cNvPr>
          <p:cNvSpPr/>
          <p:nvPr/>
        </p:nvSpPr>
        <p:spPr>
          <a:xfrm>
            <a:off x="0" y="0"/>
            <a:ext cx="2908300" cy="2944495"/>
          </a:xfrm>
          <a:custGeom>
            <a:avLst/>
            <a:gdLst/>
            <a:ahLst/>
            <a:cxnLst/>
            <a:rect l="l" t="t" r="r" b="b"/>
            <a:pathLst>
              <a:path w="2908300" h="2944495">
                <a:moveTo>
                  <a:pt x="2318524" y="0"/>
                </a:moveTo>
                <a:lnTo>
                  <a:pt x="0" y="0"/>
                </a:lnTo>
                <a:lnTo>
                  <a:pt x="0" y="2944368"/>
                </a:lnTo>
                <a:lnTo>
                  <a:pt x="1787652" y="2944368"/>
                </a:lnTo>
                <a:lnTo>
                  <a:pt x="2907792" y="1014983"/>
                </a:lnTo>
                <a:lnTo>
                  <a:pt x="2318524" y="0"/>
                </a:lnTo>
                <a:close/>
              </a:path>
            </a:pathLst>
          </a:custGeom>
          <a:solidFill>
            <a:srgbClr val="AC162C"/>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0" y="7342631"/>
            <a:ext cx="2954020" cy="2944495"/>
          </a:xfrm>
          <a:custGeom>
            <a:avLst/>
            <a:gdLst/>
            <a:ahLst/>
            <a:cxnLst/>
            <a:rect l="l" t="t" r="r" b="b"/>
            <a:pathLst>
              <a:path w="2954020" h="2944495">
                <a:moveTo>
                  <a:pt x="1833372" y="0"/>
                </a:moveTo>
                <a:lnTo>
                  <a:pt x="0" y="0"/>
                </a:lnTo>
                <a:lnTo>
                  <a:pt x="0" y="2944368"/>
                </a:lnTo>
                <a:lnTo>
                  <a:pt x="2364244" y="2944368"/>
                </a:lnTo>
                <a:lnTo>
                  <a:pt x="2953512" y="1929384"/>
                </a:lnTo>
                <a:lnTo>
                  <a:pt x="1833372"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1868912" y="7754619"/>
            <a:ext cx="6062980" cy="2020570"/>
          </a:xfrm>
          <a:custGeom>
            <a:avLst/>
            <a:gdLst/>
            <a:ahLst/>
            <a:cxnLst/>
            <a:rect l="l" t="t" r="r" b="b"/>
            <a:pathLst>
              <a:path w="6062980" h="2020570">
                <a:moveTo>
                  <a:pt x="6062472" y="0"/>
                </a:moveTo>
                <a:lnTo>
                  <a:pt x="5973064" y="0"/>
                </a:lnTo>
                <a:lnTo>
                  <a:pt x="5973064" y="1930400"/>
                </a:lnTo>
                <a:lnTo>
                  <a:pt x="0" y="1930400"/>
                </a:lnTo>
                <a:lnTo>
                  <a:pt x="0" y="2020570"/>
                </a:lnTo>
                <a:lnTo>
                  <a:pt x="6062472" y="2020570"/>
                </a:lnTo>
                <a:lnTo>
                  <a:pt x="6062472" y="1930400"/>
                </a:lnTo>
                <a:lnTo>
                  <a:pt x="6062472" y="0"/>
                </a:lnTo>
                <a:close/>
              </a:path>
            </a:pathLst>
          </a:custGeom>
          <a:solidFill>
            <a:srgbClr val="AC162C"/>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265155"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265155"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265155"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265155"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265155" y="1776850"/>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653927"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653927"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653927"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653927"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653927"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042698"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042698" y="614496"/>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042698"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042698" y="13893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042698"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3" name="object 23"/>
          <p:cNvSpPr txBox="1"/>
          <p:nvPr/>
        </p:nvSpPr>
        <p:spPr>
          <a:xfrm>
            <a:off x="4988178" y="3199809"/>
            <a:ext cx="10330180" cy="1855470"/>
          </a:xfrm>
          <a:prstGeom prst="rect">
            <a:avLst/>
          </a:prstGeom>
        </p:spPr>
        <p:txBody>
          <a:bodyPr vert="horz" wrap="square" lIns="0" tIns="113664" rIns="0" bIns="0" rtlCol="0">
            <a:spAutoFit/>
          </a:bodyPr>
          <a:lstStyle/>
          <a:p>
            <a:pPr marL="379095" indent="-366395">
              <a:lnSpc>
                <a:spcPct val="100000"/>
              </a:lnSpc>
              <a:spcBef>
                <a:spcPts val="894"/>
              </a:spcBef>
              <a:buChar char="•"/>
              <a:tabLst>
                <a:tab pos="379095" algn="l"/>
                <a:tab pos="1137920" algn="l"/>
                <a:tab pos="2243455" algn="l"/>
                <a:tab pos="3925570" algn="l"/>
                <a:tab pos="6037580" algn="l"/>
                <a:tab pos="6951980" algn="l"/>
                <a:tab pos="9173210" algn="l"/>
              </a:tabLst>
            </a:pPr>
            <a:r>
              <a:rPr sz="3350" spc="254" dirty="0">
                <a:latin typeface="Arial"/>
                <a:cs typeface="Arial"/>
              </a:rPr>
              <a:t>By</a:t>
            </a:r>
            <a:r>
              <a:rPr sz="3350" dirty="0">
                <a:latin typeface="Arial"/>
                <a:cs typeface="Arial"/>
              </a:rPr>
              <a:t>	</a:t>
            </a:r>
            <a:r>
              <a:rPr sz="3350" spc="305" dirty="0">
                <a:latin typeface="Arial"/>
                <a:cs typeface="Arial"/>
              </a:rPr>
              <a:t>law,</a:t>
            </a:r>
            <a:r>
              <a:rPr sz="3350" dirty="0">
                <a:latin typeface="Arial"/>
                <a:cs typeface="Arial"/>
              </a:rPr>
              <a:t>	</a:t>
            </a:r>
            <a:r>
              <a:rPr sz="3350" spc="425" dirty="0">
                <a:latin typeface="Arial"/>
                <a:cs typeface="Arial"/>
              </a:rPr>
              <a:t>health</a:t>
            </a:r>
            <a:r>
              <a:rPr sz="3350" dirty="0">
                <a:latin typeface="Arial"/>
                <a:cs typeface="Arial"/>
              </a:rPr>
              <a:t>	</a:t>
            </a:r>
            <a:r>
              <a:rPr sz="3350" spc="395" dirty="0">
                <a:latin typeface="Arial"/>
                <a:cs typeface="Arial"/>
              </a:rPr>
              <a:t>systems</a:t>
            </a:r>
            <a:r>
              <a:rPr sz="3350" dirty="0">
                <a:latin typeface="Arial"/>
                <a:cs typeface="Arial"/>
              </a:rPr>
              <a:t>	</a:t>
            </a:r>
            <a:r>
              <a:rPr sz="3350" spc="270" dirty="0">
                <a:latin typeface="Arial"/>
                <a:cs typeface="Arial"/>
              </a:rPr>
              <a:t>are</a:t>
            </a:r>
            <a:r>
              <a:rPr sz="3350" dirty="0">
                <a:latin typeface="Arial"/>
                <a:cs typeface="Arial"/>
              </a:rPr>
              <a:t>	</a:t>
            </a:r>
            <a:r>
              <a:rPr sz="3350" spc="450" dirty="0">
                <a:latin typeface="Arial"/>
                <a:cs typeface="Arial"/>
              </a:rPr>
              <a:t>required</a:t>
            </a:r>
            <a:r>
              <a:rPr sz="3350" dirty="0">
                <a:latin typeface="Arial"/>
                <a:cs typeface="Arial"/>
              </a:rPr>
              <a:t>	</a:t>
            </a:r>
            <a:r>
              <a:rPr sz="3350" spc="450" dirty="0">
                <a:latin typeface="Arial"/>
                <a:cs typeface="Arial"/>
              </a:rPr>
              <a:t>to</a:t>
            </a:r>
            <a:endParaRPr sz="3350">
              <a:latin typeface="Arial"/>
              <a:cs typeface="Arial"/>
            </a:endParaRPr>
          </a:p>
          <a:p>
            <a:pPr marL="379095" marR="5080">
              <a:lnSpc>
                <a:spcPct val="118300"/>
              </a:lnSpc>
              <a:spcBef>
                <a:spcPts val="70"/>
              </a:spcBef>
              <a:tabLst>
                <a:tab pos="2390140" algn="l"/>
                <a:tab pos="3112135" algn="l"/>
                <a:tab pos="3221990" algn="l"/>
                <a:tab pos="3715385" algn="l"/>
                <a:tab pos="4218305" algn="l"/>
                <a:tab pos="4766310" algn="l"/>
                <a:tab pos="5516245" algn="l"/>
                <a:tab pos="6685915" algn="l"/>
                <a:tab pos="9098915" algn="l"/>
              </a:tabLst>
            </a:pPr>
            <a:r>
              <a:rPr sz="3350" spc="465" dirty="0">
                <a:latin typeface="Arial"/>
                <a:cs typeface="Arial"/>
              </a:rPr>
              <a:t>provide</a:t>
            </a:r>
            <a:r>
              <a:rPr sz="3350" dirty="0">
                <a:latin typeface="Arial"/>
                <a:cs typeface="Arial"/>
              </a:rPr>
              <a:t>	</a:t>
            </a:r>
            <a:r>
              <a:rPr sz="3350" spc="229" dirty="0">
                <a:latin typeface="Arial"/>
                <a:cs typeface="Arial"/>
              </a:rPr>
              <a:t>an</a:t>
            </a:r>
            <a:r>
              <a:rPr sz="3350" dirty="0">
                <a:latin typeface="Arial"/>
                <a:cs typeface="Arial"/>
              </a:rPr>
              <a:t>	</a:t>
            </a:r>
            <a:r>
              <a:rPr sz="3350" spc="395" dirty="0">
                <a:latin typeface="Arial"/>
                <a:cs typeface="Arial"/>
              </a:rPr>
              <a:t>American</a:t>
            </a:r>
            <a:r>
              <a:rPr sz="3350" dirty="0">
                <a:latin typeface="Arial"/>
                <a:cs typeface="Arial"/>
              </a:rPr>
              <a:t>	</a:t>
            </a:r>
            <a:r>
              <a:rPr sz="3350" spc="235" dirty="0">
                <a:latin typeface="Arial"/>
                <a:cs typeface="Arial"/>
              </a:rPr>
              <a:t>Sign</a:t>
            </a:r>
            <a:r>
              <a:rPr sz="3350" dirty="0">
                <a:latin typeface="Arial"/>
                <a:cs typeface="Arial"/>
              </a:rPr>
              <a:t>	</a:t>
            </a:r>
            <a:r>
              <a:rPr sz="3350" spc="310" dirty="0">
                <a:latin typeface="Arial"/>
                <a:cs typeface="Arial"/>
              </a:rPr>
              <a:t>Language</a:t>
            </a:r>
            <a:r>
              <a:rPr sz="3350" dirty="0">
                <a:latin typeface="Arial"/>
                <a:cs typeface="Arial"/>
              </a:rPr>
              <a:t>	</a:t>
            </a:r>
            <a:r>
              <a:rPr sz="3350" spc="180" dirty="0">
                <a:latin typeface="Arial"/>
                <a:cs typeface="Arial"/>
              </a:rPr>
              <a:t>(ASL) </a:t>
            </a:r>
            <a:r>
              <a:rPr sz="3350" spc="495" dirty="0">
                <a:latin typeface="Arial"/>
                <a:cs typeface="Arial"/>
              </a:rPr>
              <a:t>interpreter</a:t>
            </a:r>
            <a:r>
              <a:rPr sz="3350" dirty="0">
                <a:latin typeface="Arial"/>
                <a:cs typeface="Arial"/>
              </a:rPr>
              <a:t>		</a:t>
            </a:r>
            <a:r>
              <a:rPr sz="3350" spc="355" dirty="0">
                <a:latin typeface="Arial"/>
                <a:cs typeface="Arial"/>
              </a:rPr>
              <a:t>if</a:t>
            </a:r>
            <a:r>
              <a:rPr sz="3350" dirty="0">
                <a:latin typeface="Arial"/>
                <a:cs typeface="Arial"/>
              </a:rPr>
              <a:t>	</a:t>
            </a:r>
            <a:r>
              <a:rPr sz="3350" spc="400" dirty="0">
                <a:latin typeface="Arial"/>
                <a:cs typeface="Arial"/>
              </a:rPr>
              <a:t>it</a:t>
            </a:r>
            <a:r>
              <a:rPr sz="3350" dirty="0">
                <a:latin typeface="Arial"/>
                <a:cs typeface="Arial"/>
              </a:rPr>
              <a:t>	</a:t>
            </a:r>
            <a:r>
              <a:rPr sz="3350" spc="204" dirty="0">
                <a:latin typeface="Arial"/>
                <a:cs typeface="Arial"/>
              </a:rPr>
              <a:t>is</a:t>
            </a:r>
            <a:r>
              <a:rPr sz="3350" dirty="0">
                <a:latin typeface="Arial"/>
                <a:cs typeface="Arial"/>
              </a:rPr>
              <a:t>	</a:t>
            </a:r>
            <a:r>
              <a:rPr sz="3350" spc="445" dirty="0">
                <a:latin typeface="Arial"/>
                <a:cs typeface="Arial"/>
              </a:rPr>
              <a:t>requested</a:t>
            </a:r>
            <a:endParaRPr sz="3350">
              <a:latin typeface="Arial"/>
              <a:cs typeface="Arial"/>
            </a:endParaRPr>
          </a:p>
        </p:txBody>
      </p:sp>
      <p:sp>
        <p:nvSpPr>
          <p:cNvPr id="24" name="object 24"/>
          <p:cNvSpPr txBox="1"/>
          <p:nvPr/>
        </p:nvSpPr>
        <p:spPr>
          <a:xfrm>
            <a:off x="16110965" y="9900336"/>
            <a:ext cx="2096135" cy="234315"/>
          </a:xfrm>
          <a:prstGeom prst="rect">
            <a:avLst/>
          </a:prstGeom>
        </p:spPr>
        <p:txBody>
          <a:bodyPr vert="horz" wrap="square" lIns="0" tIns="15240" rIns="0" bIns="0" rtlCol="0">
            <a:spAutoFit/>
          </a:bodyPr>
          <a:lstStyle/>
          <a:p>
            <a:pPr marL="12700">
              <a:lnSpc>
                <a:spcPct val="100000"/>
              </a:lnSpc>
              <a:spcBef>
                <a:spcPts val="120"/>
              </a:spcBef>
            </a:pPr>
            <a:r>
              <a:rPr sz="1350" spc="55" dirty="0">
                <a:latin typeface="Tahoma"/>
                <a:cs typeface="Tahoma"/>
              </a:rPr>
              <a:t>US</a:t>
            </a:r>
            <a:r>
              <a:rPr sz="1350" spc="10" dirty="0">
                <a:latin typeface="Tahoma"/>
                <a:cs typeface="Tahoma"/>
              </a:rPr>
              <a:t> </a:t>
            </a:r>
            <a:r>
              <a:rPr sz="1350" spc="80" dirty="0">
                <a:latin typeface="Tahoma"/>
                <a:cs typeface="Tahoma"/>
              </a:rPr>
              <a:t>Department</a:t>
            </a:r>
            <a:r>
              <a:rPr sz="1350" spc="-15" dirty="0">
                <a:latin typeface="Tahoma"/>
                <a:cs typeface="Tahoma"/>
              </a:rPr>
              <a:t> </a:t>
            </a:r>
            <a:r>
              <a:rPr sz="1350" dirty="0">
                <a:latin typeface="Tahoma"/>
                <a:cs typeface="Tahoma"/>
              </a:rPr>
              <a:t>of</a:t>
            </a:r>
            <a:r>
              <a:rPr sz="1350" spc="10" dirty="0">
                <a:latin typeface="Tahoma"/>
                <a:cs typeface="Tahoma"/>
              </a:rPr>
              <a:t> </a:t>
            </a:r>
            <a:r>
              <a:rPr sz="1350" spc="-10" dirty="0">
                <a:latin typeface="Tahoma"/>
                <a:cs typeface="Tahoma"/>
              </a:rPr>
              <a:t>Justice</a:t>
            </a:r>
            <a:endParaRPr sz="1350">
              <a:latin typeface="Tahoma"/>
              <a:cs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3383279" y="1033272"/>
            <a:ext cx="11521440" cy="1628139"/>
          </a:xfrm>
          <a:custGeom>
            <a:avLst/>
            <a:gdLst/>
            <a:ahLst/>
            <a:cxnLst/>
            <a:rect l="l" t="t" r="r" b="b"/>
            <a:pathLst>
              <a:path w="11521440" h="1628139">
                <a:moveTo>
                  <a:pt x="11484102" y="0"/>
                </a:moveTo>
                <a:lnTo>
                  <a:pt x="37337" y="0"/>
                </a:lnTo>
                <a:lnTo>
                  <a:pt x="22824" y="2921"/>
                </a:lnTo>
                <a:lnTo>
                  <a:pt x="10953" y="10890"/>
                </a:lnTo>
                <a:lnTo>
                  <a:pt x="2940" y="22717"/>
                </a:lnTo>
                <a:lnTo>
                  <a:pt x="0" y="37210"/>
                </a:lnTo>
                <a:lnTo>
                  <a:pt x="0" y="1590421"/>
                </a:lnTo>
                <a:lnTo>
                  <a:pt x="23034" y="1624790"/>
                </a:lnTo>
                <a:lnTo>
                  <a:pt x="37337" y="1627631"/>
                </a:lnTo>
                <a:lnTo>
                  <a:pt x="11484102" y="1627631"/>
                </a:lnTo>
                <a:lnTo>
                  <a:pt x="11498615" y="1624710"/>
                </a:lnTo>
                <a:lnTo>
                  <a:pt x="11510486" y="1616741"/>
                </a:lnTo>
                <a:lnTo>
                  <a:pt x="11518499" y="1604914"/>
                </a:lnTo>
                <a:lnTo>
                  <a:pt x="11521440" y="1590421"/>
                </a:lnTo>
                <a:lnTo>
                  <a:pt x="11521440" y="37210"/>
                </a:lnTo>
                <a:lnTo>
                  <a:pt x="11498405" y="2841"/>
                </a:lnTo>
                <a:lnTo>
                  <a:pt x="11484102" y="0"/>
                </a:lnTo>
                <a:close/>
              </a:path>
            </a:pathLst>
          </a:custGeom>
          <a:solidFill>
            <a:srgbClr val="AC162C"/>
          </a:solidFill>
        </p:spPr>
        <p:txBody>
          <a:bodyPr wrap="square" lIns="0" tIns="0" rIns="0" bIns="0" rtlCol="0"/>
          <a:lstStyle/>
          <a:p>
            <a:endParaRPr/>
          </a:p>
        </p:txBody>
      </p:sp>
      <p:sp>
        <p:nvSpPr>
          <p:cNvPr id="3" name="object 3">
            <a:extLst>
              <a:ext uri="{C183D7F6-B498-43B3-948B-1728B52AA6E4}">
                <adec:decorative xmlns:adec="http://schemas.microsoft.com/office/drawing/2017/decorative" val="1"/>
              </a:ext>
            </a:extLst>
          </p:cNvPr>
          <p:cNvSpPr/>
          <p:nvPr/>
        </p:nvSpPr>
        <p:spPr>
          <a:xfrm>
            <a:off x="11868912" y="7754619"/>
            <a:ext cx="6062980" cy="2020570"/>
          </a:xfrm>
          <a:custGeom>
            <a:avLst/>
            <a:gdLst/>
            <a:ahLst/>
            <a:cxnLst/>
            <a:rect l="l" t="t" r="r" b="b"/>
            <a:pathLst>
              <a:path w="6062980" h="2020570">
                <a:moveTo>
                  <a:pt x="6062472" y="0"/>
                </a:moveTo>
                <a:lnTo>
                  <a:pt x="5973064" y="0"/>
                </a:lnTo>
                <a:lnTo>
                  <a:pt x="5973064" y="1930400"/>
                </a:lnTo>
                <a:lnTo>
                  <a:pt x="0" y="1930400"/>
                </a:lnTo>
                <a:lnTo>
                  <a:pt x="0" y="2020570"/>
                </a:lnTo>
                <a:lnTo>
                  <a:pt x="6062472" y="2020570"/>
                </a:lnTo>
                <a:lnTo>
                  <a:pt x="6062472" y="1930400"/>
                </a:lnTo>
                <a:lnTo>
                  <a:pt x="6062472" y="0"/>
                </a:lnTo>
                <a:close/>
              </a:path>
            </a:pathLst>
          </a:custGeom>
          <a:solidFill>
            <a:srgbClr val="AC162C"/>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65155"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65155"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65155"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65155"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265155" y="1776850"/>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653927"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653927"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653927"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653927"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653927"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8042698"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8042698" y="614496"/>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8042698"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8042698" y="13893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042698"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grpSp>
        <p:nvGrpSpPr>
          <p:cNvPr id="19" name="object 19">
            <a:extLst>
              <a:ext uri="{C183D7F6-B498-43B3-948B-1728B52AA6E4}">
                <adec:decorative xmlns:adec="http://schemas.microsoft.com/office/drawing/2017/decorative" val="1"/>
              </a:ext>
            </a:extLst>
          </p:cNvPr>
          <p:cNvGrpSpPr/>
          <p:nvPr/>
        </p:nvGrpSpPr>
        <p:grpSpPr>
          <a:xfrm>
            <a:off x="3624601" y="3721608"/>
            <a:ext cx="11582400" cy="4480560"/>
            <a:chOff x="3624601" y="3721608"/>
            <a:chExt cx="11582400" cy="4480560"/>
          </a:xfrm>
        </p:grpSpPr>
        <p:pic>
          <p:nvPicPr>
            <p:cNvPr id="20" name="object 20"/>
            <p:cNvPicPr/>
            <p:nvPr/>
          </p:nvPicPr>
          <p:blipFill>
            <a:blip r:embed="rId2" cstate="print"/>
            <a:stretch>
              <a:fillRect/>
            </a:stretch>
          </p:blipFill>
          <p:spPr>
            <a:xfrm>
              <a:off x="3624601" y="3721608"/>
              <a:ext cx="11581870" cy="4442729"/>
            </a:xfrm>
            <a:prstGeom prst="rect">
              <a:avLst/>
            </a:prstGeom>
          </p:spPr>
        </p:pic>
        <p:sp>
          <p:nvSpPr>
            <p:cNvPr id="21" name="object 21"/>
            <p:cNvSpPr/>
            <p:nvPr/>
          </p:nvSpPr>
          <p:spPr>
            <a:xfrm>
              <a:off x="11356847" y="6839712"/>
              <a:ext cx="3657600" cy="1362710"/>
            </a:xfrm>
            <a:custGeom>
              <a:avLst/>
              <a:gdLst/>
              <a:ahLst/>
              <a:cxnLst/>
              <a:rect l="l" t="t" r="r" b="b"/>
              <a:pathLst>
                <a:path w="3657600" h="1362709">
                  <a:moveTo>
                    <a:pt x="3657600" y="0"/>
                  </a:moveTo>
                  <a:lnTo>
                    <a:pt x="0" y="0"/>
                  </a:lnTo>
                  <a:lnTo>
                    <a:pt x="0" y="1362456"/>
                  </a:lnTo>
                  <a:lnTo>
                    <a:pt x="3657600" y="1362456"/>
                  </a:lnTo>
                  <a:lnTo>
                    <a:pt x="3657600" y="0"/>
                  </a:lnTo>
                  <a:close/>
                </a:path>
              </a:pathLst>
            </a:custGeom>
            <a:solidFill>
              <a:srgbClr val="FFFFFF"/>
            </a:solidFill>
          </p:spPr>
          <p:txBody>
            <a:bodyPr wrap="square" lIns="0" tIns="0" rIns="0" bIns="0" rtlCol="0"/>
            <a:lstStyle/>
            <a:p>
              <a:endParaRPr/>
            </a:p>
          </p:txBody>
        </p:sp>
      </p:grpSp>
      <p:sp>
        <p:nvSpPr>
          <p:cNvPr id="22" name="object 22" descr="$PPTXTitle"/>
          <p:cNvSpPr txBox="1">
            <a:spLocks noGrp="1"/>
          </p:cNvSpPr>
          <p:nvPr>
            <p:ph type="ctrTitle"/>
          </p:nvPr>
        </p:nvSpPr>
        <p:spPr>
          <a:prstGeom prst="rect">
            <a:avLst/>
          </a:prstGeom>
        </p:spPr>
        <p:txBody>
          <a:bodyPr vert="horz" wrap="square" lIns="0" tIns="17145" rIns="0" bIns="0" rtlCol="0">
            <a:spAutoFit/>
          </a:bodyPr>
          <a:lstStyle/>
          <a:p>
            <a:pPr marL="12700">
              <a:lnSpc>
                <a:spcPct val="100000"/>
              </a:lnSpc>
              <a:spcBef>
                <a:spcPts val="135"/>
              </a:spcBef>
            </a:pPr>
            <a:r>
              <a:rPr sz="5800" b="0" spc="-455" dirty="0">
                <a:latin typeface="Arial Black"/>
                <a:cs typeface="Arial Black"/>
              </a:rPr>
              <a:t>HEARING</a:t>
            </a:r>
            <a:r>
              <a:rPr sz="5800" b="0" spc="-409" dirty="0">
                <a:latin typeface="Arial Black"/>
                <a:cs typeface="Arial Black"/>
              </a:rPr>
              <a:t> </a:t>
            </a:r>
            <a:r>
              <a:rPr sz="5800" b="0" spc="-570" dirty="0">
                <a:latin typeface="Arial Black"/>
                <a:cs typeface="Arial Black"/>
              </a:rPr>
              <a:t>ASL</a:t>
            </a:r>
            <a:r>
              <a:rPr sz="5800" b="0" spc="-405" dirty="0">
                <a:latin typeface="Arial Black"/>
                <a:cs typeface="Arial Black"/>
              </a:rPr>
              <a:t> </a:t>
            </a:r>
            <a:r>
              <a:rPr sz="5800" b="0" spc="-670" dirty="0">
                <a:latin typeface="Arial Black"/>
                <a:cs typeface="Arial Black"/>
              </a:rPr>
              <a:t>INTERPRETER</a:t>
            </a:r>
            <a:endParaRPr sz="5800" dirty="0">
              <a:latin typeface="Arial Black"/>
              <a:cs typeface="Arial Black"/>
            </a:endParaRPr>
          </a:p>
        </p:txBody>
      </p:sp>
      <p:sp>
        <p:nvSpPr>
          <p:cNvPr id="23" name="object 23">
            <a:extLst>
              <a:ext uri="{C183D7F6-B498-43B3-948B-1728B52AA6E4}">
                <adec:decorative xmlns:adec="http://schemas.microsoft.com/office/drawing/2017/decorative" val="1"/>
              </a:ext>
            </a:extLst>
          </p:cNvPr>
          <p:cNvSpPr/>
          <p:nvPr/>
        </p:nvSpPr>
        <p:spPr>
          <a:xfrm>
            <a:off x="190710" y="227028"/>
            <a:ext cx="60960" cy="60960"/>
          </a:xfrm>
          <a:custGeom>
            <a:avLst/>
            <a:gdLst/>
            <a:ahLst/>
            <a:cxnLst/>
            <a:rect l="l" t="t" r="r" b="b"/>
            <a:pathLst>
              <a:path w="60960"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90710" y="614496"/>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90710" y="1001945"/>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90710" y="1389395"/>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90710" y="1776851"/>
            <a:ext cx="60960" cy="60960"/>
          </a:xfrm>
          <a:custGeom>
            <a:avLst/>
            <a:gdLst/>
            <a:ahLst/>
            <a:cxnLst/>
            <a:rect l="l" t="t" r="r" b="b"/>
            <a:pathLst>
              <a:path w="60960"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580966" y="227029"/>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580966" y="61449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580966" y="100194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580966" y="138939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580966" y="1776851"/>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971239" y="227029"/>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971239" y="61449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971239" y="100194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971239" y="138939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971239" y="1776851"/>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8" name="object 38"/>
          <p:cNvSpPr txBox="1"/>
          <p:nvPr/>
        </p:nvSpPr>
        <p:spPr>
          <a:xfrm>
            <a:off x="11912981" y="6956234"/>
            <a:ext cx="2552065" cy="1123950"/>
          </a:xfrm>
          <a:prstGeom prst="rect">
            <a:avLst/>
          </a:prstGeom>
        </p:spPr>
        <p:txBody>
          <a:bodyPr vert="horz" wrap="square" lIns="0" tIns="12700" rIns="0" bIns="0" rtlCol="0">
            <a:spAutoFit/>
          </a:bodyPr>
          <a:lstStyle/>
          <a:p>
            <a:pPr marL="12700" marR="5080" indent="648335">
              <a:lnSpc>
                <a:spcPct val="100000"/>
              </a:lnSpc>
              <a:spcBef>
                <a:spcPts val="100"/>
              </a:spcBef>
            </a:pPr>
            <a:r>
              <a:rPr sz="3600" spc="-10" dirty="0">
                <a:latin typeface="Century Gothic"/>
                <a:cs typeface="Century Gothic"/>
              </a:rPr>
              <a:t>Nurse Practitioner</a:t>
            </a:r>
            <a:endParaRPr sz="3600">
              <a:latin typeface="Century Gothic"/>
              <a:cs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3383279" y="1024127"/>
            <a:ext cx="11521440" cy="1637030"/>
          </a:xfrm>
          <a:custGeom>
            <a:avLst/>
            <a:gdLst/>
            <a:ahLst/>
            <a:cxnLst/>
            <a:rect l="l" t="t" r="r" b="b"/>
            <a:pathLst>
              <a:path w="11521440" h="1637030">
                <a:moveTo>
                  <a:pt x="11484102" y="0"/>
                </a:moveTo>
                <a:lnTo>
                  <a:pt x="37337" y="0"/>
                </a:lnTo>
                <a:lnTo>
                  <a:pt x="22824" y="2940"/>
                </a:lnTo>
                <a:lnTo>
                  <a:pt x="10953" y="10953"/>
                </a:lnTo>
                <a:lnTo>
                  <a:pt x="2940" y="22824"/>
                </a:lnTo>
                <a:lnTo>
                  <a:pt x="0" y="37338"/>
                </a:lnTo>
                <a:lnTo>
                  <a:pt x="0" y="1599438"/>
                </a:lnTo>
                <a:lnTo>
                  <a:pt x="23034" y="1633934"/>
                </a:lnTo>
                <a:lnTo>
                  <a:pt x="37337" y="1636776"/>
                </a:lnTo>
                <a:lnTo>
                  <a:pt x="11484102" y="1636776"/>
                </a:lnTo>
                <a:lnTo>
                  <a:pt x="11498615" y="1633835"/>
                </a:lnTo>
                <a:lnTo>
                  <a:pt x="11510486" y="1625822"/>
                </a:lnTo>
                <a:lnTo>
                  <a:pt x="11518499" y="1613951"/>
                </a:lnTo>
                <a:lnTo>
                  <a:pt x="11521440" y="1599438"/>
                </a:lnTo>
                <a:lnTo>
                  <a:pt x="11521440" y="37338"/>
                </a:lnTo>
                <a:lnTo>
                  <a:pt x="11498405" y="2841"/>
                </a:lnTo>
                <a:lnTo>
                  <a:pt x="11484102" y="0"/>
                </a:lnTo>
                <a:close/>
              </a:path>
            </a:pathLst>
          </a:custGeom>
          <a:solidFill>
            <a:srgbClr val="AC162C"/>
          </a:solidFill>
        </p:spPr>
        <p:txBody>
          <a:bodyPr wrap="square" lIns="0" tIns="0" rIns="0" bIns="0" rtlCol="0"/>
          <a:lstStyle/>
          <a:p>
            <a:endParaRPr/>
          </a:p>
        </p:txBody>
      </p:sp>
      <p:sp>
        <p:nvSpPr>
          <p:cNvPr id="3" name="object 3">
            <a:extLst>
              <a:ext uri="{C183D7F6-B498-43B3-948B-1728B52AA6E4}">
                <adec:decorative xmlns:adec="http://schemas.microsoft.com/office/drawing/2017/decorative" val="1"/>
              </a:ext>
            </a:extLst>
          </p:cNvPr>
          <p:cNvSpPr/>
          <p:nvPr/>
        </p:nvSpPr>
        <p:spPr>
          <a:xfrm>
            <a:off x="11868912" y="7754619"/>
            <a:ext cx="6062980" cy="2020570"/>
          </a:xfrm>
          <a:custGeom>
            <a:avLst/>
            <a:gdLst/>
            <a:ahLst/>
            <a:cxnLst/>
            <a:rect l="l" t="t" r="r" b="b"/>
            <a:pathLst>
              <a:path w="6062980" h="2020570">
                <a:moveTo>
                  <a:pt x="6062472" y="0"/>
                </a:moveTo>
                <a:lnTo>
                  <a:pt x="5973064" y="0"/>
                </a:lnTo>
                <a:lnTo>
                  <a:pt x="5973064" y="1930400"/>
                </a:lnTo>
                <a:lnTo>
                  <a:pt x="0" y="1930400"/>
                </a:lnTo>
                <a:lnTo>
                  <a:pt x="0" y="2020570"/>
                </a:lnTo>
                <a:lnTo>
                  <a:pt x="6062472" y="2020570"/>
                </a:lnTo>
                <a:lnTo>
                  <a:pt x="6062472" y="1930400"/>
                </a:lnTo>
                <a:lnTo>
                  <a:pt x="6062472" y="0"/>
                </a:lnTo>
                <a:close/>
              </a:path>
            </a:pathLst>
          </a:custGeom>
          <a:solidFill>
            <a:srgbClr val="AC162C"/>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65155"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65155"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65155"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65155"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265155" y="1776850"/>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653927"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653927"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653927"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653927"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653927"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8042698"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8042698" y="614496"/>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8042698"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8042698" y="13893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042698"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0" name="object 20" descr="$PPTXTitle"/>
          <p:cNvSpPr txBox="1">
            <a:spLocks noGrp="1"/>
          </p:cNvSpPr>
          <p:nvPr>
            <p:ph type="title"/>
          </p:nvPr>
        </p:nvSpPr>
        <p:spPr>
          <a:prstGeom prst="rect">
            <a:avLst/>
          </a:prstGeom>
        </p:spPr>
        <p:txBody>
          <a:bodyPr vert="horz" wrap="square" lIns="0" tIns="776986" rIns="0" bIns="0" rtlCol="0">
            <a:spAutoFit/>
          </a:bodyPr>
          <a:lstStyle/>
          <a:p>
            <a:pPr marL="1555115">
              <a:lnSpc>
                <a:spcPct val="100000"/>
              </a:lnSpc>
              <a:spcBef>
                <a:spcPts val="135"/>
              </a:spcBef>
            </a:pPr>
            <a:r>
              <a:rPr sz="5800" b="0" spc="-640" dirty="0">
                <a:latin typeface="Arial Black"/>
                <a:cs typeface="Arial Black"/>
              </a:rPr>
              <a:t>CERTIFIED</a:t>
            </a:r>
            <a:r>
              <a:rPr sz="5800" b="0" spc="-440" dirty="0">
                <a:latin typeface="Arial Black"/>
                <a:cs typeface="Arial Black"/>
              </a:rPr>
              <a:t> </a:t>
            </a:r>
            <a:r>
              <a:rPr sz="5800" b="0" spc="-615" dirty="0">
                <a:latin typeface="Arial Black"/>
                <a:cs typeface="Arial Black"/>
              </a:rPr>
              <a:t>DEAF</a:t>
            </a:r>
            <a:r>
              <a:rPr sz="5800" b="0" spc="-380" dirty="0">
                <a:latin typeface="Arial Black"/>
                <a:cs typeface="Arial Black"/>
              </a:rPr>
              <a:t> </a:t>
            </a:r>
            <a:r>
              <a:rPr sz="5800" b="0" spc="-665" dirty="0">
                <a:latin typeface="Arial Black"/>
                <a:cs typeface="Arial Black"/>
              </a:rPr>
              <a:t>INTERPRETER</a:t>
            </a:r>
            <a:endParaRPr sz="5800" dirty="0">
              <a:latin typeface="Arial Black"/>
              <a:cs typeface="Arial Black"/>
            </a:endParaRPr>
          </a:p>
        </p:txBody>
      </p:sp>
      <p:pic>
        <p:nvPicPr>
          <p:cNvPr id="19" name="object 19" descr="Deaf PWD &lt; CDI (Certified Deaf interpreter) &lt; ASL interpreter &lt; Nurse practioner"/>
          <p:cNvPicPr/>
          <p:nvPr/>
        </p:nvPicPr>
        <p:blipFill>
          <a:blip r:embed="rId2" cstate="print"/>
          <a:stretch>
            <a:fillRect/>
          </a:stretch>
        </p:blipFill>
        <p:spPr>
          <a:xfrm>
            <a:off x="2443460" y="3768318"/>
            <a:ext cx="13605765" cy="5148523"/>
          </a:xfrm>
          <a:prstGeom prst="rect">
            <a:avLst/>
          </a:prstGeom>
        </p:spPr>
      </p:pic>
      <p:sp>
        <p:nvSpPr>
          <p:cNvPr id="36" name="object 36">
            <a:extLst>
              <a:ext uri="{C183D7F6-B498-43B3-948B-1728B52AA6E4}">
                <adec:decorative xmlns:adec="http://schemas.microsoft.com/office/drawing/2017/decorative" val="1"/>
              </a:ext>
            </a:extLst>
          </p:cNvPr>
          <p:cNvSpPr txBox="1"/>
          <p:nvPr/>
        </p:nvSpPr>
        <p:spPr>
          <a:xfrm>
            <a:off x="12335256" y="6647688"/>
            <a:ext cx="3657600" cy="1362710"/>
          </a:xfrm>
          <a:prstGeom prst="rect">
            <a:avLst/>
          </a:prstGeom>
          <a:solidFill>
            <a:srgbClr val="FFFFFF"/>
          </a:solidFill>
        </p:spPr>
        <p:txBody>
          <a:bodyPr vert="horz" wrap="square" lIns="0" tIns="180340" rIns="0" bIns="0" rtlCol="0">
            <a:spAutoFit/>
          </a:bodyPr>
          <a:lstStyle/>
          <a:p>
            <a:pPr marL="714375" marR="694055" indent="576580">
              <a:lnSpc>
                <a:spcPct val="102899"/>
              </a:lnSpc>
              <a:spcBef>
                <a:spcPts val="1420"/>
              </a:spcBef>
            </a:pPr>
            <a:r>
              <a:rPr sz="3150" spc="-10" dirty="0">
                <a:latin typeface="Century Gothic"/>
                <a:cs typeface="Century Gothic"/>
              </a:rPr>
              <a:t>Nurse Practitioner</a:t>
            </a:r>
            <a:endParaRPr sz="3150" dirty="0">
              <a:latin typeface="Century Gothic"/>
              <a:cs typeface="Century Gothic"/>
            </a:endParaRPr>
          </a:p>
        </p:txBody>
      </p:sp>
      <p:sp>
        <p:nvSpPr>
          <p:cNvPr id="21" name="object 21">
            <a:extLst>
              <a:ext uri="{C183D7F6-B498-43B3-948B-1728B52AA6E4}">
                <adec:decorative xmlns:adec="http://schemas.microsoft.com/office/drawing/2017/decorative" val="1"/>
              </a:ext>
            </a:extLst>
          </p:cNvPr>
          <p:cNvSpPr/>
          <p:nvPr/>
        </p:nvSpPr>
        <p:spPr>
          <a:xfrm>
            <a:off x="190710" y="227028"/>
            <a:ext cx="60960" cy="60960"/>
          </a:xfrm>
          <a:custGeom>
            <a:avLst/>
            <a:gdLst/>
            <a:ahLst/>
            <a:cxnLst/>
            <a:rect l="l" t="t" r="r" b="b"/>
            <a:pathLst>
              <a:path w="60960"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90710" y="614496"/>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90710" y="1001945"/>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90710" y="1389395"/>
            <a:ext cx="60960" cy="60960"/>
          </a:xfrm>
          <a:custGeom>
            <a:avLst/>
            <a:gdLst/>
            <a:ahLst/>
            <a:cxnLst/>
            <a:rect l="l" t="t" r="r" b="b"/>
            <a:pathLst>
              <a:path w="60960"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90710" y="1776851"/>
            <a:ext cx="60960" cy="60960"/>
          </a:xfrm>
          <a:custGeom>
            <a:avLst/>
            <a:gdLst/>
            <a:ahLst/>
            <a:cxnLst/>
            <a:rect l="l" t="t" r="r" b="b"/>
            <a:pathLst>
              <a:path w="60960"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580966" y="227029"/>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580966" y="61449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580966" y="100194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580966" y="138939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580966" y="1776851"/>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971239" y="227029"/>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971239" y="61449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971239" y="1001946"/>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971239" y="1389395"/>
            <a:ext cx="60960" cy="60960"/>
          </a:xfrm>
          <a:custGeom>
            <a:avLst/>
            <a:gdLst/>
            <a:ahLst/>
            <a:cxnLst/>
            <a:rect l="l" t="t" r="r" b="b"/>
            <a:pathLst>
              <a:path w="60959" h="60959">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971239" y="1776851"/>
            <a:ext cx="60960" cy="60960"/>
          </a:xfrm>
          <a:custGeom>
            <a:avLst/>
            <a:gdLst/>
            <a:ahLst/>
            <a:cxnLst/>
            <a:rect l="l" t="t" r="r" b="b"/>
            <a:pathLst>
              <a:path w="60959" h="60960">
                <a:moveTo>
                  <a:pt x="60772" y="0"/>
                </a:moveTo>
                <a:lnTo>
                  <a:pt x="0" y="0"/>
                </a:lnTo>
                <a:lnTo>
                  <a:pt x="0" y="60546"/>
                </a:lnTo>
                <a:lnTo>
                  <a:pt x="60772" y="60546"/>
                </a:lnTo>
                <a:lnTo>
                  <a:pt x="60772" y="0"/>
                </a:lnTo>
                <a:close/>
              </a:path>
            </a:pathLst>
          </a:custGeom>
          <a:solidFill>
            <a:srgbClr val="000000"/>
          </a:solid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9143999" cy="5148072"/>
          </a:xfrm>
          <a:prstGeom prst="rect">
            <a:avLst/>
          </a:prstGeom>
        </p:spPr>
      </p:pic>
      <p:sp>
        <p:nvSpPr>
          <p:cNvPr id="4" name="object 4">
            <a:extLst>
              <a:ext uri="{C183D7F6-B498-43B3-948B-1728B52AA6E4}">
                <adec:decorative xmlns:adec="http://schemas.microsoft.com/office/drawing/2017/decorative" val="1"/>
              </a:ext>
            </a:extLst>
          </p:cNvPr>
          <p:cNvSpPr/>
          <p:nvPr/>
        </p:nvSpPr>
        <p:spPr>
          <a:xfrm>
            <a:off x="0" y="4562855"/>
            <a:ext cx="9144000" cy="585470"/>
          </a:xfrm>
          <a:custGeom>
            <a:avLst/>
            <a:gdLst/>
            <a:ahLst/>
            <a:cxnLst/>
            <a:rect l="l" t="t" r="r" b="b"/>
            <a:pathLst>
              <a:path w="9144000" h="585470">
                <a:moveTo>
                  <a:pt x="9144000" y="0"/>
                </a:moveTo>
                <a:lnTo>
                  <a:pt x="0" y="0"/>
                </a:lnTo>
                <a:lnTo>
                  <a:pt x="0" y="585215"/>
                </a:lnTo>
                <a:lnTo>
                  <a:pt x="9144000" y="585215"/>
                </a:lnTo>
                <a:lnTo>
                  <a:pt x="9144000"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txBox="1"/>
          <p:nvPr/>
        </p:nvSpPr>
        <p:spPr>
          <a:xfrm>
            <a:off x="2297557" y="4591748"/>
            <a:ext cx="4544695" cy="508634"/>
          </a:xfrm>
          <a:prstGeom prst="rect">
            <a:avLst/>
          </a:prstGeom>
        </p:spPr>
        <p:txBody>
          <a:bodyPr vert="horz" wrap="square" lIns="0" tIns="15240" rIns="0" bIns="0" rtlCol="0">
            <a:spAutoFit/>
          </a:bodyPr>
          <a:lstStyle/>
          <a:p>
            <a:pPr marL="12700">
              <a:lnSpc>
                <a:spcPct val="100000"/>
              </a:lnSpc>
              <a:spcBef>
                <a:spcPts val="120"/>
              </a:spcBef>
            </a:pPr>
            <a:r>
              <a:rPr sz="3150" b="1" dirty="0">
                <a:solidFill>
                  <a:srgbClr val="FFC000"/>
                </a:solidFill>
                <a:latin typeface="Arial"/>
                <a:cs typeface="Arial"/>
              </a:rPr>
              <a:t>Dinner</a:t>
            </a:r>
            <a:r>
              <a:rPr sz="3150" b="1" spc="-35" dirty="0">
                <a:solidFill>
                  <a:srgbClr val="FFC000"/>
                </a:solidFill>
                <a:latin typeface="Arial"/>
                <a:cs typeface="Arial"/>
              </a:rPr>
              <a:t> </a:t>
            </a:r>
            <a:r>
              <a:rPr sz="3150" b="1" dirty="0">
                <a:solidFill>
                  <a:srgbClr val="FFC000"/>
                </a:solidFill>
                <a:latin typeface="Arial"/>
                <a:cs typeface="Arial"/>
              </a:rPr>
              <a:t>Table</a:t>
            </a:r>
            <a:r>
              <a:rPr sz="3150" b="1" spc="-60" dirty="0">
                <a:solidFill>
                  <a:srgbClr val="FFC000"/>
                </a:solidFill>
                <a:latin typeface="Arial"/>
                <a:cs typeface="Arial"/>
              </a:rPr>
              <a:t> </a:t>
            </a:r>
            <a:r>
              <a:rPr sz="3150" b="1" spc="-10" dirty="0">
                <a:solidFill>
                  <a:srgbClr val="FFC000"/>
                </a:solidFill>
                <a:latin typeface="Arial"/>
                <a:cs typeface="Arial"/>
              </a:rPr>
              <a:t>Syndrome</a:t>
            </a:r>
            <a:endParaRPr sz="3150">
              <a:latin typeface="Arial"/>
              <a:cs typeface="Arial"/>
            </a:endParaRPr>
          </a:p>
        </p:txBody>
      </p:sp>
      <p:grpSp>
        <p:nvGrpSpPr>
          <p:cNvPr id="6" name="object 6">
            <a:extLst>
              <a:ext uri="{C183D7F6-B498-43B3-948B-1728B52AA6E4}">
                <adec:decorative xmlns:adec="http://schemas.microsoft.com/office/drawing/2017/decorative" val="1"/>
              </a:ext>
            </a:extLst>
          </p:cNvPr>
          <p:cNvGrpSpPr/>
          <p:nvPr/>
        </p:nvGrpSpPr>
        <p:grpSpPr>
          <a:xfrm>
            <a:off x="9144000" y="0"/>
            <a:ext cx="9144000" cy="5148580"/>
            <a:chOff x="9144000" y="0"/>
            <a:chExt cx="9144000" cy="5148580"/>
          </a:xfrm>
        </p:grpSpPr>
        <p:pic>
          <p:nvPicPr>
            <p:cNvPr id="7" name="object 7"/>
            <p:cNvPicPr/>
            <p:nvPr/>
          </p:nvPicPr>
          <p:blipFill>
            <a:blip r:embed="rId3" cstate="print"/>
            <a:stretch>
              <a:fillRect/>
            </a:stretch>
          </p:blipFill>
          <p:spPr>
            <a:xfrm>
              <a:off x="9144000" y="0"/>
              <a:ext cx="9144000" cy="5148072"/>
            </a:xfrm>
            <a:prstGeom prst="rect">
              <a:avLst/>
            </a:prstGeom>
          </p:spPr>
        </p:pic>
        <p:sp>
          <p:nvSpPr>
            <p:cNvPr id="8" name="object 8"/>
            <p:cNvSpPr/>
            <p:nvPr/>
          </p:nvSpPr>
          <p:spPr>
            <a:xfrm>
              <a:off x="9162288" y="4562855"/>
              <a:ext cx="9126220" cy="585470"/>
            </a:xfrm>
            <a:custGeom>
              <a:avLst/>
              <a:gdLst/>
              <a:ahLst/>
              <a:cxnLst/>
              <a:rect l="l" t="t" r="r" b="b"/>
              <a:pathLst>
                <a:path w="9126219" h="585470">
                  <a:moveTo>
                    <a:pt x="9125712" y="0"/>
                  </a:moveTo>
                  <a:lnTo>
                    <a:pt x="0" y="0"/>
                  </a:lnTo>
                  <a:lnTo>
                    <a:pt x="0" y="585215"/>
                  </a:lnTo>
                  <a:lnTo>
                    <a:pt x="9125712" y="585215"/>
                  </a:lnTo>
                  <a:lnTo>
                    <a:pt x="9125712" y="0"/>
                  </a:lnTo>
                  <a:close/>
                </a:path>
              </a:pathLst>
            </a:custGeom>
            <a:solidFill>
              <a:srgbClr val="000000"/>
            </a:solidFill>
          </p:spPr>
          <p:txBody>
            <a:bodyPr wrap="square" lIns="0" tIns="0" rIns="0" bIns="0" rtlCol="0"/>
            <a:lstStyle/>
            <a:p>
              <a:endParaRPr/>
            </a:p>
          </p:txBody>
        </p:sp>
      </p:grpSp>
      <p:sp>
        <p:nvSpPr>
          <p:cNvPr id="9" name="object 9">
            <a:extLst>
              <a:ext uri="{C183D7F6-B498-43B3-948B-1728B52AA6E4}">
                <adec:decorative xmlns:adec="http://schemas.microsoft.com/office/drawing/2017/decorative" val="1"/>
              </a:ext>
            </a:extLst>
          </p:cNvPr>
          <p:cNvSpPr txBox="1">
            <a:spLocks noGrp="1"/>
          </p:cNvSpPr>
          <p:nvPr>
            <p:ph type="title"/>
          </p:nvPr>
        </p:nvSpPr>
        <p:spPr>
          <a:xfrm>
            <a:off x="10458450" y="4586668"/>
            <a:ext cx="6558280" cy="508634"/>
          </a:xfrm>
          <a:prstGeom prst="rect">
            <a:avLst/>
          </a:prstGeom>
        </p:spPr>
        <p:txBody>
          <a:bodyPr vert="horz" wrap="square" lIns="0" tIns="15240" rIns="0" bIns="0" rtlCol="0">
            <a:spAutoFit/>
          </a:bodyPr>
          <a:lstStyle/>
          <a:p>
            <a:pPr marL="12700">
              <a:lnSpc>
                <a:spcPct val="100000"/>
              </a:lnSpc>
              <a:spcBef>
                <a:spcPts val="120"/>
              </a:spcBef>
            </a:pPr>
            <a:r>
              <a:rPr lang="en-US" sz="3150" dirty="0">
                <a:solidFill>
                  <a:srgbClr val="FFC000"/>
                </a:solidFill>
                <a:latin typeface="Arial"/>
                <a:cs typeface="Arial"/>
              </a:rPr>
              <a:t>ASL is Not Visual English</a:t>
            </a:r>
            <a:endParaRPr sz="3150" dirty="0">
              <a:latin typeface="Arial"/>
              <a:cs typeface="Arial"/>
            </a:endParaRPr>
          </a:p>
        </p:txBody>
      </p:sp>
      <p:grpSp>
        <p:nvGrpSpPr>
          <p:cNvPr id="11" name="object 11" descr="A man concentrating reading a piece of paper"/>
          <p:cNvGrpSpPr/>
          <p:nvPr/>
        </p:nvGrpSpPr>
        <p:grpSpPr>
          <a:xfrm>
            <a:off x="0" y="5148071"/>
            <a:ext cx="9126220" cy="5139055"/>
            <a:chOff x="0" y="5148071"/>
            <a:chExt cx="9126220" cy="5139055"/>
          </a:xfrm>
        </p:grpSpPr>
        <p:pic>
          <p:nvPicPr>
            <p:cNvPr id="12" name="object 12"/>
            <p:cNvPicPr/>
            <p:nvPr/>
          </p:nvPicPr>
          <p:blipFill>
            <a:blip r:embed="rId4" cstate="print"/>
            <a:stretch>
              <a:fillRect/>
            </a:stretch>
          </p:blipFill>
          <p:spPr>
            <a:xfrm>
              <a:off x="0" y="5148071"/>
              <a:ext cx="9125711" cy="5138925"/>
            </a:xfrm>
            <a:prstGeom prst="rect">
              <a:avLst/>
            </a:prstGeom>
          </p:spPr>
        </p:pic>
        <p:sp>
          <p:nvSpPr>
            <p:cNvPr id="13" name="object 13"/>
            <p:cNvSpPr/>
            <p:nvPr/>
          </p:nvSpPr>
          <p:spPr>
            <a:xfrm>
              <a:off x="0" y="9710928"/>
              <a:ext cx="9126220" cy="576580"/>
            </a:xfrm>
            <a:custGeom>
              <a:avLst/>
              <a:gdLst/>
              <a:ahLst/>
              <a:cxnLst/>
              <a:rect l="l" t="t" r="r" b="b"/>
              <a:pathLst>
                <a:path w="9126220" h="576579">
                  <a:moveTo>
                    <a:pt x="9125712" y="576071"/>
                  </a:moveTo>
                  <a:lnTo>
                    <a:pt x="9125712" y="0"/>
                  </a:lnTo>
                  <a:lnTo>
                    <a:pt x="0" y="0"/>
                  </a:lnTo>
                  <a:lnTo>
                    <a:pt x="0" y="576071"/>
                  </a:lnTo>
                  <a:lnTo>
                    <a:pt x="9125712" y="576071"/>
                  </a:lnTo>
                  <a:close/>
                </a:path>
              </a:pathLst>
            </a:custGeom>
            <a:solidFill>
              <a:srgbClr val="000000"/>
            </a:solidFill>
          </p:spPr>
          <p:txBody>
            <a:bodyPr wrap="square" lIns="0" tIns="0" rIns="0" bIns="0" rtlCol="0"/>
            <a:lstStyle/>
            <a:p>
              <a:endParaRPr/>
            </a:p>
          </p:txBody>
        </p:sp>
      </p:grpSp>
      <p:sp>
        <p:nvSpPr>
          <p:cNvPr id="14" name="object 14"/>
          <p:cNvSpPr txBox="1"/>
          <p:nvPr/>
        </p:nvSpPr>
        <p:spPr>
          <a:xfrm>
            <a:off x="2078482" y="9739845"/>
            <a:ext cx="4944745" cy="508634"/>
          </a:xfrm>
          <a:prstGeom prst="rect">
            <a:avLst/>
          </a:prstGeom>
        </p:spPr>
        <p:txBody>
          <a:bodyPr vert="horz" wrap="square" lIns="0" tIns="15240" rIns="0" bIns="0" rtlCol="0">
            <a:spAutoFit/>
          </a:bodyPr>
          <a:lstStyle/>
          <a:p>
            <a:pPr marL="12700">
              <a:lnSpc>
                <a:spcPct val="100000"/>
              </a:lnSpc>
              <a:spcBef>
                <a:spcPts val="120"/>
              </a:spcBef>
            </a:pPr>
            <a:r>
              <a:rPr sz="3150" b="1" dirty="0">
                <a:solidFill>
                  <a:srgbClr val="FFC000"/>
                </a:solidFill>
                <a:latin typeface="Arial"/>
                <a:cs typeface="Arial"/>
              </a:rPr>
              <a:t>ASL</a:t>
            </a:r>
            <a:r>
              <a:rPr sz="3150" b="1" spc="-55" dirty="0">
                <a:solidFill>
                  <a:srgbClr val="FFC000"/>
                </a:solidFill>
                <a:latin typeface="Arial"/>
                <a:cs typeface="Arial"/>
              </a:rPr>
              <a:t> </a:t>
            </a:r>
            <a:r>
              <a:rPr sz="3150" b="1" dirty="0">
                <a:solidFill>
                  <a:srgbClr val="FFC000"/>
                </a:solidFill>
                <a:latin typeface="Arial"/>
                <a:cs typeface="Arial"/>
              </a:rPr>
              <a:t>is</a:t>
            </a:r>
            <a:r>
              <a:rPr sz="3150" b="1" spc="55" dirty="0">
                <a:solidFill>
                  <a:srgbClr val="FFC000"/>
                </a:solidFill>
                <a:latin typeface="Arial"/>
                <a:cs typeface="Arial"/>
              </a:rPr>
              <a:t> </a:t>
            </a:r>
            <a:r>
              <a:rPr sz="3150" b="1" dirty="0">
                <a:solidFill>
                  <a:srgbClr val="FFC000"/>
                </a:solidFill>
                <a:latin typeface="Arial"/>
                <a:cs typeface="Arial"/>
              </a:rPr>
              <a:t>Not</a:t>
            </a:r>
            <a:r>
              <a:rPr sz="3150" b="1" spc="55" dirty="0">
                <a:solidFill>
                  <a:srgbClr val="FFC000"/>
                </a:solidFill>
                <a:latin typeface="Arial"/>
                <a:cs typeface="Arial"/>
              </a:rPr>
              <a:t> </a:t>
            </a:r>
            <a:r>
              <a:rPr sz="3150" b="1" dirty="0">
                <a:solidFill>
                  <a:srgbClr val="FFC000"/>
                </a:solidFill>
                <a:latin typeface="Arial"/>
                <a:cs typeface="Arial"/>
              </a:rPr>
              <a:t>Visual</a:t>
            </a:r>
            <a:r>
              <a:rPr sz="3150" b="1" spc="5" dirty="0">
                <a:solidFill>
                  <a:srgbClr val="FFC000"/>
                </a:solidFill>
                <a:latin typeface="Arial"/>
                <a:cs typeface="Arial"/>
              </a:rPr>
              <a:t> </a:t>
            </a:r>
            <a:r>
              <a:rPr sz="3150" b="1" spc="-10" dirty="0">
                <a:solidFill>
                  <a:srgbClr val="FFC000"/>
                </a:solidFill>
                <a:latin typeface="Arial"/>
                <a:cs typeface="Arial"/>
              </a:rPr>
              <a:t>English</a:t>
            </a:r>
            <a:endParaRPr sz="3150" dirty="0">
              <a:latin typeface="Arial"/>
              <a:cs typeface="Arial"/>
            </a:endParaRPr>
          </a:p>
        </p:txBody>
      </p:sp>
      <p:sp>
        <p:nvSpPr>
          <p:cNvPr id="10" name="object 10"/>
          <p:cNvSpPr txBox="1"/>
          <p:nvPr/>
        </p:nvSpPr>
        <p:spPr>
          <a:xfrm>
            <a:off x="10194797" y="5828322"/>
            <a:ext cx="6909434" cy="2469515"/>
          </a:xfrm>
          <a:prstGeom prst="rect">
            <a:avLst/>
          </a:prstGeom>
        </p:spPr>
        <p:txBody>
          <a:bodyPr vert="horz" wrap="square" lIns="0" tIns="11430" rIns="0" bIns="0" rtlCol="0">
            <a:spAutoFit/>
          </a:bodyPr>
          <a:lstStyle/>
          <a:p>
            <a:pPr marL="469900" marR="5080" indent="-457834">
              <a:lnSpc>
                <a:spcPct val="120100"/>
              </a:lnSpc>
              <a:spcBef>
                <a:spcPts val="90"/>
              </a:spcBef>
              <a:buChar char="•"/>
              <a:tabLst>
                <a:tab pos="469900" algn="l"/>
                <a:tab pos="1519555" algn="l"/>
                <a:tab pos="1766570" algn="l"/>
                <a:tab pos="2057400" algn="l"/>
                <a:tab pos="2477135" algn="l"/>
                <a:tab pos="4785995" algn="l"/>
              </a:tabLst>
            </a:pPr>
            <a:r>
              <a:rPr sz="3350" spc="114" dirty="0">
                <a:latin typeface="Arial"/>
                <a:cs typeface="Arial"/>
              </a:rPr>
              <a:t>ASL</a:t>
            </a:r>
            <a:r>
              <a:rPr sz="3350" dirty="0">
                <a:latin typeface="Arial"/>
                <a:cs typeface="Arial"/>
              </a:rPr>
              <a:t>	</a:t>
            </a:r>
            <a:r>
              <a:rPr sz="3350" spc="170" dirty="0">
                <a:latin typeface="Arial"/>
                <a:cs typeface="Arial"/>
              </a:rPr>
              <a:t>is</a:t>
            </a:r>
            <a:r>
              <a:rPr sz="3350" dirty="0">
                <a:latin typeface="Arial"/>
                <a:cs typeface="Arial"/>
              </a:rPr>
              <a:t>	</a:t>
            </a:r>
            <a:r>
              <a:rPr sz="3350" spc="-50" dirty="0">
                <a:latin typeface="Arial"/>
                <a:cs typeface="Arial"/>
              </a:rPr>
              <a:t>a</a:t>
            </a:r>
            <a:r>
              <a:rPr sz="3350" dirty="0">
                <a:latin typeface="Arial"/>
                <a:cs typeface="Arial"/>
              </a:rPr>
              <a:t>	</a:t>
            </a:r>
            <a:r>
              <a:rPr sz="3350" spc="495" dirty="0">
                <a:latin typeface="Arial"/>
                <a:cs typeface="Arial"/>
              </a:rPr>
              <a:t>different</a:t>
            </a:r>
            <a:r>
              <a:rPr sz="3350" dirty="0">
                <a:latin typeface="Arial"/>
                <a:cs typeface="Arial"/>
              </a:rPr>
              <a:t>	</a:t>
            </a:r>
            <a:r>
              <a:rPr sz="3350" spc="335" dirty="0">
                <a:latin typeface="Arial"/>
                <a:cs typeface="Arial"/>
              </a:rPr>
              <a:t>language </a:t>
            </a:r>
            <a:r>
              <a:rPr sz="3350" spc="490" dirty="0">
                <a:latin typeface="Arial"/>
                <a:cs typeface="Arial"/>
              </a:rPr>
              <a:t>from</a:t>
            </a:r>
            <a:r>
              <a:rPr sz="3350" dirty="0">
                <a:latin typeface="Arial"/>
                <a:cs typeface="Arial"/>
              </a:rPr>
              <a:t>	</a:t>
            </a:r>
            <a:r>
              <a:rPr sz="3350" spc="315" dirty="0">
                <a:latin typeface="Arial"/>
                <a:cs typeface="Arial"/>
              </a:rPr>
              <a:t>English</a:t>
            </a:r>
            <a:endParaRPr sz="3350">
              <a:latin typeface="Arial"/>
              <a:cs typeface="Arial"/>
            </a:endParaRPr>
          </a:p>
          <a:p>
            <a:pPr>
              <a:lnSpc>
                <a:spcPct val="100000"/>
              </a:lnSpc>
              <a:spcBef>
                <a:spcPts val="1714"/>
              </a:spcBef>
              <a:buFont typeface="Arial"/>
              <a:buChar char="•"/>
            </a:pPr>
            <a:endParaRPr sz="3350">
              <a:latin typeface="Arial"/>
              <a:cs typeface="Arial"/>
            </a:endParaRPr>
          </a:p>
          <a:p>
            <a:pPr marL="469900" indent="-457200">
              <a:lnSpc>
                <a:spcPct val="100000"/>
              </a:lnSpc>
              <a:buChar char="•"/>
              <a:tabLst>
                <a:tab pos="469900" algn="l"/>
                <a:tab pos="1492250" algn="l"/>
              </a:tabLst>
            </a:pPr>
            <a:r>
              <a:rPr sz="3350" spc="440" dirty="0">
                <a:latin typeface="Arial"/>
                <a:cs typeface="Arial"/>
              </a:rPr>
              <a:t>Not</a:t>
            </a:r>
            <a:r>
              <a:rPr sz="3350" dirty="0">
                <a:latin typeface="Arial"/>
                <a:cs typeface="Arial"/>
              </a:rPr>
              <a:t>	</a:t>
            </a:r>
            <a:r>
              <a:rPr sz="3350" spc="355" dirty="0">
                <a:latin typeface="Arial"/>
                <a:cs typeface="Arial"/>
              </a:rPr>
              <a:t>all</a:t>
            </a:r>
            <a:r>
              <a:rPr sz="3350" spc="440" dirty="0">
                <a:latin typeface="Arial"/>
                <a:cs typeface="Arial"/>
              </a:rPr>
              <a:t> </a:t>
            </a:r>
            <a:r>
              <a:rPr sz="3350" spc="325" dirty="0">
                <a:latin typeface="Arial"/>
                <a:cs typeface="Arial"/>
              </a:rPr>
              <a:t>DHH</a:t>
            </a:r>
            <a:r>
              <a:rPr sz="3350" spc="465" dirty="0">
                <a:latin typeface="Arial"/>
                <a:cs typeface="Arial"/>
              </a:rPr>
              <a:t> </a:t>
            </a:r>
            <a:r>
              <a:rPr sz="3350" spc="320" dirty="0">
                <a:latin typeface="Arial"/>
                <a:cs typeface="Arial"/>
              </a:rPr>
              <a:t>are</a:t>
            </a:r>
            <a:r>
              <a:rPr sz="3350" spc="430" dirty="0">
                <a:latin typeface="Arial"/>
                <a:cs typeface="Arial"/>
              </a:rPr>
              <a:t> </a:t>
            </a:r>
            <a:r>
              <a:rPr sz="3350" spc="415" dirty="0">
                <a:latin typeface="Arial"/>
                <a:cs typeface="Arial"/>
              </a:rPr>
              <a:t>bilingual</a:t>
            </a:r>
            <a:endParaRPr sz="3350">
              <a:latin typeface="Arial"/>
              <a:cs typeface="Arial"/>
            </a:endParaRPr>
          </a:p>
        </p:txBody>
      </p:sp>
      <p:sp>
        <p:nvSpPr>
          <p:cNvPr id="15" name="object 15"/>
          <p:cNvSpPr txBox="1"/>
          <p:nvPr/>
        </p:nvSpPr>
        <p:spPr>
          <a:xfrm>
            <a:off x="16944975" y="9900336"/>
            <a:ext cx="1266825"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Holcomb,</a:t>
            </a:r>
            <a:r>
              <a:rPr sz="1350" spc="-35" dirty="0">
                <a:latin typeface="Tahoma"/>
                <a:cs typeface="Tahoma"/>
              </a:rPr>
              <a:t> </a:t>
            </a:r>
            <a:r>
              <a:rPr sz="1350" spc="-20" dirty="0">
                <a:latin typeface="Tahoma"/>
                <a:cs typeface="Tahoma"/>
              </a:rPr>
              <a:t>2012</a:t>
            </a:r>
            <a:endParaRPr sz="1350">
              <a:latin typeface="Tahoma"/>
              <a:cs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0"/>
            <a:ext cx="9143999" cy="5148072"/>
          </a:xfrm>
          <a:prstGeom prst="rect">
            <a:avLst/>
          </a:prstGeom>
        </p:spPr>
      </p:pic>
      <p:sp>
        <p:nvSpPr>
          <p:cNvPr id="4" name="object 4">
            <a:extLst>
              <a:ext uri="{C183D7F6-B498-43B3-948B-1728B52AA6E4}">
                <adec:decorative xmlns:adec="http://schemas.microsoft.com/office/drawing/2017/decorative" val="1"/>
              </a:ext>
            </a:extLst>
          </p:cNvPr>
          <p:cNvSpPr/>
          <p:nvPr/>
        </p:nvSpPr>
        <p:spPr>
          <a:xfrm>
            <a:off x="0" y="4562855"/>
            <a:ext cx="9144000" cy="585470"/>
          </a:xfrm>
          <a:custGeom>
            <a:avLst/>
            <a:gdLst/>
            <a:ahLst/>
            <a:cxnLst/>
            <a:rect l="l" t="t" r="r" b="b"/>
            <a:pathLst>
              <a:path w="9144000" h="585470">
                <a:moveTo>
                  <a:pt x="9144000" y="0"/>
                </a:moveTo>
                <a:lnTo>
                  <a:pt x="0" y="0"/>
                </a:lnTo>
                <a:lnTo>
                  <a:pt x="0" y="585215"/>
                </a:lnTo>
                <a:lnTo>
                  <a:pt x="9144000" y="585215"/>
                </a:lnTo>
                <a:lnTo>
                  <a:pt x="9144000"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txBox="1"/>
          <p:nvPr/>
        </p:nvSpPr>
        <p:spPr>
          <a:xfrm>
            <a:off x="2297557" y="4591748"/>
            <a:ext cx="4544695" cy="508634"/>
          </a:xfrm>
          <a:prstGeom prst="rect">
            <a:avLst/>
          </a:prstGeom>
        </p:spPr>
        <p:txBody>
          <a:bodyPr vert="horz" wrap="square" lIns="0" tIns="15240" rIns="0" bIns="0" rtlCol="0">
            <a:spAutoFit/>
          </a:bodyPr>
          <a:lstStyle/>
          <a:p>
            <a:pPr marL="12700">
              <a:lnSpc>
                <a:spcPct val="100000"/>
              </a:lnSpc>
              <a:spcBef>
                <a:spcPts val="120"/>
              </a:spcBef>
            </a:pPr>
            <a:r>
              <a:rPr sz="3150" b="1" dirty="0">
                <a:solidFill>
                  <a:srgbClr val="FFC000"/>
                </a:solidFill>
                <a:latin typeface="Arial"/>
                <a:cs typeface="Arial"/>
              </a:rPr>
              <a:t>Dinner</a:t>
            </a:r>
            <a:r>
              <a:rPr sz="3150" b="1" spc="-35" dirty="0">
                <a:solidFill>
                  <a:srgbClr val="FFC000"/>
                </a:solidFill>
                <a:latin typeface="Arial"/>
                <a:cs typeface="Arial"/>
              </a:rPr>
              <a:t> </a:t>
            </a:r>
            <a:r>
              <a:rPr sz="3150" b="1" dirty="0">
                <a:solidFill>
                  <a:srgbClr val="FFC000"/>
                </a:solidFill>
                <a:latin typeface="Arial"/>
                <a:cs typeface="Arial"/>
              </a:rPr>
              <a:t>Table</a:t>
            </a:r>
            <a:r>
              <a:rPr sz="3150" b="1" spc="-60" dirty="0">
                <a:solidFill>
                  <a:srgbClr val="FFC000"/>
                </a:solidFill>
                <a:latin typeface="Arial"/>
                <a:cs typeface="Arial"/>
              </a:rPr>
              <a:t> </a:t>
            </a:r>
            <a:r>
              <a:rPr sz="3150" b="1" spc="-10" dirty="0">
                <a:solidFill>
                  <a:srgbClr val="FFC000"/>
                </a:solidFill>
                <a:latin typeface="Arial"/>
                <a:cs typeface="Arial"/>
              </a:rPr>
              <a:t>Syndrome</a:t>
            </a:r>
            <a:endParaRPr sz="3150">
              <a:latin typeface="Arial"/>
              <a:cs typeface="Arial"/>
            </a:endParaRPr>
          </a:p>
        </p:txBody>
      </p:sp>
      <p:grpSp>
        <p:nvGrpSpPr>
          <p:cNvPr id="6" name="object 6">
            <a:extLst>
              <a:ext uri="{C183D7F6-B498-43B3-948B-1728B52AA6E4}">
                <adec:decorative xmlns:adec="http://schemas.microsoft.com/office/drawing/2017/decorative" val="1"/>
              </a:ext>
            </a:extLst>
          </p:cNvPr>
          <p:cNvGrpSpPr/>
          <p:nvPr/>
        </p:nvGrpSpPr>
        <p:grpSpPr>
          <a:xfrm>
            <a:off x="9144000" y="0"/>
            <a:ext cx="9144000" cy="5148580"/>
            <a:chOff x="9144000" y="0"/>
            <a:chExt cx="9144000" cy="5148580"/>
          </a:xfrm>
        </p:grpSpPr>
        <p:pic>
          <p:nvPicPr>
            <p:cNvPr id="7" name="object 7"/>
            <p:cNvPicPr/>
            <p:nvPr/>
          </p:nvPicPr>
          <p:blipFill>
            <a:blip r:embed="rId3" cstate="print"/>
            <a:stretch>
              <a:fillRect/>
            </a:stretch>
          </p:blipFill>
          <p:spPr>
            <a:xfrm>
              <a:off x="9144000" y="0"/>
              <a:ext cx="9144000" cy="5148072"/>
            </a:xfrm>
            <a:prstGeom prst="rect">
              <a:avLst/>
            </a:prstGeom>
          </p:spPr>
        </p:pic>
        <p:sp>
          <p:nvSpPr>
            <p:cNvPr id="8" name="object 8"/>
            <p:cNvSpPr/>
            <p:nvPr/>
          </p:nvSpPr>
          <p:spPr>
            <a:xfrm>
              <a:off x="9162288" y="4562855"/>
              <a:ext cx="9126220" cy="585470"/>
            </a:xfrm>
            <a:custGeom>
              <a:avLst/>
              <a:gdLst/>
              <a:ahLst/>
              <a:cxnLst/>
              <a:rect l="l" t="t" r="r" b="b"/>
              <a:pathLst>
                <a:path w="9126219" h="585470">
                  <a:moveTo>
                    <a:pt x="9125712" y="0"/>
                  </a:moveTo>
                  <a:lnTo>
                    <a:pt x="0" y="0"/>
                  </a:lnTo>
                  <a:lnTo>
                    <a:pt x="0" y="585215"/>
                  </a:lnTo>
                  <a:lnTo>
                    <a:pt x="9125712" y="585215"/>
                  </a:lnTo>
                  <a:lnTo>
                    <a:pt x="9125712" y="0"/>
                  </a:lnTo>
                  <a:close/>
                </a:path>
              </a:pathLst>
            </a:custGeom>
            <a:solidFill>
              <a:srgbClr val="000000"/>
            </a:solidFill>
          </p:spPr>
          <p:txBody>
            <a:bodyPr wrap="square" lIns="0" tIns="0" rIns="0" bIns="0" rtlCol="0"/>
            <a:lstStyle/>
            <a:p>
              <a:endParaRPr/>
            </a:p>
          </p:txBody>
        </p:sp>
      </p:grpSp>
      <p:sp>
        <p:nvSpPr>
          <p:cNvPr id="9" name="object 9">
            <a:extLst>
              <a:ext uri="{C183D7F6-B498-43B3-948B-1728B52AA6E4}">
                <adec:decorative xmlns:adec="http://schemas.microsoft.com/office/drawing/2017/decorative" val="1"/>
              </a:ext>
            </a:extLst>
          </p:cNvPr>
          <p:cNvSpPr txBox="1">
            <a:spLocks/>
          </p:cNvSpPr>
          <p:nvPr/>
        </p:nvSpPr>
        <p:spPr>
          <a:xfrm>
            <a:off x="10458450" y="4586668"/>
            <a:ext cx="6558280" cy="508634"/>
          </a:xfrm>
          <a:prstGeom prst="rect">
            <a:avLst/>
          </a:prstGeom>
          <a:noFill/>
          <a:ln>
            <a:noFill/>
            <a:prstDash/>
          </a:ln>
          <a:effectLst/>
        </p:spPr>
        <p:txBody>
          <a:bodyPr rot="0" spcFirstLastPara="0" vertOverflow="overflow" horzOverflow="overflow" vert="horz" wrap="square" lIns="0" tIns="15240"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20"/>
              </a:spcBef>
              <a:spcAft>
                <a:spcPts val="0"/>
              </a:spcAft>
              <a:buClrTx/>
              <a:buSzTx/>
              <a:buFontTx/>
              <a:buNone/>
              <a:tabLst/>
              <a:defRPr/>
            </a:pPr>
            <a:r>
              <a:rPr kumimoji="0" lang="en-US" sz="3150" b="1" i="0" u="none" strike="noStrike" kern="0" cap="none" spc="0" normalizeH="0" baseline="0" noProof="0" dirty="0">
                <a:ln>
                  <a:noFill/>
                </a:ln>
                <a:solidFill>
                  <a:srgbClr val="FFC000"/>
                </a:solidFill>
                <a:effectLst/>
                <a:uLnTx/>
                <a:uFillTx/>
                <a:latin typeface="Arial"/>
                <a:ea typeface="+mj-ea"/>
                <a:cs typeface="Arial"/>
              </a:rPr>
              <a:t>Lack</a:t>
            </a:r>
            <a:r>
              <a:rPr kumimoji="0" lang="en-US" sz="3150" b="1" i="0" u="none" strike="noStrike" kern="0" cap="none" spc="45" normalizeH="0" baseline="0" noProof="0" dirty="0">
                <a:ln>
                  <a:noFill/>
                </a:ln>
                <a:solidFill>
                  <a:srgbClr val="FFC000"/>
                </a:solidFill>
                <a:effectLst/>
                <a:uLnTx/>
                <a:uFillTx/>
                <a:latin typeface="Arial"/>
                <a:ea typeface="+mj-ea"/>
                <a:cs typeface="Arial"/>
              </a:rPr>
              <a:t> </a:t>
            </a:r>
            <a:r>
              <a:rPr kumimoji="0" lang="en-US" sz="3150" b="1" i="0" u="none" strike="noStrike" kern="0" cap="none" spc="0" normalizeH="0" baseline="0" noProof="0" dirty="0">
                <a:ln>
                  <a:noFill/>
                </a:ln>
                <a:solidFill>
                  <a:srgbClr val="FFC000"/>
                </a:solidFill>
                <a:effectLst/>
                <a:uLnTx/>
                <a:uFillTx/>
                <a:latin typeface="Arial"/>
                <a:ea typeface="+mj-ea"/>
                <a:cs typeface="Arial"/>
              </a:rPr>
              <a:t>of</a:t>
            </a:r>
            <a:r>
              <a:rPr kumimoji="0" lang="en-US" sz="3150" b="1" i="0" u="none" strike="noStrike" kern="0" cap="none" spc="-25" normalizeH="0" baseline="0" noProof="0" dirty="0">
                <a:ln>
                  <a:noFill/>
                </a:ln>
                <a:solidFill>
                  <a:srgbClr val="FFC000"/>
                </a:solidFill>
                <a:effectLst/>
                <a:uLnTx/>
                <a:uFillTx/>
                <a:latin typeface="Arial"/>
                <a:ea typeface="+mj-ea"/>
                <a:cs typeface="Arial"/>
              </a:rPr>
              <a:t> </a:t>
            </a:r>
            <a:r>
              <a:rPr kumimoji="0" lang="en-US" sz="3150" b="1" i="0" u="none" strike="noStrike" kern="0" cap="none" spc="0" normalizeH="0" baseline="0" noProof="0" dirty="0">
                <a:ln>
                  <a:noFill/>
                </a:ln>
                <a:solidFill>
                  <a:srgbClr val="FFC000"/>
                </a:solidFill>
                <a:effectLst/>
                <a:uLnTx/>
                <a:uFillTx/>
                <a:latin typeface="Arial"/>
                <a:ea typeface="+mj-ea"/>
                <a:cs typeface="Arial"/>
              </a:rPr>
              <a:t>ASL</a:t>
            </a:r>
            <a:r>
              <a:rPr kumimoji="0" lang="en-US" sz="3150" b="1" i="0" u="none" strike="noStrike" kern="0" cap="none" spc="-50" normalizeH="0" baseline="0" noProof="0" dirty="0">
                <a:ln>
                  <a:noFill/>
                </a:ln>
                <a:solidFill>
                  <a:srgbClr val="FFC000"/>
                </a:solidFill>
                <a:effectLst/>
                <a:uLnTx/>
                <a:uFillTx/>
                <a:latin typeface="Arial"/>
                <a:ea typeface="+mj-ea"/>
                <a:cs typeface="Arial"/>
              </a:rPr>
              <a:t> </a:t>
            </a:r>
            <a:r>
              <a:rPr kumimoji="0" lang="en-US" sz="3150" b="1" i="0" u="none" strike="noStrike" kern="0" cap="none" spc="0" normalizeH="0" baseline="0" noProof="0" dirty="0">
                <a:ln>
                  <a:noFill/>
                </a:ln>
                <a:solidFill>
                  <a:srgbClr val="FFC000"/>
                </a:solidFill>
                <a:effectLst/>
                <a:uLnTx/>
                <a:uFillTx/>
                <a:latin typeface="Arial"/>
                <a:ea typeface="+mj-ea"/>
                <a:cs typeface="Arial"/>
              </a:rPr>
              <a:t>Interpreters</a:t>
            </a:r>
            <a:r>
              <a:rPr kumimoji="0" lang="en-US" sz="3150" b="1" i="0" u="none" strike="noStrike" kern="0" cap="none" spc="55" normalizeH="0" baseline="0" noProof="0" dirty="0">
                <a:ln>
                  <a:noFill/>
                </a:ln>
                <a:solidFill>
                  <a:srgbClr val="FFC000"/>
                </a:solidFill>
                <a:effectLst/>
                <a:uLnTx/>
                <a:uFillTx/>
                <a:latin typeface="Arial"/>
                <a:ea typeface="+mj-ea"/>
                <a:cs typeface="Arial"/>
              </a:rPr>
              <a:t> </a:t>
            </a:r>
            <a:r>
              <a:rPr kumimoji="0" lang="en-US" sz="3150" b="1" i="0" u="none" strike="noStrike" kern="0" cap="none" spc="-10" normalizeH="0" baseline="0" noProof="0" dirty="0">
                <a:ln>
                  <a:noFill/>
                </a:ln>
                <a:solidFill>
                  <a:srgbClr val="FFC000"/>
                </a:solidFill>
                <a:effectLst/>
                <a:uLnTx/>
                <a:uFillTx/>
                <a:latin typeface="Arial"/>
                <a:ea typeface="+mj-ea"/>
                <a:cs typeface="Arial"/>
              </a:rPr>
              <a:t>Provided</a:t>
            </a:r>
            <a:endParaRPr kumimoji="0" lang="en-US" sz="3150" b="1" i="0" u="none" strike="noStrike" kern="0" cap="none" spc="0" normalizeH="0" baseline="0" noProof="0" dirty="0">
              <a:ln>
                <a:noFill/>
              </a:ln>
              <a:solidFill>
                <a:schemeClr val="bg1"/>
              </a:solidFill>
              <a:effectLst/>
              <a:uLnTx/>
              <a:uFillTx/>
              <a:latin typeface="Arial"/>
              <a:ea typeface="+mj-ea"/>
              <a:cs typeface="Arial"/>
            </a:endParaRPr>
          </a:p>
        </p:txBody>
      </p:sp>
      <p:grpSp>
        <p:nvGrpSpPr>
          <p:cNvPr id="10" name="object 10">
            <a:extLst>
              <a:ext uri="{C183D7F6-B498-43B3-948B-1728B52AA6E4}">
                <adec:decorative xmlns:adec="http://schemas.microsoft.com/office/drawing/2017/decorative" val="1"/>
              </a:ext>
            </a:extLst>
          </p:cNvPr>
          <p:cNvGrpSpPr/>
          <p:nvPr/>
        </p:nvGrpSpPr>
        <p:grpSpPr>
          <a:xfrm>
            <a:off x="0" y="5148071"/>
            <a:ext cx="9126220" cy="5139055"/>
            <a:chOff x="0" y="5148071"/>
            <a:chExt cx="9126220" cy="5139055"/>
          </a:xfrm>
        </p:grpSpPr>
        <p:pic>
          <p:nvPicPr>
            <p:cNvPr id="11" name="object 11"/>
            <p:cNvPicPr/>
            <p:nvPr/>
          </p:nvPicPr>
          <p:blipFill>
            <a:blip r:embed="rId4" cstate="print"/>
            <a:stretch>
              <a:fillRect/>
            </a:stretch>
          </p:blipFill>
          <p:spPr>
            <a:xfrm>
              <a:off x="0" y="5148071"/>
              <a:ext cx="9125711" cy="5138925"/>
            </a:xfrm>
            <a:prstGeom prst="rect">
              <a:avLst/>
            </a:prstGeom>
          </p:spPr>
        </p:pic>
        <p:sp>
          <p:nvSpPr>
            <p:cNvPr id="12" name="object 12"/>
            <p:cNvSpPr/>
            <p:nvPr/>
          </p:nvSpPr>
          <p:spPr>
            <a:xfrm>
              <a:off x="0" y="9710928"/>
              <a:ext cx="9126220" cy="576580"/>
            </a:xfrm>
            <a:custGeom>
              <a:avLst/>
              <a:gdLst/>
              <a:ahLst/>
              <a:cxnLst/>
              <a:rect l="l" t="t" r="r" b="b"/>
              <a:pathLst>
                <a:path w="9126220" h="576579">
                  <a:moveTo>
                    <a:pt x="9125712" y="576071"/>
                  </a:moveTo>
                  <a:lnTo>
                    <a:pt x="9125712" y="0"/>
                  </a:lnTo>
                  <a:lnTo>
                    <a:pt x="0" y="0"/>
                  </a:lnTo>
                  <a:lnTo>
                    <a:pt x="0" y="576071"/>
                  </a:lnTo>
                  <a:lnTo>
                    <a:pt x="9125712" y="576071"/>
                  </a:lnTo>
                  <a:close/>
                </a:path>
              </a:pathLst>
            </a:custGeom>
            <a:solidFill>
              <a:srgbClr val="000000"/>
            </a:solidFill>
          </p:spPr>
          <p:txBody>
            <a:bodyPr wrap="square" lIns="0" tIns="0" rIns="0" bIns="0" rtlCol="0"/>
            <a:lstStyle/>
            <a:p>
              <a:endParaRPr/>
            </a:p>
          </p:txBody>
        </p:sp>
      </p:grpSp>
      <p:sp>
        <p:nvSpPr>
          <p:cNvPr id="13" name="object 13">
            <a:extLst>
              <a:ext uri="{C183D7F6-B498-43B3-948B-1728B52AA6E4}">
                <adec:decorative xmlns:adec="http://schemas.microsoft.com/office/drawing/2017/decorative" val="1"/>
              </a:ext>
            </a:extLst>
          </p:cNvPr>
          <p:cNvSpPr txBox="1"/>
          <p:nvPr/>
        </p:nvSpPr>
        <p:spPr>
          <a:xfrm>
            <a:off x="2078482" y="9739845"/>
            <a:ext cx="4944745" cy="508634"/>
          </a:xfrm>
          <a:prstGeom prst="rect">
            <a:avLst/>
          </a:prstGeom>
        </p:spPr>
        <p:txBody>
          <a:bodyPr vert="horz" wrap="square" lIns="0" tIns="15240" rIns="0" bIns="0" rtlCol="0">
            <a:spAutoFit/>
          </a:bodyPr>
          <a:lstStyle/>
          <a:p>
            <a:pPr marL="12700">
              <a:lnSpc>
                <a:spcPct val="100000"/>
              </a:lnSpc>
              <a:spcBef>
                <a:spcPts val="120"/>
              </a:spcBef>
            </a:pPr>
            <a:r>
              <a:rPr sz="3150" b="1" dirty="0">
                <a:solidFill>
                  <a:srgbClr val="FFC000"/>
                </a:solidFill>
                <a:latin typeface="Arial"/>
                <a:cs typeface="Arial"/>
              </a:rPr>
              <a:t>ASL</a:t>
            </a:r>
            <a:r>
              <a:rPr sz="3150" b="1" spc="-55" dirty="0">
                <a:solidFill>
                  <a:srgbClr val="FFC000"/>
                </a:solidFill>
                <a:latin typeface="Arial"/>
                <a:cs typeface="Arial"/>
              </a:rPr>
              <a:t> </a:t>
            </a:r>
            <a:r>
              <a:rPr sz="3150" b="1" dirty="0">
                <a:solidFill>
                  <a:srgbClr val="FFC000"/>
                </a:solidFill>
                <a:latin typeface="Arial"/>
                <a:cs typeface="Arial"/>
              </a:rPr>
              <a:t>is</a:t>
            </a:r>
            <a:r>
              <a:rPr sz="3150" b="1" spc="55" dirty="0">
                <a:solidFill>
                  <a:srgbClr val="FFC000"/>
                </a:solidFill>
                <a:latin typeface="Arial"/>
                <a:cs typeface="Arial"/>
              </a:rPr>
              <a:t> </a:t>
            </a:r>
            <a:r>
              <a:rPr sz="3150" b="1" dirty="0">
                <a:solidFill>
                  <a:srgbClr val="FFC000"/>
                </a:solidFill>
                <a:latin typeface="Arial"/>
                <a:cs typeface="Arial"/>
              </a:rPr>
              <a:t>Not</a:t>
            </a:r>
            <a:r>
              <a:rPr sz="3150" b="1" spc="55" dirty="0">
                <a:solidFill>
                  <a:srgbClr val="FFC000"/>
                </a:solidFill>
                <a:latin typeface="Arial"/>
                <a:cs typeface="Arial"/>
              </a:rPr>
              <a:t> </a:t>
            </a:r>
            <a:r>
              <a:rPr sz="3150" b="1" dirty="0">
                <a:solidFill>
                  <a:srgbClr val="FFC000"/>
                </a:solidFill>
                <a:latin typeface="Arial"/>
                <a:cs typeface="Arial"/>
              </a:rPr>
              <a:t>Visual</a:t>
            </a:r>
            <a:r>
              <a:rPr sz="3150" b="1" spc="5" dirty="0">
                <a:solidFill>
                  <a:srgbClr val="FFC000"/>
                </a:solidFill>
                <a:latin typeface="Arial"/>
                <a:cs typeface="Arial"/>
              </a:rPr>
              <a:t> </a:t>
            </a:r>
            <a:r>
              <a:rPr sz="3150" b="1" spc="-10" dirty="0">
                <a:solidFill>
                  <a:srgbClr val="FFC000"/>
                </a:solidFill>
                <a:latin typeface="Arial"/>
                <a:cs typeface="Arial"/>
              </a:rPr>
              <a:t>English</a:t>
            </a:r>
            <a:endParaRPr sz="3150">
              <a:latin typeface="Arial"/>
              <a:cs typeface="Arial"/>
            </a:endParaRPr>
          </a:p>
        </p:txBody>
      </p:sp>
      <p:grpSp>
        <p:nvGrpSpPr>
          <p:cNvPr id="14" name="object 14" descr="A hand holding a cell phone showing the YoutTube logo"/>
          <p:cNvGrpSpPr/>
          <p:nvPr/>
        </p:nvGrpSpPr>
        <p:grpSpPr>
          <a:xfrm>
            <a:off x="9162288" y="5166358"/>
            <a:ext cx="9126220" cy="5120640"/>
            <a:chOff x="9162288" y="5166358"/>
            <a:chExt cx="9126220" cy="5120640"/>
          </a:xfrm>
        </p:grpSpPr>
        <p:pic>
          <p:nvPicPr>
            <p:cNvPr id="15" name="object 15"/>
            <p:cNvPicPr/>
            <p:nvPr/>
          </p:nvPicPr>
          <p:blipFill>
            <a:blip r:embed="rId5" cstate="print"/>
            <a:stretch>
              <a:fillRect/>
            </a:stretch>
          </p:blipFill>
          <p:spPr>
            <a:xfrm>
              <a:off x="9162288" y="5166358"/>
              <a:ext cx="9125712" cy="5120638"/>
            </a:xfrm>
            <a:prstGeom prst="rect">
              <a:avLst/>
            </a:prstGeom>
          </p:spPr>
        </p:pic>
        <p:sp>
          <p:nvSpPr>
            <p:cNvPr id="16" name="object 16"/>
            <p:cNvSpPr/>
            <p:nvPr/>
          </p:nvSpPr>
          <p:spPr>
            <a:xfrm>
              <a:off x="9162288" y="9710928"/>
              <a:ext cx="9126220" cy="576580"/>
            </a:xfrm>
            <a:custGeom>
              <a:avLst/>
              <a:gdLst/>
              <a:ahLst/>
              <a:cxnLst/>
              <a:rect l="l" t="t" r="r" b="b"/>
              <a:pathLst>
                <a:path w="9126219" h="576579">
                  <a:moveTo>
                    <a:pt x="9125712" y="0"/>
                  </a:moveTo>
                  <a:lnTo>
                    <a:pt x="0" y="0"/>
                  </a:lnTo>
                  <a:lnTo>
                    <a:pt x="0" y="576071"/>
                  </a:lnTo>
                  <a:lnTo>
                    <a:pt x="9125712" y="576071"/>
                  </a:lnTo>
                  <a:lnTo>
                    <a:pt x="9125712" y="0"/>
                  </a:lnTo>
                  <a:close/>
                </a:path>
              </a:pathLst>
            </a:custGeom>
            <a:solidFill>
              <a:srgbClr val="000000"/>
            </a:solidFill>
          </p:spPr>
          <p:txBody>
            <a:bodyPr wrap="square" lIns="0" tIns="0" rIns="0" bIns="0" rtlCol="0"/>
            <a:lstStyle/>
            <a:p>
              <a:endParaRPr/>
            </a:p>
          </p:txBody>
        </p:sp>
      </p:grpSp>
      <p:sp>
        <p:nvSpPr>
          <p:cNvPr id="17" name="object 17"/>
          <p:cNvSpPr txBox="1">
            <a:spLocks noGrp="1"/>
          </p:cNvSpPr>
          <p:nvPr>
            <p:ph type="title" idx="4294967295"/>
          </p:nvPr>
        </p:nvSpPr>
        <p:spPr>
          <a:xfrm>
            <a:off x="10008869" y="9739845"/>
            <a:ext cx="7458709" cy="508634"/>
          </a:xfrm>
          <a:prstGeom prst="rect">
            <a:avLst/>
          </a:prstGeom>
          <a:noFill/>
          <a:ln>
            <a:noFill/>
            <a:prstDash/>
          </a:ln>
          <a:effectLst/>
        </p:spPr>
        <p:txBody>
          <a:bodyPr rot="0" spcFirstLastPara="0" vertOverflow="overflow" horzOverflow="overflow" vert="horz" wrap="square" lIns="0" tIns="15240"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20"/>
              </a:spcBef>
              <a:spcAft>
                <a:spcPts val="0"/>
              </a:spcAft>
              <a:buClrTx/>
              <a:buSzTx/>
              <a:buFontTx/>
              <a:buNone/>
              <a:tabLst/>
              <a:defRPr/>
            </a:pPr>
            <a:r>
              <a:rPr kumimoji="0" lang="en-US" sz="3150" b="1" i="0" u="none" strike="noStrike" kern="0" cap="none" spc="0" normalizeH="0" baseline="0" noProof="0" dirty="0">
                <a:ln>
                  <a:noFill/>
                </a:ln>
                <a:solidFill>
                  <a:srgbClr val="FFC000"/>
                </a:solidFill>
                <a:effectLst/>
                <a:uLnTx/>
                <a:uFillTx/>
                <a:latin typeface="Arial"/>
                <a:cs typeface="Arial"/>
              </a:rPr>
              <a:t>Lack</a:t>
            </a:r>
            <a:r>
              <a:rPr kumimoji="0" lang="en-US" sz="3150" b="1" i="0" u="none" strike="noStrike" kern="0" cap="none" spc="70" normalizeH="0" baseline="0" noProof="0" dirty="0">
                <a:ln>
                  <a:noFill/>
                </a:ln>
                <a:solidFill>
                  <a:srgbClr val="FFC000"/>
                </a:solidFill>
                <a:effectLst/>
                <a:uLnTx/>
                <a:uFillTx/>
                <a:latin typeface="Arial"/>
                <a:cs typeface="Arial"/>
              </a:rPr>
              <a:t> </a:t>
            </a:r>
            <a:r>
              <a:rPr kumimoji="0" lang="en-US" sz="3150" b="1" i="0" u="none" strike="noStrike" kern="0" cap="none" spc="0" normalizeH="0" baseline="0" noProof="0" dirty="0">
                <a:ln>
                  <a:noFill/>
                </a:ln>
                <a:solidFill>
                  <a:srgbClr val="FFC000"/>
                </a:solidFill>
                <a:effectLst/>
                <a:uLnTx/>
                <a:uFillTx/>
                <a:latin typeface="Arial"/>
                <a:cs typeface="Arial"/>
              </a:rPr>
              <a:t>of</a:t>
            </a:r>
            <a:r>
              <a:rPr kumimoji="0" lang="en-US" sz="3150" b="1" i="0" u="none" strike="noStrike" kern="0" cap="none" spc="135" normalizeH="0" baseline="0" noProof="0" dirty="0">
                <a:ln>
                  <a:noFill/>
                </a:ln>
                <a:solidFill>
                  <a:srgbClr val="FFC000"/>
                </a:solidFill>
                <a:effectLst/>
                <a:uLnTx/>
                <a:uFillTx/>
                <a:latin typeface="Arial"/>
                <a:cs typeface="Arial"/>
              </a:rPr>
              <a:t> </a:t>
            </a:r>
            <a:r>
              <a:rPr kumimoji="0" lang="en-US" sz="3150" b="1" i="0" u="none" strike="noStrike" kern="0" cap="none" spc="-10" normalizeH="0" baseline="0" noProof="0" dirty="0">
                <a:ln>
                  <a:noFill/>
                </a:ln>
                <a:solidFill>
                  <a:srgbClr val="FFC000"/>
                </a:solidFill>
                <a:effectLst/>
                <a:uLnTx/>
                <a:uFillTx/>
                <a:latin typeface="Arial"/>
                <a:cs typeface="Arial"/>
              </a:rPr>
              <a:t>Video-</a:t>
            </a:r>
            <a:r>
              <a:rPr kumimoji="0" lang="en-US" sz="3150" b="1" i="0" u="none" strike="noStrike" kern="0" cap="none" spc="0" normalizeH="0" baseline="0" noProof="0" dirty="0">
                <a:ln>
                  <a:noFill/>
                </a:ln>
                <a:solidFill>
                  <a:srgbClr val="FFC000"/>
                </a:solidFill>
                <a:effectLst/>
                <a:uLnTx/>
                <a:uFillTx/>
                <a:latin typeface="Arial"/>
                <a:cs typeface="Arial"/>
              </a:rPr>
              <a:t>Based</a:t>
            </a:r>
            <a:r>
              <a:rPr kumimoji="0" lang="en-US" sz="3150" b="1" i="0" u="none" strike="noStrike" kern="0" cap="none" spc="40" normalizeH="0" baseline="0" noProof="0" dirty="0">
                <a:ln>
                  <a:noFill/>
                </a:ln>
                <a:solidFill>
                  <a:srgbClr val="FFC000"/>
                </a:solidFill>
                <a:effectLst/>
                <a:uLnTx/>
                <a:uFillTx/>
                <a:latin typeface="Arial"/>
                <a:cs typeface="Arial"/>
              </a:rPr>
              <a:t> </a:t>
            </a:r>
            <a:r>
              <a:rPr kumimoji="0" lang="en-US" sz="3150" b="1" i="0" u="none" strike="noStrike" kern="0" cap="none" spc="0" normalizeH="0" baseline="0" noProof="0" dirty="0">
                <a:ln>
                  <a:noFill/>
                </a:ln>
                <a:solidFill>
                  <a:srgbClr val="FFC000"/>
                </a:solidFill>
                <a:effectLst/>
                <a:uLnTx/>
                <a:uFillTx/>
                <a:latin typeface="Arial"/>
                <a:cs typeface="Arial"/>
              </a:rPr>
              <a:t>Education</a:t>
            </a:r>
            <a:r>
              <a:rPr kumimoji="0" lang="en-US" sz="3150" b="1" i="0" u="none" strike="noStrike" kern="0" cap="none" spc="45" normalizeH="0" baseline="0" noProof="0" dirty="0">
                <a:ln>
                  <a:noFill/>
                </a:ln>
                <a:solidFill>
                  <a:srgbClr val="FFC000"/>
                </a:solidFill>
                <a:effectLst/>
                <a:uLnTx/>
                <a:uFillTx/>
                <a:latin typeface="Arial"/>
                <a:cs typeface="Arial"/>
              </a:rPr>
              <a:t> </a:t>
            </a:r>
            <a:r>
              <a:rPr kumimoji="0" lang="en-US" sz="3150" b="1" i="0" u="none" strike="noStrike" kern="0" cap="none" spc="0" normalizeH="0" baseline="0" noProof="0" dirty="0">
                <a:ln>
                  <a:noFill/>
                </a:ln>
                <a:solidFill>
                  <a:srgbClr val="FFC000"/>
                </a:solidFill>
                <a:effectLst/>
                <a:uLnTx/>
                <a:uFillTx/>
                <a:latin typeface="Arial"/>
                <a:cs typeface="Arial"/>
              </a:rPr>
              <a:t>in</a:t>
            </a:r>
            <a:r>
              <a:rPr kumimoji="0" lang="en-US" sz="3150" b="1" i="0" u="none" strike="noStrike" kern="0" cap="none" spc="-110" normalizeH="0" baseline="0" noProof="0" dirty="0">
                <a:ln>
                  <a:noFill/>
                </a:ln>
                <a:solidFill>
                  <a:srgbClr val="FFC000"/>
                </a:solidFill>
                <a:effectLst/>
                <a:uLnTx/>
                <a:uFillTx/>
                <a:latin typeface="Arial"/>
                <a:cs typeface="Arial"/>
              </a:rPr>
              <a:t> </a:t>
            </a:r>
            <a:r>
              <a:rPr kumimoji="0" lang="en-US" sz="3150" b="1" i="0" u="none" strike="noStrike" kern="0" cap="none" spc="-25" normalizeH="0" baseline="0" noProof="0" dirty="0">
                <a:ln>
                  <a:noFill/>
                </a:ln>
                <a:solidFill>
                  <a:srgbClr val="FFC000"/>
                </a:solidFill>
                <a:effectLst/>
                <a:uLnTx/>
                <a:uFillTx/>
                <a:latin typeface="Arial"/>
                <a:cs typeface="Arial"/>
              </a:rPr>
              <a:t>ASL</a:t>
            </a:r>
            <a:endParaRPr kumimoji="0" lang="en-US" sz="3150" b="0" i="0" u="none" strike="noStrike" kern="0" cap="none" spc="0" normalizeH="0" baseline="0" noProof="0" dirty="0">
              <a:ln>
                <a:noFill/>
              </a:ln>
              <a:solidFill>
                <a:sysClr val="windowText" lastClr="000000"/>
              </a:solidFill>
              <a:effectLst/>
              <a:uLnTx/>
              <a:uFillTx/>
              <a:latin typeface="Arial"/>
              <a:cs typeface="Arial"/>
            </a:endParaRPr>
          </a:p>
        </p:txBody>
      </p:sp>
      <p:sp>
        <p:nvSpPr>
          <p:cNvPr id="18" name="object 18"/>
          <p:cNvSpPr txBox="1"/>
          <p:nvPr/>
        </p:nvSpPr>
        <p:spPr>
          <a:xfrm>
            <a:off x="16264509" y="9366516"/>
            <a:ext cx="1850389" cy="234315"/>
          </a:xfrm>
          <a:prstGeom prst="rect">
            <a:avLst/>
          </a:prstGeom>
        </p:spPr>
        <p:txBody>
          <a:bodyPr vert="horz" wrap="square" lIns="0" tIns="15240" rIns="0" bIns="0" rtlCol="0">
            <a:spAutoFit/>
          </a:bodyPr>
          <a:lstStyle/>
          <a:p>
            <a:pPr marL="12700">
              <a:lnSpc>
                <a:spcPct val="100000"/>
              </a:lnSpc>
              <a:spcBef>
                <a:spcPts val="120"/>
              </a:spcBef>
            </a:pPr>
            <a:r>
              <a:rPr sz="1350" spc="-45" dirty="0">
                <a:solidFill>
                  <a:srgbClr val="FFFFFF"/>
                </a:solidFill>
                <a:latin typeface="Arial Black"/>
                <a:cs typeface="Arial Black"/>
              </a:rPr>
              <a:t>Litchman</a:t>
            </a:r>
            <a:r>
              <a:rPr sz="1350" spc="-60" dirty="0">
                <a:solidFill>
                  <a:srgbClr val="FFFFFF"/>
                </a:solidFill>
                <a:latin typeface="Arial Black"/>
                <a:cs typeface="Arial Black"/>
              </a:rPr>
              <a:t> </a:t>
            </a:r>
            <a:r>
              <a:rPr sz="1350" spc="-25" dirty="0">
                <a:solidFill>
                  <a:srgbClr val="FFFFFF"/>
                </a:solidFill>
                <a:latin typeface="Arial Black"/>
                <a:cs typeface="Arial Black"/>
              </a:rPr>
              <a:t>et</a:t>
            </a:r>
            <a:r>
              <a:rPr sz="1350" spc="-110" dirty="0">
                <a:solidFill>
                  <a:srgbClr val="FFFFFF"/>
                </a:solidFill>
                <a:latin typeface="Arial Black"/>
                <a:cs typeface="Arial Black"/>
              </a:rPr>
              <a:t> </a:t>
            </a:r>
            <a:r>
              <a:rPr sz="1350" spc="-60" dirty="0">
                <a:solidFill>
                  <a:srgbClr val="FFFFFF"/>
                </a:solidFill>
                <a:latin typeface="Arial Black"/>
                <a:cs typeface="Arial Black"/>
              </a:rPr>
              <a:t>al., </a:t>
            </a:r>
            <a:r>
              <a:rPr sz="1350" spc="-85" dirty="0">
                <a:solidFill>
                  <a:srgbClr val="FFFFFF"/>
                </a:solidFill>
                <a:latin typeface="Arial Black"/>
                <a:cs typeface="Arial Black"/>
              </a:rPr>
              <a:t>2022</a:t>
            </a:r>
            <a:endParaRPr sz="1350">
              <a:latin typeface="Arial Black"/>
              <a:cs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112264" y="228600"/>
            <a:ext cx="14374494" cy="1920239"/>
          </a:xfrm>
          <a:custGeom>
            <a:avLst/>
            <a:gdLst/>
            <a:ahLst/>
            <a:cxnLst/>
            <a:rect l="l" t="t" r="r" b="b"/>
            <a:pathLst>
              <a:path w="14374494" h="1920239">
                <a:moveTo>
                  <a:pt x="14367383" y="0"/>
                </a:moveTo>
                <a:lnTo>
                  <a:pt x="15493" y="0"/>
                </a:lnTo>
                <a:lnTo>
                  <a:pt x="6985" y="0"/>
                </a:lnTo>
                <a:lnTo>
                  <a:pt x="0" y="6857"/>
                </a:lnTo>
                <a:lnTo>
                  <a:pt x="0" y="1913381"/>
                </a:lnTo>
                <a:lnTo>
                  <a:pt x="6985" y="1920240"/>
                </a:lnTo>
                <a:lnTo>
                  <a:pt x="14367383" y="1920240"/>
                </a:lnTo>
                <a:lnTo>
                  <a:pt x="14374368" y="1913381"/>
                </a:lnTo>
                <a:lnTo>
                  <a:pt x="14374368" y="6857"/>
                </a:lnTo>
                <a:lnTo>
                  <a:pt x="14367383" y="0"/>
                </a:lnTo>
                <a:close/>
              </a:path>
            </a:pathLst>
          </a:custGeom>
          <a:solidFill>
            <a:srgbClr val="AC162C"/>
          </a:solidFill>
        </p:spPr>
        <p:txBody>
          <a:bodyPr wrap="square" lIns="0" tIns="0" rIns="0" bIns="0" rtlCol="0"/>
          <a:lstStyle/>
          <a:p>
            <a:endParaRPr/>
          </a:p>
        </p:txBody>
      </p:sp>
      <p:sp>
        <p:nvSpPr>
          <p:cNvPr id="3" name="object 3">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289303" y="4425696"/>
            <a:ext cx="4480560" cy="4993005"/>
          </a:xfrm>
          <a:custGeom>
            <a:avLst/>
            <a:gdLst/>
            <a:ahLst/>
            <a:cxnLst/>
            <a:rect l="l" t="t" r="r" b="b"/>
            <a:pathLst>
              <a:path w="4480560" h="4993005">
                <a:moveTo>
                  <a:pt x="4145407" y="0"/>
                </a:moveTo>
                <a:lnTo>
                  <a:pt x="335153"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3" y="4992624"/>
                </a:lnTo>
                <a:lnTo>
                  <a:pt x="4145407" y="4992624"/>
                </a:lnTo>
                <a:lnTo>
                  <a:pt x="4198155" y="4988456"/>
                </a:lnTo>
                <a:lnTo>
                  <a:pt x="4249124" y="4976203"/>
                </a:lnTo>
                <a:lnTo>
                  <a:pt x="4297416" y="4956235"/>
                </a:lnTo>
                <a:lnTo>
                  <a:pt x="4342137" y="4928924"/>
                </a:lnTo>
                <a:lnTo>
                  <a:pt x="4382389" y="4894643"/>
                </a:lnTo>
                <a:lnTo>
                  <a:pt x="4416738" y="4854474"/>
                </a:lnTo>
                <a:lnTo>
                  <a:pt x="4444102" y="4809836"/>
                </a:lnTo>
                <a:lnTo>
                  <a:pt x="4464108" y="4761630"/>
                </a:lnTo>
                <a:lnTo>
                  <a:pt x="4476385" y="4710753"/>
                </a:lnTo>
                <a:lnTo>
                  <a:pt x="4480560" y="4658106"/>
                </a:lnTo>
                <a:lnTo>
                  <a:pt x="4480560"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7" y="0"/>
                </a:lnTo>
                <a:close/>
              </a:path>
            </a:pathLst>
          </a:custGeom>
          <a:solidFill>
            <a:srgbClr val="AC162C"/>
          </a:solidFill>
        </p:spPr>
        <p:txBody>
          <a:bodyPr wrap="square" lIns="0" tIns="0" rIns="0" bIns="0" rtlCol="0"/>
          <a:lstStyle/>
          <a:p>
            <a:endParaRPr/>
          </a:p>
        </p:txBody>
      </p:sp>
      <p:pic>
        <p:nvPicPr>
          <p:cNvPr id="44" name="object 44">
            <a:extLst>
              <a:ext uri="{C183D7F6-B498-43B3-948B-1728B52AA6E4}">
                <adec:decorative xmlns:adec="http://schemas.microsoft.com/office/drawing/2017/decorative" val="1"/>
              </a:ext>
            </a:extLst>
          </p:cNvPr>
          <p:cNvPicPr/>
          <p:nvPr/>
        </p:nvPicPr>
        <p:blipFill>
          <a:blip r:embed="rId2" cstate="print"/>
          <a:stretch>
            <a:fillRect/>
          </a:stretch>
        </p:blipFill>
        <p:spPr>
          <a:xfrm>
            <a:off x="2281140" y="2472830"/>
            <a:ext cx="2448710" cy="1685422"/>
          </a:xfrm>
          <a:prstGeom prst="rect">
            <a:avLst/>
          </a:prstGeom>
        </p:spPr>
      </p:pic>
      <p:sp>
        <p:nvSpPr>
          <p:cNvPr id="45" name="object 45">
            <a:extLst>
              <a:ext uri="{C183D7F6-B498-43B3-948B-1728B52AA6E4}">
                <adec:decorative xmlns:adec="http://schemas.microsoft.com/office/drawing/2017/decorative" val="1"/>
              </a:ext>
            </a:extLst>
          </p:cNvPr>
          <p:cNvSpPr/>
          <p:nvPr/>
        </p:nvSpPr>
        <p:spPr>
          <a:xfrm>
            <a:off x="1481327" y="4608576"/>
            <a:ext cx="4097020" cy="4627245"/>
          </a:xfrm>
          <a:custGeom>
            <a:avLst/>
            <a:gdLst/>
            <a:ahLst/>
            <a:cxnLst/>
            <a:rect l="l" t="t" r="r" b="b"/>
            <a:pathLst>
              <a:path w="4097020" h="4627245">
                <a:moveTo>
                  <a:pt x="3729228" y="0"/>
                </a:moveTo>
                <a:lnTo>
                  <a:pt x="367284" y="0"/>
                </a:lnTo>
                <a:lnTo>
                  <a:pt x="321217" y="2853"/>
                </a:lnTo>
                <a:lnTo>
                  <a:pt x="276857" y="11183"/>
                </a:lnTo>
                <a:lnTo>
                  <a:pt x="234548" y="24647"/>
                </a:lnTo>
                <a:lnTo>
                  <a:pt x="194633" y="42901"/>
                </a:lnTo>
                <a:lnTo>
                  <a:pt x="157458" y="65601"/>
                </a:lnTo>
                <a:lnTo>
                  <a:pt x="123366" y="92403"/>
                </a:lnTo>
                <a:lnTo>
                  <a:pt x="92703" y="122964"/>
                </a:lnTo>
                <a:lnTo>
                  <a:pt x="65812" y="156940"/>
                </a:lnTo>
                <a:lnTo>
                  <a:pt x="43038" y="193987"/>
                </a:lnTo>
                <a:lnTo>
                  <a:pt x="24725" y="233762"/>
                </a:lnTo>
                <a:lnTo>
                  <a:pt x="11218" y="275920"/>
                </a:lnTo>
                <a:lnTo>
                  <a:pt x="2862" y="320119"/>
                </a:lnTo>
                <a:lnTo>
                  <a:pt x="0" y="366013"/>
                </a:lnTo>
                <a:lnTo>
                  <a:pt x="0" y="4260850"/>
                </a:lnTo>
                <a:lnTo>
                  <a:pt x="2862" y="4306757"/>
                </a:lnTo>
                <a:lnTo>
                  <a:pt x="11218" y="4350964"/>
                </a:lnTo>
                <a:lnTo>
                  <a:pt x="24725" y="4393127"/>
                </a:lnTo>
                <a:lnTo>
                  <a:pt x="43038" y="4432904"/>
                </a:lnTo>
                <a:lnTo>
                  <a:pt x="65812" y="4469951"/>
                </a:lnTo>
                <a:lnTo>
                  <a:pt x="92703" y="4503925"/>
                </a:lnTo>
                <a:lnTo>
                  <a:pt x="123366" y="4534482"/>
                </a:lnTo>
                <a:lnTo>
                  <a:pt x="157458" y="4561280"/>
                </a:lnTo>
                <a:lnTo>
                  <a:pt x="194633" y="4583975"/>
                </a:lnTo>
                <a:lnTo>
                  <a:pt x="234548" y="4602224"/>
                </a:lnTo>
                <a:lnTo>
                  <a:pt x="276857" y="4615684"/>
                </a:lnTo>
                <a:lnTo>
                  <a:pt x="321217" y="4624011"/>
                </a:lnTo>
                <a:lnTo>
                  <a:pt x="367284" y="4626864"/>
                </a:lnTo>
                <a:lnTo>
                  <a:pt x="3729228" y="4626864"/>
                </a:lnTo>
                <a:lnTo>
                  <a:pt x="3775294" y="4624011"/>
                </a:lnTo>
                <a:lnTo>
                  <a:pt x="3819654" y="4615684"/>
                </a:lnTo>
                <a:lnTo>
                  <a:pt x="3861963" y="4602224"/>
                </a:lnTo>
                <a:lnTo>
                  <a:pt x="3901878" y="4583975"/>
                </a:lnTo>
                <a:lnTo>
                  <a:pt x="3939053" y="4561280"/>
                </a:lnTo>
                <a:lnTo>
                  <a:pt x="3973145" y="4534482"/>
                </a:lnTo>
                <a:lnTo>
                  <a:pt x="4003808" y="4503925"/>
                </a:lnTo>
                <a:lnTo>
                  <a:pt x="4030699" y="4469951"/>
                </a:lnTo>
                <a:lnTo>
                  <a:pt x="4053473" y="4432904"/>
                </a:lnTo>
                <a:lnTo>
                  <a:pt x="4071786" y="4393127"/>
                </a:lnTo>
                <a:lnTo>
                  <a:pt x="4085293" y="4350964"/>
                </a:lnTo>
                <a:lnTo>
                  <a:pt x="4093649" y="4306757"/>
                </a:lnTo>
                <a:lnTo>
                  <a:pt x="4096512" y="4260850"/>
                </a:lnTo>
                <a:lnTo>
                  <a:pt x="4096512" y="366013"/>
                </a:lnTo>
                <a:lnTo>
                  <a:pt x="4093649" y="320119"/>
                </a:lnTo>
                <a:lnTo>
                  <a:pt x="4085293" y="275920"/>
                </a:lnTo>
                <a:lnTo>
                  <a:pt x="4071786" y="233762"/>
                </a:lnTo>
                <a:lnTo>
                  <a:pt x="4053473" y="193987"/>
                </a:lnTo>
                <a:lnTo>
                  <a:pt x="4030699" y="156940"/>
                </a:lnTo>
                <a:lnTo>
                  <a:pt x="4003808" y="122964"/>
                </a:lnTo>
                <a:lnTo>
                  <a:pt x="3973145" y="92403"/>
                </a:lnTo>
                <a:lnTo>
                  <a:pt x="3939053" y="65601"/>
                </a:lnTo>
                <a:lnTo>
                  <a:pt x="3901878" y="42901"/>
                </a:lnTo>
                <a:lnTo>
                  <a:pt x="3861963" y="24647"/>
                </a:lnTo>
                <a:lnTo>
                  <a:pt x="3819654" y="11183"/>
                </a:lnTo>
                <a:lnTo>
                  <a:pt x="3775294" y="2853"/>
                </a:lnTo>
                <a:lnTo>
                  <a:pt x="3729228" y="0"/>
                </a:lnTo>
                <a:close/>
              </a:path>
            </a:pathLst>
          </a:custGeom>
          <a:solidFill>
            <a:srgbClr val="FFFFFF"/>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1298447" y="4279391"/>
            <a:ext cx="4471670" cy="1079500"/>
          </a:xfrm>
          <a:custGeom>
            <a:avLst/>
            <a:gdLst/>
            <a:ahLst/>
            <a:cxnLst/>
            <a:rect l="l" t="t" r="r" b="b"/>
            <a:pathLst>
              <a:path w="4471670" h="1079500">
                <a:moveTo>
                  <a:pt x="4136898" y="0"/>
                </a:moveTo>
                <a:lnTo>
                  <a:pt x="334518" y="0"/>
                </a:lnTo>
                <a:lnTo>
                  <a:pt x="285077" y="3629"/>
                </a:lnTo>
                <a:lnTo>
                  <a:pt x="237891" y="14172"/>
                </a:lnTo>
                <a:lnTo>
                  <a:pt x="193478" y="31110"/>
                </a:lnTo>
                <a:lnTo>
                  <a:pt x="152353" y="53928"/>
                </a:lnTo>
                <a:lnTo>
                  <a:pt x="115035" y="82106"/>
                </a:lnTo>
                <a:lnTo>
                  <a:pt x="82039" y="115127"/>
                </a:lnTo>
                <a:lnTo>
                  <a:pt x="53883" y="152475"/>
                </a:lnTo>
                <a:lnTo>
                  <a:pt x="31085" y="193630"/>
                </a:lnTo>
                <a:lnTo>
                  <a:pt x="14160" y="238077"/>
                </a:lnTo>
                <a:lnTo>
                  <a:pt x="3626" y="285296"/>
                </a:lnTo>
                <a:lnTo>
                  <a:pt x="0" y="334772"/>
                </a:lnTo>
                <a:lnTo>
                  <a:pt x="0" y="744220"/>
                </a:lnTo>
                <a:lnTo>
                  <a:pt x="4160" y="796893"/>
                </a:lnTo>
                <a:lnTo>
                  <a:pt x="16398" y="847793"/>
                </a:lnTo>
                <a:lnTo>
                  <a:pt x="36347" y="896028"/>
                </a:lnTo>
                <a:lnTo>
                  <a:pt x="63642" y="940710"/>
                </a:lnTo>
                <a:lnTo>
                  <a:pt x="97917" y="980948"/>
                </a:lnTo>
                <a:lnTo>
                  <a:pt x="138092" y="1015235"/>
                </a:lnTo>
                <a:lnTo>
                  <a:pt x="182736" y="1042562"/>
                </a:lnTo>
                <a:lnTo>
                  <a:pt x="230953" y="1062549"/>
                </a:lnTo>
                <a:lnTo>
                  <a:pt x="281845" y="1074818"/>
                </a:lnTo>
                <a:lnTo>
                  <a:pt x="334518" y="1078992"/>
                </a:lnTo>
                <a:lnTo>
                  <a:pt x="4136898" y="1078992"/>
                </a:lnTo>
                <a:lnTo>
                  <a:pt x="4186338" y="1075362"/>
                </a:lnTo>
                <a:lnTo>
                  <a:pt x="4233524" y="1064819"/>
                </a:lnTo>
                <a:lnTo>
                  <a:pt x="4277937" y="1047881"/>
                </a:lnTo>
                <a:lnTo>
                  <a:pt x="4319062" y="1025063"/>
                </a:lnTo>
                <a:lnTo>
                  <a:pt x="4356380" y="996885"/>
                </a:lnTo>
                <a:lnTo>
                  <a:pt x="4389376" y="963864"/>
                </a:lnTo>
                <a:lnTo>
                  <a:pt x="4417532" y="926516"/>
                </a:lnTo>
                <a:lnTo>
                  <a:pt x="4440330" y="885361"/>
                </a:lnTo>
                <a:lnTo>
                  <a:pt x="4457255" y="840914"/>
                </a:lnTo>
                <a:lnTo>
                  <a:pt x="4467789" y="793695"/>
                </a:lnTo>
                <a:lnTo>
                  <a:pt x="4471416" y="744220"/>
                </a:lnTo>
                <a:lnTo>
                  <a:pt x="4471416" y="334772"/>
                </a:lnTo>
                <a:lnTo>
                  <a:pt x="4467789" y="285296"/>
                </a:lnTo>
                <a:lnTo>
                  <a:pt x="4457255" y="238077"/>
                </a:lnTo>
                <a:lnTo>
                  <a:pt x="4440330" y="193630"/>
                </a:lnTo>
                <a:lnTo>
                  <a:pt x="4417532" y="152475"/>
                </a:lnTo>
                <a:lnTo>
                  <a:pt x="4389376" y="115127"/>
                </a:lnTo>
                <a:lnTo>
                  <a:pt x="4356380" y="82106"/>
                </a:lnTo>
                <a:lnTo>
                  <a:pt x="4319062" y="53928"/>
                </a:lnTo>
                <a:lnTo>
                  <a:pt x="4277937" y="31110"/>
                </a:lnTo>
                <a:lnTo>
                  <a:pt x="4233524" y="14172"/>
                </a:lnTo>
                <a:lnTo>
                  <a:pt x="4186338" y="3629"/>
                </a:lnTo>
                <a:lnTo>
                  <a:pt x="4136898" y="0"/>
                </a:lnTo>
                <a:close/>
              </a:path>
            </a:pathLst>
          </a:custGeom>
          <a:solidFill>
            <a:srgbClr val="393838"/>
          </a:solidFill>
        </p:spPr>
        <p:txBody>
          <a:bodyPr wrap="square" lIns="0" tIns="0" rIns="0" bIns="0" rtlCol="0"/>
          <a:lstStyle/>
          <a:p>
            <a:endParaRPr/>
          </a:p>
        </p:txBody>
      </p:sp>
      <p:sp>
        <p:nvSpPr>
          <p:cNvPr id="49" name="object 49" descr="$PPTXTitle"/>
          <p:cNvSpPr txBox="1">
            <a:spLocks noGrp="1"/>
          </p:cNvSpPr>
          <p:nvPr>
            <p:ph type="title"/>
          </p:nvPr>
        </p:nvSpPr>
        <p:spPr>
          <a:prstGeom prst="rect">
            <a:avLst/>
          </a:prstGeom>
        </p:spPr>
        <p:txBody>
          <a:bodyPr vert="horz" wrap="square" lIns="0" tIns="71246" rIns="0" bIns="0" rtlCol="0">
            <a:spAutoFit/>
          </a:bodyPr>
          <a:lstStyle/>
          <a:p>
            <a:pPr marL="2772410">
              <a:lnSpc>
                <a:spcPct val="100000"/>
              </a:lnSpc>
              <a:spcBef>
                <a:spcPts val="125"/>
              </a:spcBef>
            </a:pPr>
            <a:r>
              <a:rPr sz="6100" b="0" spc="-170" dirty="0">
                <a:latin typeface="Arial Black"/>
                <a:cs typeface="Arial Black"/>
              </a:rPr>
              <a:t>Program</a:t>
            </a:r>
            <a:r>
              <a:rPr sz="6100" b="0" spc="-425" dirty="0">
                <a:latin typeface="Arial Black"/>
                <a:cs typeface="Arial Black"/>
              </a:rPr>
              <a:t> </a:t>
            </a:r>
            <a:r>
              <a:rPr sz="6100" b="0" spc="-35" dirty="0">
                <a:latin typeface="Arial Black"/>
                <a:cs typeface="Arial Black"/>
              </a:rPr>
              <a:t>of</a:t>
            </a:r>
            <a:r>
              <a:rPr sz="6100" b="0" spc="-445" dirty="0">
                <a:latin typeface="Arial Black"/>
                <a:cs typeface="Arial Black"/>
              </a:rPr>
              <a:t> </a:t>
            </a:r>
            <a:r>
              <a:rPr sz="6100" b="0" spc="-350" dirty="0">
                <a:latin typeface="Arial Black"/>
                <a:cs typeface="Arial Black"/>
              </a:rPr>
              <a:t>Research</a:t>
            </a:r>
            <a:endParaRPr sz="6100" dirty="0">
              <a:latin typeface="Arial Black"/>
              <a:cs typeface="Arial Black"/>
            </a:endParaRPr>
          </a:p>
        </p:txBody>
      </p:sp>
      <p:sp>
        <p:nvSpPr>
          <p:cNvPr id="48" name="object 48"/>
          <p:cNvSpPr txBox="1"/>
          <p:nvPr/>
        </p:nvSpPr>
        <p:spPr>
          <a:xfrm>
            <a:off x="2480182" y="4491545"/>
            <a:ext cx="1805305" cy="585470"/>
          </a:xfrm>
          <a:prstGeom prst="rect">
            <a:avLst/>
          </a:prstGeom>
        </p:spPr>
        <p:txBody>
          <a:bodyPr vert="horz" wrap="square" lIns="0" tIns="15875" rIns="0" bIns="0" rtlCol="0">
            <a:spAutoFit/>
          </a:bodyPr>
          <a:lstStyle/>
          <a:p>
            <a:pPr marL="12700">
              <a:lnSpc>
                <a:spcPct val="100000"/>
              </a:lnSpc>
              <a:spcBef>
                <a:spcPts val="125"/>
              </a:spcBef>
            </a:pPr>
            <a:r>
              <a:rPr sz="3650" b="1" spc="-120" dirty="0">
                <a:solidFill>
                  <a:srgbClr val="FFFFFF"/>
                </a:solidFill>
                <a:latin typeface="Tahoma"/>
                <a:cs typeface="Tahoma"/>
              </a:rPr>
              <a:t>Develop</a:t>
            </a:r>
            <a:endParaRPr sz="3650">
              <a:latin typeface="Tahoma"/>
              <a:cs typeface="Tahoma"/>
            </a:endParaRPr>
          </a:p>
        </p:txBody>
      </p:sp>
      <p:sp>
        <p:nvSpPr>
          <p:cNvPr id="46" name="object 46"/>
          <p:cNvSpPr txBox="1"/>
          <p:nvPr/>
        </p:nvSpPr>
        <p:spPr>
          <a:xfrm>
            <a:off x="1733169" y="5637720"/>
            <a:ext cx="3409315" cy="3133725"/>
          </a:xfrm>
          <a:prstGeom prst="rect">
            <a:avLst/>
          </a:prstGeom>
        </p:spPr>
        <p:txBody>
          <a:bodyPr vert="horz" wrap="square" lIns="0" tIns="15875" rIns="0" bIns="0" rtlCol="0">
            <a:spAutoFit/>
          </a:bodyPr>
          <a:lstStyle/>
          <a:p>
            <a:pPr marL="100965" algn="ctr">
              <a:lnSpc>
                <a:spcPts val="2600"/>
              </a:lnSpc>
              <a:spcBef>
                <a:spcPts val="125"/>
              </a:spcBef>
            </a:pPr>
            <a:r>
              <a:rPr sz="2350" b="1" spc="-95" dirty="0">
                <a:solidFill>
                  <a:srgbClr val="393838"/>
                </a:solidFill>
                <a:latin typeface="Tahoma"/>
                <a:cs typeface="Tahoma"/>
              </a:rPr>
              <a:t>Intensive</a:t>
            </a:r>
            <a:r>
              <a:rPr sz="2350" b="1" dirty="0">
                <a:solidFill>
                  <a:srgbClr val="393838"/>
                </a:solidFill>
                <a:latin typeface="Tahoma"/>
                <a:cs typeface="Tahoma"/>
              </a:rPr>
              <a:t> </a:t>
            </a:r>
            <a:r>
              <a:rPr sz="2350" b="1" spc="-10" dirty="0">
                <a:solidFill>
                  <a:srgbClr val="393838"/>
                </a:solidFill>
                <a:latin typeface="Tahoma"/>
                <a:cs typeface="Tahoma"/>
              </a:rPr>
              <a:t>Diabetes</a:t>
            </a:r>
            <a:endParaRPr sz="2350">
              <a:latin typeface="Tahoma"/>
              <a:cs typeface="Tahoma"/>
            </a:endParaRPr>
          </a:p>
          <a:p>
            <a:pPr marL="112395" marR="5080" algn="ctr">
              <a:lnSpc>
                <a:spcPts val="2450"/>
              </a:lnSpc>
              <a:spcBef>
                <a:spcPts val="170"/>
              </a:spcBef>
            </a:pPr>
            <a:r>
              <a:rPr sz="2350" b="1" spc="-35" dirty="0">
                <a:solidFill>
                  <a:srgbClr val="393838"/>
                </a:solidFill>
                <a:latin typeface="Tahoma"/>
                <a:cs typeface="Tahoma"/>
              </a:rPr>
              <a:t>Education</a:t>
            </a:r>
            <a:r>
              <a:rPr sz="2350" b="1" spc="-90" dirty="0">
                <a:solidFill>
                  <a:srgbClr val="393838"/>
                </a:solidFill>
                <a:latin typeface="Tahoma"/>
                <a:cs typeface="Tahoma"/>
              </a:rPr>
              <a:t> </a:t>
            </a:r>
            <a:r>
              <a:rPr sz="2350" b="1" spc="-105" dirty="0">
                <a:solidFill>
                  <a:srgbClr val="393838"/>
                </a:solidFill>
                <a:latin typeface="Tahoma"/>
                <a:cs typeface="Tahoma"/>
              </a:rPr>
              <a:t>and</a:t>
            </a:r>
            <a:r>
              <a:rPr sz="2350" b="1" spc="-65" dirty="0">
                <a:solidFill>
                  <a:srgbClr val="393838"/>
                </a:solidFill>
                <a:latin typeface="Tahoma"/>
                <a:cs typeface="Tahoma"/>
              </a:rPr>
              <a:t> </a:t>
            </a:r>
            <a:r>
              <a:rPr sz="2350" b="1" spc="-45" dirty="0">
                <a:solidFill>
                  <a:srgbClr val="393838"/>
                </a:solidFill>
                <a:latin typeface="Tahoma"/>
                <a:cs typeface="Tahoma"/>
              </a:rPr>
              <a:t>Support </a:t>
            </a:r>
            <a:r>
              <a:rPr sz="2350" b="1" spc="-145" dirty="0">
                <a:solidFill>
                  <a:srgbClr val="393838"/>
                </a:solidFill>
                <a:latin typeface="Tahoma"/>
                <a:cs typeface="Tahoma"/>
              </a:rPr>
              <a:t>(IDEAS)</a:t>
            </a:r>
            <a:r>
              <a:rPr sz="2350" b="1" spc="-10" dirty="0">
                <a:solidFill>
                  <a:srgbClr val="393838"/>
                </a:solidFill>
                <a:latin typeface="Tahoma"/>
                <a:cs typeface="Tahoma"/>
              </a:rPr>
              <a:t> Program</a:t>
            </a:r>
            <a:endParaRPr sz="2350">
              <a:latin typeface="Tahoma"/>
              <a:cs typeface="Tahoma"/>
            </a:endParaRPr>
          </a:p>
          <a:p>
            <a:pPr marL="272415" indent="-259715">
              <a:lnSpc>
                <a:spcPts val="2635"/>
              </a:lnSpc>
              <a:spcBef>
                <a:spcPts val="1920"/>
              </a:spcBef>
              <a:buFont typeface="Arial"/>
              <a:buChar char="•"/>
              <a:tabLst>
                <a:tab pos="272415" algn="l"/>
              </a:tabLst>
            </a:pPr>
            <a:r>
              <a:rPr sz="2350" spc="65" dirty="0">
                <a:solidFill>
                  <a:srgbClr val="393838"/>
                </a:solidFill>
                <a:latin typeface="Tahoma"/>
                <a:cs typeface="Tahoma"/>
              </a:rPr>
              <a:t>Utah</a:t>
            </a:r>
            <a:r>
              <a:rPr sz="2350" spc="-65" dirty="0">
                <a:solidFill>
                  <a:srgbClr val="393838"/>
                </a:solidFill>
                <a:latin typeface="Tahoma"/>
                <a:cs typeface="Tahoma"/>
              </a:rPr>
              <a:t> </a:t>
            </a:r>
            <a:r>
              <a:rPr sz="2350" spc="85" dirty="0">
                <a:solidFill>
                  <a:srgbClr val="393838"/>
                </a:solidFill>
                <a:latin typeface="Tahoma"/>
                <a:cs typeface="Tahoma"/>
              </a:rPr>
              <a:t>Diabetes</a:t>
            </a:r>
            <a:r>
              <a:rPr sz="2350" spc="-65" dirty="0">
                <a:solidFill>
                  <a:srgbClr val="393838"/>
                </a:solidFill>
                <a:latin typeface="Tahoma"/>
                <a:cs typeface="Tahoma"/>
              </a:rPr>
              <a:t> </a:t>
            </a:r>
            <a:r>
              <a:rPr sz="2350" spc="-25" dirty="0">
                <a:solidFill>
                  <a:srgbClr val="393838"/>
                </a:solidFill>
                <a:latin typeface="Tahoma"/>
                <a:cs typeface="Tahoma"/>
              </a:rPr>
              <a:t>and</a:t>
            </a:r>
            <a:endParaRPr sz="2350">
              <a:latin typeface="Tahoma"/>
              <a:cs typeface="Tahoma"/>
            </a:endParaRPr>
          </a:p>
          <a:p>
            <a:pPr marL="272415">
              <a:lnSpc>
                <a:spcPts val="2415"/>
              </a:lnSpc>
            </a:pPr>
            <a:r>
              <a:rPr sz="2350" spc="95" dirty="0">
                <a:solidFill>
                  <a:srgbClr val="393838"/>
                </a:solidFill>
                <a:latin typeface="Tahoma"/>
                <a:cs typeface="Tahoma"/>
              </a:rPr>
              <a:t>Endocrinology</a:t>
            </a:r>
            <a:r>
              <a:rPr sz="2350" spc="-95" dirty="0">
                <a:solidFill>
                  <a:srgbClr val="393838"/>
                </a:solidFill>
                <a:latin typeface="Tahoma"/>
                <a:cs typeface="Tahoma"/>
              </a:rPr>
              <a:t> </a:t>
            </a:r>
            <a:r>
              <a:rPr sz="2350" spc="90" dirty="0">
                <a:solidFill>
                  <a:srgbClr val="393838"/>
                </a:solidFill>
                <a:latin typeface="Tahoma"/>
                <a:cs typeface="Tahoma"/>
              </a:rPr>
              <a:t>Center</a:t>
            </a:r>
            <a:endParaRPr sz="2350">
              <a:latin typeface="Tahoma"/>
              <a:cs typeface="Tahoma"/>
            </a:endParaRPr>
          </a:p>
          <a:p>
            <a:pPr marL="272415" marR="105410" indent="-260350">
              <a:lnSpc>
                <a:spcPts val="2380"/>
              </a:lnSpc>
              <a:spcBef>
                <a:spcPts val="220"/>
              </a:spcBef>
              <a:buFont typeface="Arial"/>
              <a:buChar char="•"/>
              <a:tabLst>
                <a:tab pos="272415" algn="l"/>
              </a:tabLst>
            </a:pPr>
            <a:r>
              <a:rPr sz="2350" spc="60" dirty="0">
                <a:solidFill>
                  <a:srgbClr val="393838"/>
                </a:solidFill>
                <a:latin typeface="Tahoma"/>
                <a:cs typeface="Tahoma"/>
              </a:rPr>
              <a:t>One-</a:t>
            </a:r>
            <a:r>
              <a:rPr sz="2350" dirty="0">
                <a:solidFill>
                  <a:srgbClr val="393838"/>
                </a:solidFill>
                <a:latin typeface="Tahoma"/>
                <a:cs typeface="Tahoma"/>
              </a:rPr>
              <a:t>Day</a:t>
            </a:r>
            <a:r>
              <a:rPr sz="2350" spc="-130" dirty="0">
                <a:solidFill>
                  <a:srgbClr val="393838"/>
                </a:solidFill>
                <a:latin typeface="Tahoma"/>
                <a:cs typeface="Tahoma"/>
              </a:rPr>
              <a:t> </a:t>
            </a:r>
            <a:r>
              <a:rPr sz="2350" spc="65" dirty="0">
                <a:solidFill>
                  <a:srgbClr val="393838"/>
                </a:solidFill>
                <a:latin typeface="Tahoma"/>
                <a:cs typeface="Tahoma"/>
              </a:rPr>
              <a:t>Program,</a:t>
            </a:r>
            <a:r>
              <a:rPr sz="2350" spc="-95" dirty="0">
                <a:solidFill>
                  <a:srgbClr val="393838"/>
                </a:solidFill>
                <a:latin typeface="Tahoma"/>
                <a:cs typeface="Tahoma"/>
              </a:rPr>
              <a:t> </a:t>
            </a:r>
            <a:r>
              <a:rPr sz="2350" spc="-25" dirty="0">
                <a:solidFill>
                  <a:srgbClr val="393838"/>
                </a:solidFill>
                <a:latin typeface="Tahoma"/>
                <a:cs typeface="Tahoma"/>
              </a:rPr>
              <a:t>In-</a:t>
            </a:r>
            <a:r>
              <a:rPr sz="2350" spc="75" dirty="0">
                <a:solidFill>
                  <a:srgbClr val="393838"/>
                </a:solidFill>
                <a:latin typeface="Tahoma"/>
                <a:cs typeface="Tahoma"/>
              </a:rPr>
              <a:t>person</a:t>
            </a:r>
            <a:endParaRPr sz="2350">
              <a:latin typeface="Tahoma"/>
              <a:cs typeface="Tahoma"/>
            </a:endParaRPr>
          </a:p>
          <a:p>
            <a:pPr marL="272415" marR="327025" indent="-260350">
              <a:lnSpc>
                <a:spcPts val="2380"/>
              </a:lnSpc>
              <a:spcBef>
                <a:spcPts val="70"/>
              </a:spcBef>
              <a:buFont typeface="Arial"/>
              <a:buChar char="•"/>
              <a:tabLst>
                <a:tab pos="272415" algn="l"/>
              </a:tabLst>
            </a:pPr>
            <a:r>
              <a:rPr sz="2350" spc="85" dirty="0">
                <a:solidFill>
                  <a:srgbClr val="393838"/>
                </a:solidFill>
                <a:latin typeface="Tahoma"/>
                <a:cs typeface="Tahoma"/>
              </a:rPr>
              <a:t>NP,</a:t>
            </a:r>
            <a:r>
              <a:rPr sz="2350" spc="-130" dirty="0">
                <a:solidFill>
                  <a:srgbClr val="393838"/>
                </a:solidFill>
                <a:latin typeface="Tahoma"/>
                <a:cs typeface="Tahoma"/>
              </a:rPr>
              <a:t> </a:t>
            </a:r>
            <a:r>
              <a:rPr sz="2350" spc="80" dirty="0">
                <a:solidFill>
                  <a:srgbClr val="393838"/>
                </a:solidFill>
                <a:latin typeface="Tahoma"/>
                <a:cs typeface="Tahoma"/>
              </a:rPr>
              <a:t>Dietitian,</a:t>
            </a:r>
            <a:r>
              <a:rPr sz="2350" spc="-50" dirty="0">
                <a:solidFill>
                  <a:srgbClr val="393838"/>
                </a:solidFill>
                <a:latin typeface="Tahoma"/>
                <a:cs typeface="Tahoma"/>
              </a:rPr>
              <a:t> </a:t>
            </a:r>
            <a:r>
              <a:rPr sz="2350" spc="105" dirty="0">
                <a:solidFill>
                  <a:srgbClr val="393838"/>
                </a:solidFill>
                <a:latin typeface="Tahoma"/>
                <a:cs typeface="Tahoma"/>
              </a:rPr>
              <a:t>Social </a:t>
            </a:r>
            <a:r>
              <a:rPr sz="2350" spc="70" dirty="0">
                <a:solidFill>
                  <a:srgbClr val="393838"/>
                </a:solidFill>
                <a:latin typeface="Tahoma"/>
                <a:cs typeface="Tahoma"/>
              </a:rPr>
              <a:t>Worker</a:t>
            </a:r>
            <a:endParaRPr sz="2350">
              <a:latin typeface="Tahoma"/>
              <a:cs typeface="Tahoma"/>
            </a:endParaRPr>
          </a:p>
        </p:txBody>
      </p:sp>
      <p:sp>
        <p:nvSpPr>
          <p:cNvPr id="50" name="object 50"/>
          <p:cNvSpPr txBox="1"/>
          <p:nvPr/>
        </p:nvSpPr>
        <p:spPr>
          <a:xfrm>
            <a:off x="14680184" y="9900336"/>
            <a:ext cx="3531235"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10" dirty="0">
                <a:latin typeface="Tahoma"/>
                <a:cs typeface="Tahoma"/>
              </a:rPr>
              <a:t> </a:t>
            </a:r>
            <a:r>
              <a:rPr sz="1350" spc="50" dirty="0">
                <a:latin typeface="Tahoma"/>
                <a:cs typeface="Tahoma"/>
              </a:rPr>
              <a:t>et</a:t>
            </a:r>
            <a:r>
              <a:rPr sz="1350" spc="-15" dirty="0">
                <a:latin typeface="Tahoma"/>
                <a:cs typeface="Tahoma"/>
              </a:rPr>
              <a:t> </a:t>
            </a:r>
            <a:r>
              <a:rPr sz="1350" spc="-10" dirty="0">
                <a:latin typeface="Tahoma"/>
                <a:cs typeface="Tahoma"/>
              </a:rPr>
              <a:t>al.,</a:t>
            </a:r>
            <a:r>
              <a:rPr sz="1350" spc="-85" dirty="0">
                <a:latin typeface="Tahoma"/>
                <a:cs typeface="Tahoma"/>
              </a:rPr>
              <a:t> </a:t>
            </a:r>
            <a:r>
              <a:rPr sz="1350" dirty="0">
                <a:latin typeface="Tahoma"/>
                <a:cs typeface="Tahoma"/>
              </a:rPr>
              <a:t>2019;</a:t>
            </a:r>
            <a:r>
              <a:rPr sz="1350" spc="-35" dirty="0">
                <a:latin typeface="Tahoma"/>
                <a:cs typeface="Tahoma"/>
              </a:rPr>
              <a:t> </a:t>
            </a:r>
            <a:r>
              <a:rPr sz="1350" spc="70" dirty="0">
                <a:latin typeface="Tahoma"/>
                <a:cs typeface="Tahoma"/>
              </a:rPr>
              <a:t>Litchman</a:t>
            </a:r>
            <a:r>
              <a:rPr sz="1350" spc="-10" dirty="0">
                <a:latin typeface="Tahoma"/>
                <a:cs typeface="Tahoma"/>
              </a:rPr>
              <a:t> </a:t>
            </a:r>
            <a:r>
              <a:rPr sz="1350" spc="50" dirty="0">
                <a:latin typeface="Tahoma"/>
                <a:cs typeface="Tahoma"/>
              </a:rPr>
              <a:t>et</a:t>
            </a:r>
            <a:r>
              <a:rPr sz="1350" spc="-15" dirty="0">
                <a:latin typeface="Tahoma"/>
                <a:cs typeface="Tahoma"/>
              </a:rPr>
              <a:t> </a:t>
            </a:r>
            <a:r>
              <a:rPr sz="1350" spc="-10" dirty="0">
                <a:latin typeface="Tahoma"/>
                <a:cs typeface="Tahoma"/>
              </a:rPr>
              <a:t>al.,</a:t>
            </a:r>
            <a:r>
              <a:rPr sz="1350" spc="-85" dirty="0">
                <a:latin typeface="Tahoma"/>
                <a:cs typeface="Tahoma"/>
              </a:rPr>
              <a:t> </a:t>
            </a:r>
            <a:r>
              <a:rPr sz="1350" spc="45" dirty="0">
                <a:latin typeface="Tahoma"/>
                <a:cs typeface="Tahoma"/>
              </a:rPr>
              <a:t>2021</a:t>
            </a:r>
            <a:endParaRPr sz="1350">
              <a:latin typeface="Tahoma"/>
              <a:cs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112264" y="228600"/>
            <a:ext cx="14374494" cy="1920239"/>
          </a:xfrm>
          <a:custGeom>
            <a:avLst/>
            <a:gdLst/>
            <a:ahLst/>
            <a:cxnLst/>
            <a:rect l="l" t="t" r="r" b="b"/>
            <a:pathLst>
              <a:path w="14374494" h="1920239">
                <a:moveTo>
                  <a:pt x="14367383" y="0"/>
                </a:moveTo>
                <a:lnTo>
                  <a:pt x="15493" y="0"/>
                </a:lnTo>
                <a:lnTo>
                  <a:pt x="6985" y="0"/>
                </a:lnTo>
                <a:lnTo>
                  <a:pt x="0" y="6857"/>
                </a:lnTo>
                <a:lnTo>
                  <a:pt x="0" y="1913381"/>
                </a:lnTo>
                <a:lnTo>
                  <a:pt x="6985" y="1920240"/>
                </a:lnTo>
                <a:lnTo>
                  <a:pt x="14367383" y="1920240"/>
                </a:lnTo>
                <a:lnTo>
                  <a:pt x="14374368" y="1913381"/>
                </a:lnTo>
                <a:lnTo>
                  <a:pt x="14374368" y="6857"/>
                </a:lnTo>
                <a:lnTo>
                  <a:pt x="14367383" y="0"/>
                </a:lnTo>
                <a:close/>
              </a:path>
            </a:pathLst>
          </a:custGeom>
          <a:solidFill>
            <a:srgbClr val="AC162C"/>
          </a:solidFill>
        </p:spPr>
        <p:txBody>
          <a:bodyPr wrap="square" lIns="0" tIns="0" rIns="0" bIns="0" rtlCol="0"/>
          <a:lstStyle/>
          <a:p>
            <a:endParaRPr/>
          </a:p>
        </p:txBody>
      </p:sp>
      <p:grpSp>
        <p:nvGrpSpPr>
          <p:cNvPr id="58" name="Group 57">
            <a:extLst>
              <a:ext uri="{FF2B5EF4-FFF2-40B4-BE49-F238E27FC236}">
                <a16:creationId xmlns:a16="http://schemas.microsoft.com/office/drawing/2014/main" id="{047C2811-414B-48AF-BE55-28BDF6132FA2}"/>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 name="object 3">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9" name="Group 58">
            <a:extLst>
              <a:ext uri="{FF2B5EF4-FFF2-40B4-BE49-F238E27FC236}">
                <a16:creationId xmlns:a16="http://schemas.microsoft.com/office/drawing/2014/main" id="{464CFF45-58B7-4B6E-AF49-86552B968625}"/>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3" name="object 23">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3" name="object 43">
            <a:extLst>
              <a:ext uri="{C183D7F6-B498-43B3-948B-1728B52AA6E4}">
                <adec:decorative xmlns:adec="http://schemas.microsoft.com/office/drawing/2017/decorative" val="1"/>
              </a:ext>
            </a:extLst>
          </p:cNvPr>
          <p:cNvSpPr/>
          <p:nvPr/>
        </p:nvSpPr>
        <p:spPr>
          <a:xfrm>
            <a:off x="1289303" y="4425696"/>
            <a:ext cx="4480560" cy="4993005"/>
          </a:xfrm>
          <a:custGeom>
            <a:avLst/>
            <a:gdLst/>
            <a:ahLst/>
            <a:cxnLst/>
            <a:rect l="l" t="t" r="r" b="b"/>
            <a:pathLst>
              <a:path w="4480560" h="4993005">
                <a:moveTo>
                  <a:pt x="4145407" y="0"/>
                </a:moveTo>
                <a:lnTo>
                  <a:pt x="335153"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3" y="4992624"/>
                </a:lnTo>
                <a:lnTo>
                  <a:pt x="4145407" y="4992624"/>
                </a:lnTo>
                <a:lnTo>
                  <a:pt x="4198155" y="4988456"/>
                </a:lnTo>
                <a:lnTo>
                  <a:pt x="4249124" y="4976203"/>
                </a:lnTo>
                <a:lnTo>
                  <a:pt x="4297416" y="4956235"/>
                </a:lnTo>
                <a:lnTo>
                  <a:pt x="4342137" y="4928924"/>
                </a:lnTo>
                <a:lnTo>
                  <a:pt x="4382389" y="4894643"/>
                </a:lnTo>
                <a:lnTo>
                  <a:pt x="4416738" y="4854474"/>
                </a:lnTo>
                <a:lnTo>
                  <a:pt x="4444102" y="4809836"/>
                </a:lnTo>
                <a:lnTo>
                  <a:pt x="4464108" y="4761630"/>
                </a:lnTo>
                <a:lnTo>
                  <a:pt x="4476385" y="4710753"/>
                </a:lnTo>
                <a:lnTo>
                  <a:pt x="4480560" y="4658106"/>
                </a:lnTo>
                <a:lnTo>
                  <a:pt x="4480560"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7" y="0"/>
                </a:lnTo>
                <a:close/>
              </a:path>
            </a:pathLst>
          </a:custGeom>
          <a:solidFill>
            <a:srgbClr val="AC162C"/>
          </a:solidFill>
        </p:spPr>
        <p:txBody>
          <a:bodyPr wrap="square" lIns="0" tIns="0" rIns="0" bIns="0" rtlCol="0"/>
          <a:lstStyle/>
          <a:p>
            <a:endParaRPr/>
          </a:p>
        </p:txBody>
      </p:sp>
      <p:sp>
        <p:nvSpPr>
          <p:cNvPr id="56" name="object 56" descr="$PPTXTitle"/>
          <p:cNvSpPr txBox="1">
            <a:spLocks noGrp="1"/>
          </p:cNvSpPr>
          <p:nvPr>
            <p:ph type="title"/>
          </p:nvPr>
        </p:nvSpPr>
        <p:spPr>
          <a:prstGeom prst="rect">
            <a:avLst/>
          </a:prstGeom>
        </p:spPr>
        <p:txBody>
          <a:bodyPr vert="horz" wrap="square" lIns="0" tIns="71246" rIns="0" bIns="0" rtlCol="0">
            <a:spAutoFit/>
          </a:bodyPr>
          <a:lstStyle/>
          <a:p>
            <a:pPr marL="2772410">
              <a:lnSpc>
                <a:spcPct val="100000"/>
              </a:lnSpc>
              <a:spcBef>
                <a:spcPts val="125"/>
              </a:spcBef>
            </a:pPr>
            <a:r>
              <a:rPr sz="6100" b="0" spc="-170" dirty="0">
                <a:latin typeface="Arial Black"/>
                <a:cs typeface="Arial Black"/>
              </a:rPr>
              <a:t>Program</a:t>
            </a:r>
            <a:r>
              <a:rPr sz="6100" b="0" spc="-425" dirty="0">
                <a:latin typeface="Arial Black"/>
                <a:cs typeface="Arial Black"/>
              </a:rPr>
              <a:t> </a:t>
            </a:r>
            <a:r>
              <a:rPr sz="6100" b="0" spc="-35" dirty="0">
                <a:latin typeface="Arial Black"/>
                <a:cs typeface="Arial Black"/>
              </a:rPr>
              <a:t>of</a:t>
            </a:r>
            <a:r>
              <a:rPr sz="6100" b="0" spc="-445" dirty="0">
                <a:latin typeface="Arial Black"/>
                <a:cs typeface="Arial Black"/>
              </a:rPr>
              <a:t> </a:t>
            </a:r>
            <a:r>
              <a:rPr sz="6100" b="0" spc="-350" dirty="0">
                <a:latin typeface="Arial Black"/>
                <a:cs typeface="Arial Black"/>
              </a:rPr>
              <a:t>Research</a:t>
            </a:r>
            <a:endParaRPr sz="6100" dirty="0">
              <a:latin typeface="Arial Black"/>
              <a:cs typeface="Arial Black"/>
            </a:endParaRPr>
          </a:p>
        </p:txBody>
      </p:sp>
      <p:pic>
        <p:nvPicPr>
          <p:cNvPr id="45" name="object 45" descr="Driving Out Diabetes, University of Utah Health, and Larry H. &amp; Gail Miller Family Foundation logos">
            <a:extLst>
              <a:ext uri="{C183D7F6-B498-43B3-948B-1728B52AA6E4}">
                <adec:decorative xmlns:adec="http://schemas.microsoft.com/office/drawing/2017/decorative" val="0"/>
              </a:ext>
            </a:extLst>
          </p:cNvPr>
          <p:cNvPicPr/>
          <p:nvPr/>
        </p:nvPicPr>
        <p:blipFill>
          <a:blip r:embed="rId3" cstate="print"/>
          <a:stretch>
            <a:fillRect/>
          </a:stretch>
        </p:blipFill>
        <p:spPr>
          <a:xfrm>
            <a:off x="2281140" y="2472830"/>
            <a:ext cx="2448710" cy="1685422"/>
          </a:xfrm>
          <a:prstGeom prst="rect">
            <a:avLst/>
          </a:prstGeom>
        </p:spPr>
      </p:pic>
      <p:sp>
        <p:nvSpPr>
          <p:cNvPr id="46" name="object 46">
            <a:extLst>
              <a:ext uri="{C183D7F6-B498-43B3-948B-1728B52AA6E4}">
                <adec:decorative xmlns:adec="http://schemas.microsoft.com/office/drawing/2017/decorative" val="1"/>
              </a:ext>
            </a:extLst>
          </p:cNvPr>
          <p:cNvSpPr/>
          <p:nvPr/>
        </p:nvSpPr>
        <p:spPr>
          <a:xfrm>
            <a:off x="1481327" y="4608576"/>
            <a:ext cx="4097020" cy="4627245"/>
          </a:xfrm>
          <a:custGeom>
            <a:avLst/>
            <a:gdLst/>
            <a:ahLst/>
            <a:cxnLst/>
            <a:rect l="l" t="t" r="r" b="b"/>
            <a:pathLst>
              <a:path w="4097020" h="4627245">
                <a:moveTo>
                  <a:pt x="3729228" y="0"/>
                </a:moveTo>
                <a:lnTo>
                  <a:pt x="367284" y="0"/>
                </a:lnTo>
                <a:lnTo>
                  <a:pt x="321217" y="2853"/>
                </a:lnTo>
                <a:lnTo>
                  <a:pt x="276857" y="11183"/>
                </a:lnTo>
                <a:lnTo>
                  <a:pt x="234548" y="24647"/>
                </a:lnTo>
                <a:lnTo>
                  <a:pt x="194633" y="42901"/>
                </a:lnTo>
                <a:lnTo>
                  <a:pt x="157458" y="65601"/>
                </a:lnTo>
                <a:lnTo>
                  <a:pt x="123366" y="92403"/>
                </a:lnTo>
                <a:lnTo>
                  <a:pt x="92703" y="122964"/>
                </a:lnTo>
                <a:lnTo>
                  <a:pt x="65812" y="156940"/>
                </a:lnTo>
                <a:lnTo>
                  <a:pt x="43038" y="193987"/>
                </a:lnTo>
                <a:lnTo>
                  <a:pt x="24725" y="233762"/>
                </a:lnTo>
                <a:lnTo>
                  <a:pt x="11218" y="275920"/>
                </a:lnTo>
                <a:lnTo>
                  <a:pt x="2862" y="320119"/>
                </a:lnTo>
                <a:lnTo>
                  <a:pt x="0" y="366013"/>
                </a:lnTo>
                <a:lnTo>
                  <a:pt x="0" y="4260850"/>
                </a:lnTo>
                <a:lnTo>
                  <a:pt x="2862" y="4306757"/>
                </a:lnTo>
                <a:lnTo>
                  <a:pt x="11218" y="4350964"/>
                </a:lnTo>
                <a:lnTo>
                  <a:pt x="24725" y="4393127"/>
                </a:lnTo>
                <a:lnTo>
                  <a:pt x="43038" y="4432904"/>
                </a:lnTo>
                <a:lnTo>
                  <a:pt x="65812" y="4469951"/>
                </a:lnTo>
                <a:lnTo>
                  <a:pt x="92703" y="4503925"/>
                </a:lnTo>
                <a:lnTo>
                  <a:pt x="123366" y="4534482"/>
                </a:lnTo>
                <a:lnTo>
                  <a:pt x="157458" y="4561280"/>
                </a:lnTo>
                <a:lnTo>
                  <a:pt x="194633" y="4583975"/>
                </a:lnTo>
                <a:lnTo>
                  <a:pt x="234548" y="4602224"/>
                </a:lnTo>
                <a:lnTo>
                  <a:pt x="276857" y="4615684"/>
                </a:lnTo>
                <a:lnTo>
                  <a:pt x="321217" y="4624011"/>
                </a:lnTo>
                <a:lnTo>
                  <a:pt x="367284" y="4626864"/>
                </a:lnTo>
                <a:lnTo>
                  <a:pt x="3729228" y="4626864"/>
                </a:lnTo>
                <a:lnTo>
                  <a:pt x="3775294" y="4624011"/>
                </a:lnTo>
                <a:lnTo>
                  <a:pt x="3819654" y="4615684"/>
                </a:lnTo>
                <a:lnTo>
                  <a:pt x="3861963" y="4602224"/>
                </a:lnTo>
                <a:lnTo>
                  <a:pt x="3901878" y="4583975"/>
                </a:lnTo>
                <a:lnTo>
                  <a:pt x="3939053" y="4561280"/>
                </a:lnTo>
                <a:lnTo>
                  <a:pt x="3973145" y="4534482"/>
                </a:lnTo>
                <a:lnTo>
                  <a:pt x="4003808" y="4503925"/>
                </a:lnTo>
                <a:lnTo>
                  <a:pt x="4030699" y="4469951"/>
                </a:lnTo>
                <a:lnTo>
                  <a:pt x="4053473" y="4432904"/>
                </a:lnTo>
                <a:lnTo>
                  <a:pt x="4071786" y="4393127"/>
                </a:lnTo>
                <a:lnTo>
                  <a:pt x="4085293" y="4350964"/>
                </a:lnTo>
                <a:lnTo>
                  <a:pt x="4093649" y="4306757"/>
                </a:lnTo>
                <a:lnTo>
                  <a:pt x="4096512" y="4260850"/>
                </a:lnTo>
                <a:lnTo>
                  <a:pt x="4096512" y="366013"/>
                </a:lnTo>
                <a:lnTo>
                  <a:pt x="4093649" y="320119"/>
                </a:lnTo>
                <a:lnTo>
                  <a:pt x="4085293" y="275920"/>
                </a:lnTo>
                <a:lnTo>
                  <a:pt x="4071786" y="233762"/>
                </a:lnTo>
                <a:lnTo>
                  <a:pt x="4053473" y="193987"/>
                </a:lnTo>
                <a:lnTo>
                  <a:pt x="4030699" y="156940"/>
                </a:lnTo>
                <a:lnTo>
                  <a:pt x="4003808" y="122964"/>
                </a:lnTo>
                <a:lnTo>
                  <a:pt x="3973145" y="92403"/>
                </a:lnTo>
                <a:lnTo>
                  <a:pt x="3939053" y="65601"/>
                </a:lnTo>
                <a:lnTo>
                  <a:pt x="3901878" y="42901"/>
                </a:lnTo>
                <a:lnTo>
                  <a:pt x="3861963" y="24647"/>
                </a:lnTo>
                <a:lnTo>
                  <a:pt x="3819654" y="11183"/>
                </a:lnTo>
                <a:lnTo>
                  <a:pt x="3775294" y="2853"/>
                </a:lnTo>
                <a:lnTo>
                  <a:pt x="3729228" y="0"/>
                </a:lnTo>
                <a:close/>
              </a:path>
            </a:pathLst>
          </a:custGeom>
          <a:solidFill>
            <a:srgbClr val="FFFFFF"/>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1298447" y="4279391"/>
            <a:ext cx="4471670" cy="1079500"/>
          </a:xfrm>
          <a:custGeom>
            <a:avLst/>
            <a:gdLst/>
            <a:ahLst/>
            <a:cxnLst/>
            <a:rect l="l" t="t" r="r" b="b"/>
            <a:pathLst>
              <a:path w="4471670" h="1079500">
                <a:moveTo>
                  <a:pt x="4136898" y="0"/>
                </a:moveTo>
                <a:lnTo>
                  <a:pt x="334518" y="0"/>
                </a:lnTo>
                <a:lnTo>
                  <a:pt x="285077" y="3629"/>
                </a:lnTo>
                <a:lnTo>
                  <a:pt x="237891" y="14172"/>
                </a:lnTo>
                <a:lnTo>
                  <a:pt x="193478" y="31110"/>
                </a:lnTo>
                <a:lnTo>
                  <a:pt x="152353" y="53928"/>
                </a:lnTo>
                <a:lnTo>
                  <a:pt x="115035" y="82106"/>
                </a:lnTo>
                <a:lnTo>
                  <a:pt x="82039" y="115127"/>
                </a:lnTo>
                <a:lnTo>
                  <a:pt x="53883" y="152475"/>
                </a:lnTo>
                <a:lnTo>
                  <a:pt x="31085" y="193630"/>
                </a:lnTo>
                <a:lnTo>
                  <a:pt x="14160" y="238077"/>
                </a:lnTo>
                <a:lnTo>
                  <a:pt x="3626" y="285296"/>
                </a:lnTo>
                <a:lnTo>
                  <a:pt x="0" y="334772"/>
                </a:lnTo>
                <a:lnTo>
                  <a:pt x="0" y="744220"/>
                </a:lnTo>
                <a:lnTo>
                  <a:pt x="4160" y="796893"/>
                </a:lnTo>
                <a:lnTo>
                  <a:pt x="16398" y="847793"/>
                </a:lnTo>
                <a:lnTo>
                  <a:pt x="36347" y="896028"/>
                </a:lnTo>
                <a:lnTo>
                  <a:pt x="63642" y="940710"/>
                </a:lnTo>
                <a:lnTo>
                  <a:pt x="97917" y="980948"/>
                </a:lnTo>
                <a:lnTo>
                  <a:pt x="138092" y="1015235"/>
                </a:lnTo>
                <a:lnTo>
                  <a:pt x="182736" y="1042562"/>
                </a:lnTo>
                <a:lnTo>
                  <a:pt x="230953" y="1062549"/>
                </a:lnTo>
                <a:lnTo>
                  <a:pt x="281845" y="1074818"/>
                </a:lnTo>
                <a:lnTo>
                  <a:pt x="334518" y="1078992"/>
                </a:lnTo>
                <a:lnTo>
                  <a:pt x="4136898" y="1078992"/>
                </a:lnTo>
                <a:lnTo>
                  <a:pt x="4186338" y="1075362"/>
                </a:lnTo>
                <a:lnTo>
                  <a:pt x="4233524" y="1064819"/>
                </a:lnTo>
                <a:lnTo>
                  <a:pt x="4277937" y="1047881"/>
                </a:lnTo>
                <a:lnTo>
                  <a:pt x="4319062" y="1025063"/>
                </a:lnTo>
                <a:lnTo>
                  <a:pt x="4356380" y="996885"/>
                </a:lnTo>
                <a:lnTo>
                  <a:pt x="4389376" y="963864"/>
                </a:lnTo>
                <a:lnTo>
                  <a:pt x="4417532" y="926516"/>
                </a:lnTo>
                <a:lnTo>
                  <a:pt x="4440330" y="885361"/>
                </a:lnTo>
                <a:lnTo>
                  <a:pt x="4457255" y="840914"/>
                </a:lnTo>
                <a:lnTo>
                  <a:pt x="4467789" y="793695"/>
                </a:lnTo>
                <a:lnTo>
                  <a:pt x="4471416" y="744220"/>
                </a:lnTo>
                <a:lnTo>
                  <a:pt x="4471416" y="334772"/>
                </a:lnTo>
                <a:lnTo>
                  <a:pt x="4467789" y="285296"/>
                </a:lnTo>
                <a:lnTo>
                  <a:pt x="4457255" y="238077"/>
                </a:lnTo>
                <a:lnTo>
                  <a:pt x="4440330" y="193630"/>
                </a:lnTo>
                <a:lnTo>
                  <a:pt x="4417532" y="152475"/>
                </a:lnTo>
                <a:lnTo>
                  <a:pt x="4389376" y="115127"/>
                </a:lnTo>
                <a:lnTo>
                  <a:pt x="4356380" y="82106"/>
                </a:lnTo>
                <a:lnTo>
                  <a:pt x="4319062" y="53928"/>
                </a:lnTo>
                <a:lnTo>
                  <a:pt x="4277937" y="31110"/>
                </a:lnTo>
                <a:lnTo>
                  <a:pt x="4233524" y="14172"/>
                </a:lnTo>
                <a:lnTo>
                  <a:pt x="4186338" y="3629"/>
                </a:lnTo>
                <a:lnTo>
                  <a:pt x="4136898" y="0"/>
                </a:lnTo>
                <a:close/>
              </a:path>
            </a:pathLst>
          </a:custGeom>
          <a:solidFill>
            <a:srgbClr val="393838"/>
          </a:solidFill>
        </p:spPr>
        <p:txBody>
          <a:bodyPr wrap="square" lIns="0" tIns="0" rIns="0" bIns="0" rtlCol="0"/>
          <a:lstStyle/>
          <a:p>
            <a:endParaRPr/>
          </a:p>
        </p:txBody>
      </p:sp>
      <p:sp>
        <p:nvSpPr>
          <p:cNvPr id="49" name="object 49"/>
          <p:cNvSpPr txBox="1"/>
          <p:nvPr/>
        </p:nvSpPr>
        <p:spPr>
          <a:xfrm>
            <a:off x="2480182" y="4491545"/>
            <a:ext cx="1805305" cy="585470"/>
          </a:xfrm>
          <a:prstGeom prst="rect">
            <a:avLst/>
          </a:prstGeom>
        </p:spPr>
        <p:txBody>
          <a:bodyPr vert="horz" wrap="square" lIns="0" tIns="15875" rIns="0" bIns="0" rtlCol="0">
            <a:spAutoFit/>
          </a:bodyPr>
          <a:lstStyle/>
          <a:p>
            <a:pPr marL="12700">
              <a:lnSpc>
                <a:spcPct val="100000"/>
              </a:lnSpc>
              <a:spcBef>
                <a:spcPts val="125"/>
              </a:spcBef>
            </a:pPr>
            <a:r>
              <a:rPr sz="3650" b="1" spc="-120" dirty="0">
                <a:solidFill>
                  <a:srgbClr val="FFFFFF"/>
                </a:solidFill>
                <a:latin typeface="Tahoma"/>
                <a:cs typeface="Tahoma"/>
              </a:rPr>
              <a:t>Develop</a:t>
            </a:r>
            <a:endParaRPr sz="3650">
              <a:latin typeface="Tahoma"/>
              <a:cs typeface="Tahoma"/>
            </a:endParaRPr>
          </a:p>
        </p:txBody>
      </p:sp>
      <p:sp>
        <p:nvSpPr>
          <p:cNvPr id="47" name="object 47"/>
          <p:cNvSpPr txBox="1"/>
          <p:nvPr/>
        </p:nvSpPr>
        <p:spPr>
          <a:xfrm>
            <a:off x="1733169" y="5637720"/>
            <a:ext cx="3409315" cy="3133725"/>
          </a:xfrm>
          <a:prstGeom prst="rect">
            <a:avLst/>
          </a:prstGeom>
        </p:spPr>
        <p:txBody>
          <a:bodyPr vert="horz" wrap="square" lIns="0" tIns="15875" rIns="0" bIns="0" rtlCol="0">
            <a:spAutoFit/>
          </a:bodyPr>
          <a:lstStyle/>
          <a:p>
            <a:pPr marL="100965" algn="ctr">
              <a:lnSpc>
                <a:spcPts val="2600"/>
              </a:lnSpc>
              <a:spcBef>
                <a:spcPts val="125"/>
              </a:spcBef>
            </a:pPr>
            <a:r>
              <a:rPr sz="2350" b="1" spc="-95" dirty="0">
                <a:solidFill>
                  <a:srgbClr val="393838"/>
                </a:solidFill>
                <a:latin typeface="Tahoma"/>
                <a:cs typeface="Tahoma"/>
              </a:rPr>
              <a:t>Intensive</a:t>
            </a:r>
            <a:r>
              <a:rPr sz="2350" b="1" dirty="0">
                <a:solidFill>
                  <a:srgbClr val="393838"/>
                </a:solidFill>
                <a:latin typeface="Tahoma"/>
                <a:cs typeface="Tahoma"/>
              </a:rPr>
              <a:t> </a:t>
            </a:r>
            <a:r>
              <a:rPr sz="2350" b="1" spc="-10" dirty="0">
                <a:solidFill>
                  <a:srgbClr val="393838"/>
                </a:solidFill>
                <a:latin typeface="Tahoma"/>
                <a:cs typeface="Tahoma"/>
              </a:rPr>
              <a:t>Diabetes</a:t>
            </a:r>
            <a:endParaRPr sz="2350">
              <a:latin typeface="Tahoma"/>
              <a:cs typeface="Tahoma"/>
            </a:endParaRPr>
          </a:p>
          <a:p>
            <a:pPr marL="112395" marR="5080" algn="ctr">
              <a:lnSpc>
                <a:spcPts val="2450"/>
              </a:lnSpc>
              <a:spcBef>
                <a:spcPts val="170"/>
              </a:spcBef>
            </a:pPr>
            <a:r>
              <a:rPr sz="2350" b="1" spc="-35" dirty="0">
                <a:solidFill>
                  <a:srgbClr val="393838"/>
                </a:solidFill>
                <a:latin typeface="Tahoma"/>
                <a:cs typeface="Tahoma"/>
              </a:rPr>
              <a:t>Education</a:t>
            </a:r>
            <a:r>
              <a:rPr sz="2350" b="1" spc="-90" dirty="0">
                <a:solidFill>
                  <a:srgbClr val="393838"/>
                </a:solidFill>
                <a:latin typeface="Tahoma"/>
                <a:cs typeface="Tahoma"/>
              </a:rPr>
              <a:t> </a:t>
            </a:r>
            <a:r>
              <a:rPr sz="2350" b="1" spc="-105" dirty="0">
                <a:solidFill>
                  <a:srgbClr val="393838"/>
                </a:solidFill>
                <a:latin typeface="Tahoma"/>
                <a:cs typeface="Tahoma"/>
              </a:rPr>
              <a:t>and</a:t>
            </a:r>
            <a:r>
              <a:rPr sz="2350" b="1" spc="-65" dirty="0">
                <a:solidFill>
                  <a:srgbClr val="393838"/>
                </a:solidFill>
                <a:latin typeface="Tahoma"/>
                <a:cs typeface="Tahoma"/>
              </a:rPr>
              <a:t> </a:t>
            </a:r>
            <a:r>
              <a:rPr sz="2350" b="1" spc="-45" dirty="0">
                <a:solidFill>
                  <a:srgbClr val="393838"/>
                </a:solidFill>
                <a:latin typeface="Tahoma"/>
                <a:cs typeface="Tahoma"/>
              </a:rPr>
              <a:t>Support </a:t>
            </a:r>
            <a:r>
              <a:rPr sz="2350" b="1" spc="-145" dirty="0">
                <a:solidFill>
                  <a:srgbClr val="393838"/>
                </a:solidFill>
                <a:latin typeface="Tahoma"/>
                <a:cs typeface="Tahoma"/>
              </a:rPr>
              <a:t>(IDEAS)</a:t>
            </a:r>
            <a:r>
              <a:rPr sz="2350" b="1" spc="-10" dirty="0">
                <a:solidFill>
                  <a:srgbClr val="393838"/>
                </a:solidFill>
                <a:latin typeface="Tahoma"/>
                <a:cs typeface="Tahoma"/>
              </a:rPr>
              <a:t> Program</a:t>
            </a:r>
            <a:endParaRPr sz="2350">
              <a:latin typeface="Tahoma"/>
              <a:cs typeface="Tahoma"/>
            </a:endParaRPr>
          </a:p>
          <a:p>
            <a:pPr marL="272415" indent="-259715">
              <a:lnSpc>
                <a:spcPts val="2635"/>
              </a:lnSpc>
              <a:spcBef>
                <a:spcPts val="1920"/>
              </a:spcBef>
              <a:buFont typeface="Arial"/>
              <a:buChar char="•"/>
              <a:tabLst>
                <a:tab pos="272415" algn="l"/>
              </a:tabLst>
            </a:pPr>
            <a:r>
              <a:rPr sz="2350" spc="65" dirty="0">
                <a:solidFill>
                  <a:srgbClr val="393838"/>
                </a:solidFill>
                <a:latin typeface="Tahoma"/>
                <a:cs typeface="Tahoma"/>
              </a:rPr>
              <a:t>Utah</a:t>
            </a:r>
            <a:r>
              <a:rPr sz="2350" spc="-65" dirty="0">
                <a:solidFill>
                  <a:srgbClr val="393838"/>
                </a:solidFill>
                <a:latin typeface="Tahoma"/>
                <a:cs typeface="Tahoma"/>
              </a:rPr>
              <a:t> </a:t>
            </a:r>
            <a:r>
              <a:rPr sz="2350" spc="85" dirty="0">
                <a:solidFill>
                  <a:srgbClr val="393838"/>
                </a:solidFill>
                <a:latin typeface="Tahoma"/>
                <a:cs typeface="Tahoma"/>
              </a:rPr>
              <a:t>Diabetes</a:t>
            </a:r>
            <a:r>
              <a:rPr sz="2350" spc="-65" dirty="0">
                <a:solidFill>
                  <a:srgbClr val="393838"/>
                </a:solidFill>
                <a:latin typeface="Tahoma"/>
                <a:cs typeface="Tahoma"/>
              </a:rPr>
              <a:t> </a:t>
            </a:r>
            <a:r>
              <a:rPr sz="2350" spc="-25" dirty="0">
                <a:solidFill>
                  <a:srgbClr val="393838"/>
                </a:solidFill>
                <a:latin typeface="Tahoma"/>
                <a:cs typeface="Tahoma"/>
              </a:rPr>
              <a:t>and</a:t>
            </a:r>
            <a:endParaRPr sz="2350">
              <a:latin typeface="Tahoma"/>
              <a:cs typeface="Tahoma"/>
            </a:endParaRPr>
          </a:p>
          <a:p>
            <a:pPr marL="272415">
              <a:lnSpc>
                <a:spcPts val="2415"/>
              </a:lnSpc>
            </a:pPr>
            <a:r>
              <a:rPr sz="2350" spc="95" dirty="0">
                <a:solidFill>
                  <a:srgbClr val="393838"/>
                </a:solidFill>
                <a:latin typeface="Tahoma"/>
                <a:cs typeface="Tahoma"/>
              </a:rPr>
              <a:t>Endocrinology</a:t>
            </a:r>
            <a:r>
              <a:rPr sz="2350" spc="-95" dirty="0">
                <a:solidFill>
                  <a:srgbClr val="393838"/>
                </a:solidFill>
                <a:latin typeface="Tahoma"/>
                <a:cs typeface="Tahoma"/>
              </a:rPr>
              <a:t> </a:t>
            </a:r>
            <a:r>
              <a:rPr sz="2350" spc="90" dirty="0">
                <a:solidFill>
                  <a:srgbClr val="393838"/>
                </a:solidFill>
                <a:latin typeface="Tahoma"/>
                <a:cs typeface="Tahoma"/>
              </a:rPr>
              <a:t>Center</a:t>
            </a:r>
            <a:endParaRPr sz="2350">
              <a:latin typeface="Tahoma"/>
              <a:cs typeface="Tahoma"/>
            </a:endParaRPr>
          </a:p>
          <a:p>
            <a:pPr marL="272415" marR="105410" indent="-260350">
              <a:lnSpc>
                <a:spcPts val="2380"/>
              </a:lnSpc>
              <a:spcBef>
                <a:spcPts val="220"/>
              </a:spcBef>
              <a:buFont typeface="Arial"/>
              <a:buChar char="•"/>
              <a:tabLst>
                <a:tab pos="272415" algn="l"/>
              </a:tabLst>
            </a:pPr>
            <a:r>
              <a:rPr sz="2350" spc="60" dirty="0">
                <a:solidFill>
                  <a:srgbClr val="393838"/>
                </a:solidFill>
                <a:latin typeface="Tahoma"/>
                <a:cs typeface="Tahoma"/>
              </a:rPr>
              <a:t>One-</a:t>
            </a:r>
            <a:r>
              <a:rPr sz="2350" dirty="0">
                <a:solidFill>
                  <a:srgbClr val="393838"/>
                </a:solidFill>
                <a:latin typeface="Tahoma"/>
                <a:cs typeface="Tahoma"/>
              </a:rPr>
              <a:t>Day</a:t>
            </a:r>
            <a:r>
              <a:rPr sz="2350" spc="-130" dirty="0">
                <a:solidFill>
                  <a:srgbClr val="393838"/>
                </a:solidFill>
                <a:latin typeface="Tahoma"/>
                <a:cs typeface="Tahoma"/>
              </a:rPr>
              <a:t> </a:t>
            </a:r>
            <a:r>
              <a:rPr sz="2350" spc="65" dirty="0">
                <a:solidFill>
                  <a:srgbClr val="393838"/>
                </a:solidFill>
                <a:latin typeface="Tahoma"/>
                <a:cs typeface="Tahoma"/>
              </a:rPr>
              <a:t>Program,</a:t>
            </a:r>
            <a:r>
              <a:rPr sz="2350" spc="-95" dirty="0">
                <a:solidFill>
                  <a:srgbClr val="393838"/>
                </a:solidFill>
                <a:latin typeface="Tahoma"/>
                <a:cs typeface="Tahoma"/>
              </a:rPr>
              <a:t> </a:t>
            </a:r>
            <a:r>
              <a:rPr sz="2350" spc="-25" dirty="0">
                <a:solidFill>
                  <a:srgbClr val="393838"/>
                </a:solidFill>
                <a:latin typeface="Tahoma"/>
                <a:cs typeface="Tahoma"/>
              </a:rPr>
              <a:t>In-</a:t>
            </a:r>
            <a:r>
              <a:rPr sz="2350" spc="75" dirty="0">
                <a:solidFill>
                  <a:srgbClr val="393838"/>
                </a:solidFill>
                <a:latin typeface="Tahoma"/>
                <a:cs typeface="Tahoma"/>
              </a:rPr>
              <a:t>person</a:t>
            </a:r>
            <a:endParaRPr sz="2350">
              <a:latin typeface="Tahoma"/>
              <a:cs typeface="Tahoma"/>
            </a:endParaRPr>
          </a:p>
          <a:p>
            <a:pPr marL="272415" marR="327025" indent="-260350">
              <a:lnSpc>
                <a:spcPts val="2380"/>
              </a:lnSpc>
              <a:spcBef>
                <a:spcPts val="70"/>
              </a:spcBef>
              <a:buFont typeface="Arial"/>
              <a:buChar char="•"/>
              <a:tabLst>
                <a:tab pos="272415" algn="l"/>
              </a:tabLst>
            </a:pPr>
            <a:r>
              <a:rPr sz="2350" spc="85" dirty="0">
                <a:solidFill>
                  <a:srgbClr val="393838"/>
                </a:solidFill>
                <a:latin typeface="Tahoma"/>
                <a:cs typeface="Tahoma"/>
              </a:rPr>
              <a:t>NP,</a:t>
            </a:r>
            <a:r>
              <a:rPr sz="2350" spc="-130" dirty="0">
                <a:solidFill>
                  <a:srgbClr val="393838"/>
                </a:solidFill>
                <a:latin typeface="Tahoma"/>
                <a:cs typeface="Tahoma"/>
              </a:rPr>
              <a:t> </a:t>
            </a:r>
            <a:r>
              <a:rPr sz="2350" spc="80" dirty="0">
                <a:solidFill>
                  <a:srgbClr val="393838"/>
                </a:solidFill>
                <a:latin typeface="Tahoma"/>
                <a:cs typeface="Tahoma"/>
              </a:rPr>
              <a:t>Dietitian,</a:t>
            </a:r>
            <a:r>
              <a:rPr sz="2350" spc="-50" dirty="0">
                <a:solidFill>
                  <a:srgbClr val="393838"/>
                </a:solidFill>
                <a:latin typeface="Tahoma"/>
                <a:cs typeface="Tahoma"/>
              </a:rPr>
              <a:t> </a:t>
            </a:r>
            <a:r>
              <a:rPr sz="2350" spc="105" dirty="0">
                <a:solidFill>
                  <a:srgbClr val="393838"/>
                </a:solidFill>
                <a:latin typeface="Tahoma"/>
                <a:cs typeface="Tahoma"/>
              </a:rPr>
              <a:t>Social </a:t>
            </a:r>
            <a:r>
              <a:rPr sz="2350" spc="70" dirty="0">
                <a:solidFill>
                  <a:srgbClr val="393838"/>
                </a:solidFill>
                <a:latin typeface="Tahoma"/>
                <a:cs typeface="Tahoma"/>
              </a:rPr>
              <a:t>Worker</a:t>
            </a:r>
            <a:endParaRPr sz="2350">
              <a:latin typeface="Tahoma"/>
              <a:cs typeface="Tahoma"/>
            </a:endParaRPr>
          </a:p>
        </p:txBody>
      </p:sp>
      <p:pic>
        <p:nvPicPr>
          <p:cNvPr id="44" name="object 44" descr="NIH National Institute of Nursing Research logo">
            <a:extLst>
              <a:ext uri="{C183D7F6-B498-43B3-948B-1728B52AA6E4}">
                <adec:decorative xmlns:adec="http://schemas.microsoft.com/office/drawing/2017/decorative" val="0"/>
              </a:ext>
            </a:extLst>
          </p:cNvPr>
          <p:cNvPicPr/>
          <p:nvPr/>
        </p:nvPicPr>
        <p:blipFill>
          <a:blip r:embed="rId4" cstate="print"/>
          <a:stretch>
            <a:fillRect/>
          </a:stretch>
        </p:blipFill>
        <p:spPr>
          <a:xfrm>
            <a:off x="7141464" y="3017520"/>
            <a:ext cx="4005072" cy="950976"/>
          </a:xfrm>
          <a:prstGeom prst="rect">
            <a:avLst/>
          </a:prstGeom>
        </p:spPr>
      </p:pic>
      <p:grpSp>
        <p:nvGrpSpPr>
          <p:cNvPr id="50" name="object 50">
            <a:extLst>
              <a:ext uri="{C183D7F6-B498-43B3-948B-1728B52AA6E4}">
                <adec:decorative xmlns:adec="http://schemas.microsoft.com/office/drawing/2017/decorative" val="1"/>
              </a:ext>
            </a:extLst>
          </p:cNvPr>
          <p:cNvGrpSpPr/>
          <p:nvPr/>
        </p:nvGrpSpPr>
        <p:grpSpPr>
          <a:xfrm>
            <a:off x="6903719" y="4279391"/>
            <a:ext cx="4480560" cy="5139055"/>
            <a:chOff x="6903719" y="4279391"/>
            <a:chExt cx="4480560" cy="5139055"/>
          </a:xfrm>
        </p:grpSpPr>
        <p:sp>
          <p:nvSpPr>
            <p:cNvPr id="51" name="object 51"/>
            <p:cNvSpPr/>
            <p:nvPr/>
          </p:nvSpPr>
          <p:spPr>
            <a:xfrm>
              <a:off x="6903719" y="4425695"/>
              <a:ext cx="4480560" cy="4993005"/>
            </a:xfrm>
            <a:custGeom>
              <a:avLst/>
              <a:gdLst/>
              <a:ahLst/>
              <a:cxnLst/>
              <a:rect l="l" t="t" r="r" b="b"/>
              <a:pathLst>
                <a:path w="4480559" h="4993005">
                  <a:moveTo>
                    <a:pt x="4145406" y="0"/>
                  </a:moveTo>
                  <a:lnTo>
                    <a:pt x="335152"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2" y="4992624"/>
                  </a:lnTo>
                  <a:lnTo>
                    <a:pt x="4145406" y="4992624"/>
                  </a:lnTo>
                  <a:lnTo>
                    <a:pt x="4198155" y="4988456"/>
                  </a:lnTo>
                  <a:lnTo>
                    <a:pt x="4249124" y="4976203"/>
                  </a:lnTo>
                  <a:lnTo>
                    <a:pt x="4297416" y="4956235"/>
                  </a:lnTo>
                  <a:lnTo>
                    <a:pt x="4342137" y="4928924"/>
                  </a:lnTo>
                  <a:lnTo>
                    <a:pt x="4382388" y="4894643"/>
                  </a:lnTo>
                  <a:lnTo>
                    <a:pt x="4416738" y="4854474"/>
                  </a:lnTo>
                  <a:lnTo>
                    <a:pt x="4444102" y="4809836"/>
                  </a:lnTo>
                  <a:lnTo>
                    <a:pt x="4464108" y="4761630"/>
                  </a:lnTo>
                  <a:lnTo>
                    <a:pt x="4476385" y="4710753"/>
                  </a:lnTo>
                  <a:lnTo>
                    <a:pt x="4480559" y="4658106"/>
                  </a:lnTo>
                  <a:lnTo>
                    <a:pt x="4480559"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6" y="0"/>
                  </a:lnTo>
                  <a:close/>
                </a:path>
              </a:pathLst>
            </a:custGeom>
            <a:solidFill>
              <a:srgbClr val="AC162C"/>
            </a:solidFill>
          </p:spPr>
          <p:txBody>
            <a:bodyPr wrap="square" lIns="0" tIns="0" rIns="0" bIns="0" rtlCol="0"/>
            <a:lstStyle/>
            <a:p>
              <a:endParaRPr/>
            </a:p>
          </p:txBody>
        </p:sp>
        <p:sp>
          <p:nvSpPr>
            <p:cNvPr id="52" name="object 52"/>
            <p:cNvSpPr/>
            <p:nvPr/>
          </p:nvSpPr>
          <p:spPr>
            <a:xfrm>
              <a:off x="7095743" y="4608575"/>
              <a:ext cx="4087495" cy="4627245"/>
            </a:xfrm>
            <a:custGeom>
              <a:avLst/>
              <a:gdLst/>
              <a:ahLst/>
              <a:cxnLst/>
              <a:rect l="l" t="t" r="r" b="b"/>
              <a:pathLst>
                <a:path w="4087495" h="4627245">
                  <a:moveTo>
                    <a:pt x="3720973" y="0"/>
                  </a:moveTo>
                  <a:lnTo>
                    <a:pt x="366395" y="0"/>
                  </a:lnTo>
                  <a:lnTo>
                    <a:pt x="320443" y="2853"/>
                  </a:lnTo>
                  <a:lnTo>
                    <a:pt x="276193" y="11183"/>
                  </a:lnTo>
                  <a:lnTo>
                    <a:pt x="233987" y="24647"/>
                  </a:lnTo>
                  <a:lnTo>
                    <a:pt x="194170" y="42901"/>
                  </a:lnTo>
                  <a:lnTo>
                    <a:pt x="157084" y="65601"/>
                  </a:lnTo>
                  <a:lnTo>
                    <a:pt x="123074" y="92403"/>
                  </a:lnTo>
                  <a:lnTo>
                    <a:pt x="92484" y="122964"/>
                  </a:lnTo>
                  <a:lnTo>
                    <a:pt x="65657" y="156940"/>
                  </a:lnTo>
                  <a:lnTo>
                    <a:pt x="42937" y="193987"/>
                  </a:lnTo>
                  <a:lnTo>
                    <a:pt x="24667" y="233762"/>
                  </a:lnTo>
                  <a:lnTo>
                    <a:pt x="11192" y="275920"/>
                  </a:lnTo>
                  <a:lnTo>
                    <a:pt x="2855" y="320119"/>
                  </a:lnTo>
                  <a:lnTo>
                    <a:pt x="0" y="366013"/>
                  </a:lnTo>
                  <a:lnTo>
                    <a:pt x="0" y="4260850"/>
                  </a:lnTo>
                  <a:lnTo>
                    <a:pt x="2855" y="4306757"/>
                  </a:lnTo>
                  <a:lnTo>
                    <a:pt x="11192" y="4350964"/>
                  </a:lnTo>
                  <a:lnTo>
                    <a:pt x="24667" y="4393127"/>
                  </a:lnTo>
                  <a:lnTo>
                    <a:pt x="42937" y="4432904"/>
                  </a:lnTo>
                  <a:lnTo>
                    <a:pt x="65657" y="4469951"/>
                  </a:lnTo>
                  <a:lnTo>
                    <a:pt x="92484" y="4503925"/>
                  </a:lnTo>
                  <a:lnTo>
                    <a:pt x="123074" y="4534482"/>
                  </a:lnTo>
                  <a:lnTo>
                    <a:pt x="157084" y="4561280"/>
                  </a:lnTo>
                  <a:lnTo>
                    <a:pt x="194170" y="4583975"/>
                  </a:lnTo>
                  <a:lnTo>
                    <a:pt x="233987" y="4602224"/>
                  </a:lnTo>
                  <a:lnTo>
                    <a:pt x="276193" y="4615684"/>
                  </a:lnTo>
                  <a:lnTo>
                    <a:pt x="320443" y="4624011"/>
                  </a:lnTo>
                  <a:lnTo>
                    <a:pt x="366395" y="4626864"/>
                  </a:lnTo>
                  <a:lnTo>
                    <a:pt x="3720973" y="4626864"/>
                  </a:lnTo>
                  <a:lnTo>
                    <a:pt x="3766924" y="4624011"/>
                  </a:lnTo>
                  <a:lnTo>
                    <a:pt x="3811174" y="4615684"/>
                  </a:lnTo>
                  <a:lnTo>
                    <a:pt x="3853380" y="4602224"/>
                  </a:lnTo>
                  <a:lnTo>
                    <a:pt x="3893197" y="4583975"/>
                  </a:lnTo>
                  <a:lnTo>
                    <a:pt x="3930283" y="4561280"/>
                  </a:lnTo>
                  <a:lnTo>
                    <a:pt x="3964293" y="4534482"/>
                  </a:lnTo>
                  <a:lnTo>
                    <a:pt x="3994883" y="4503925"/>
                  </a:lnTo>
                  <a:lnTo>
                    <a:pt x="4021710" y="4469951"/>
                  </a:lnTo>
                  <a:lnTo>
                    <a:pt x="4044430" y="4432904"/>
                  </a:lnTo>
                  <a:lnTo>
                    <a:pt x="4062700" y="4393127"/>
                  </a:lnTo>
                  <a:lnTo>
                    <a:pt x="4076175" y="4350964"/>
                  </a:lnTo>
                  <a:lnTo>
                    <a:pt x="4084512" y="4306757"/>
                  </a:lnTo>
                  <a:lnTo>
                    <a:pt x="4087367" y="4260850"/>
                  </a:lnTo>
                  <a:lnTo>
                    <a:pt x="4087367" y="366013"/>
                  </a:lnTo>
                  <a:lnTo>
                    <a:pt x="4084512" y="320119"/>
                  </a:lnTo>
                  <a:lnTo>
                    <a:pt x="4076175" y="275920"/>
                  </a:lnTo>
                  <a:lnTo>
                    <a:pt x="4062700" y="233762"/>
                  </a:lnTo>
                  <a:lnTo>
                    <a:pt x="4044430" y="193987"/>
                  </a:lnTo>
                  <a:lnTo>
                    <a:pt x="4021710" y="156940"/>
                  </a:lnTo>
                  <a:lnTo>
                    <a:pt x="3994883" y="122964"/>
                  </a:lnTo>
                  <a:lnTo>
                    <a:pt x="3964293" y="92403"/>
                  </a:lnTo>
                  <a:lnTo>
                    <a:pt x="3930283" y="65601"/>
                  </a:lnTo>
                  <a:lnTo>
                    <a:pt x="3893197" y="42901"/>
                  </a:lnTo>
                  <a:lnTo>
                    <a:pt x="3853380" y="24647"/>
                  </a:lnTo>
                  <a:lnTo>
                    <a:pt x="3811174" y="11183"/>
                  </a:lnTo>
                  <a:lnTo>
                    <a:pt x="3766924" y="2853"/>
                  </a:lnTo>
                  <a:lnTo>
                    <a:pt x="3720973" y="0"/>
                  </a:lnTo>
                  <a:close/>
                </a:path>
              </a:pathLst>
            </a:custGeom>
            <a:solidFill>
              <a:srgbClr val="FFFFFF"/>
            </a:solidFill>
          </p:spPr>
          <p:txBody>
            <a:bodyPr wrap="square" lIns="0" tIns="0" rIns="0" bIns="0" rtlCol="0"/>
            <a:lstStyle/>
            <a:p>
              <a:endParaRPr/>
            </a:p>
          </p:txBody>
        </p:sp>
        <p:sp>
          <p:nvSpPr>
            <p:cNvPr id="53" name="object 53"/>
            <p:cNvSpPr/>
            <p:nvPr/>
          </p:nvSpPr>
          <p:spPr>
            <a:xfrm>
              <a:off x="6903719" y="4279391"/>
              <a:ext cx="4480560" cy="1079500"/>
            </a:xfrm>
            <a:custGeom>
              <a:avLst/>
              <a:gdLst/>
              <a:ahLst/>
              <a:cxnLst/>
              <a:rect l="l" t="t" r="r" b="b"/>
              <a:pathLst>
                <a:path w="4480559" h="1079500">
                  <a:moveTo>
                    <a:pt x="4145406" y="0"/>
                  </a:moveTo>
                  <a:lnTo>
                    <a:pt x="335152" y="0"/>
                  </a:lnTo>
                  <a:lnTo>
                    <a:pt x="285640" y="3629"/>
                  </a:lnTo>
                  <a:lnTo>
                    <a:pt x="238378" y="14172"/>
                  </a:lnTo>
                  <a:lnTo>
                    <a:pt x="193887" y="31110"/>
                  </a:lnTo>
                  <a:lnTo>
                    <a:pt x="152685" y="53928"/>
                  </a:lnTo>
                  <a:lnTo>
                    <a:pt x="115292" y="82106"/>
                  </a:lnTo>
                  <a:lnTo>
                    <a:pt x="82227" y="115127"/>
                  </a:lnTo>
                  <a:lnTo>
                    <a:pt x="54010" y="152475"/>
                  </a:lnTo>
                  <a:lnTo>
                    <a:pt x="31159" y="193630"/>
                  </a:lnTo>
                  <a:lnTo>
                    <a:pt x="14194" y="238077"/>
                  </a:lnTo>
                  <a:lnTo>
                    <a:pt x="3635" y="285296"/>
                  </a:lnTo>
                  <a:lnTo>
                    <a:pt x="0" y="334772"/>
                  </a:lnTo>
                  <a:lnTo>
                    <a:pt x="0" y="744220"/>
                  </a:lnTo>
                  <a:lnTo>
                    <a:pt x="4174" y="796893"/>
                  </a:lnTo>
                  <a:lnTo>
                    <a:pt x="16451" y="847793"/>
                  </a:lnTo>
                  <a:lnTo>
                    <a:pt x="36457" y="896028"/>
                  </a:lnTo>
                  <a:lnTo>
                    <a:pt x="63821" y="940710"/>
                  </a:lnTo>
                  <a:lnTo>
                    <a:pt x="98171" y="980948"/>
                  </a:lnTo>
                  <a:lnTo>
                    <a:pt x="138422" y="1015235"/>
                  </a:lnTo>
                  <a:lnTo>
                    <a:pt x="183143" y="1042562"/>
                  </a:lnTo>
                  <a:lnTo>
                    <a:pt x="231435" y="1062549"/>
                  </a:lnTo>
                  <a:lnTo>
                    <a:pt x="282404" y="1074818"/>
                  </a:lnTo>
                  <a:lnTo>
                    <a:pt x="335152" y="1078992"/>
                  </a:lnTo>
                  <a:lnTo>
                    <a:pt x="4145406" y="1078992"/>
                  </a:lnTo>
                  <a:lnTo>
                    <a:pt x="4194919" y="1075362"/>
                  </a:lnTo>
                  <a:lnTo>
                    <a:pt x="4242181" y="1064819"/>
                  </a:lnTo>
                  <a:lnTo>
                    <a:pt x="4286672" y="1047881"/>
                  </a:lnTo>
                  <a:lnTo>
                    <a:pt x="4327874" y="1025063"/>
                  </a:lnTo>
                  <a:lnTo>
                    <a:pt x="4365267" y="996885"/>
                  </a:lnTo>
                  <a:lnTo>
                    <a:pt x="4398332" y="963864"/>
                  </a:lnTo>
                  <a:lnTo>
                    <a:pt x="4426549" y="926516"/>
                  </a:lnTo>
                  <a:lnTo>
                    <a:pt x="4449400" y="885361"/>
                  </a:lnTo>
                  <a:lnTo>
                    <a:pt x="4466365" y="840914"/>
                  </a:lnTo>
                  <a:lnTo>
                    <a:pt x="4476924" y="793695"/>
                  </a:lnTo>
                  <a:lnTo>
                    <a:pt x="4480559" y="744220"/>
                  </a:lnTo>
                  <a:lnTo>
                    <a:pt x="4480559" y="334772"/>
                  </a:lnTo>
                  <a:lnTo>
                    <a:pt x="4476924" y="285296"/>
                  </a:lnTo>
                  <a:lnTo>
                    <a:pt x="4466365" y="238077"/>
                  </a:lnTo>
                  <a:lnTo>
                    <a:pt x="4449400" y="193630"/>
                  </a:lnTo>
                  <a:lnTo>
                    <a:pt x="4426549" y="152475"/>
                  </a:lnTo>
                  <a:lnTo>
                    <a:pt x="4398332" y="115127"/>
                  </a:lnTo>
                  <a:lnTo>
                    <a:pt x="4365267" y="82106"/>
                  </a:lnTo>
                  <a:lnTo>
                    <a:pt x="4327874" y="53928"/>
                  </a:lnTo>
                  <a:lnTo>
                    <a:pt x="4286672" y="31110"/>
                  </a:lnTo>
                  <a:lnTo>
                    <a:pt x="4242181" y="14172"/>
                  </a:lnTo>
                  <a:lnTo>
                    <a:pt x="4194919" y="3629"/>
                  </a:lnTo>
                  <a:lnTo>
                    <a:pt x="4145406" y="0"/>
                  </a:lnTo>
                  <a:close/>
                </a:path>
              </a:pathLst>
            </a:custGeom>
            <a:solidFill>
              <a:srgbClr val="393838"/>
            </a:solidFill>
          </p:spPr>
          <p:txBody>
            <a:bodyPr wrap="square" lIns="0" tIns="0" rIns="0" bIns="0" rtlCol="0"/>
            <a:lstStyle/>
            <a:p>
              <a:endParaRPr/>
            </a:p>
          </p:txBody>
        </p:sp>
      </p:grpSp>
      <p:sp>
        <p:nvSpPr>
          <p:cNvPr id="54" name="object 54"/>
          <p:cNvSpPr txBox="1"/>
          <p:nvPr/>
        </p:nvSpPr>
        <p:spPr>
          <a:xfrm>
            <a:off x="8424418" y="4491545"/>
            <a:ext cx="1362075" cy="585470"/>
          </a:xfrm>
          <a:prstGeom prst="rect">
            <a:avLst/>
          </a:prstGeom>
        </p:spPr>
        <p:txBody>
          <a:bodyPr vert="horz" wrap="square" lIns="0" tIns="15875" rIns="0" bIns="0" rtlCol="0">
            <a:spAutoFit/>
          </a:bodyPr>
          <a:lstStyle/>
          <a:p>
            <a:pPr marL="12700">
              <a:lnSpc>
                <a:spcPct val="100000"/>
              </a:lnSpc>
              <a:spcBef>
                <a:spcPts val="125"/>
              </a:spcBef>
            </a:pPr>
            <a:r>
              <a:rPr sz="3650" b="1" spc="-45" dirty="0">
                <a:solidFill>
                  <a:srgbClr val="FFFFFF"/>
                </a:solidFill>
                <a:latin typeface="Tahoma"/>
                <a:cs typeface="Tahoma"/>
              </a:rPr>
              <a:t>Adapt</a:t>
            </a:r>
            <a:endParaRPr sz="3650">
              <a:latin typeface="Tahoma"/>
              <a:cs typeface="Tahoma"/>
            </a:endParaRPr>
          </a:p>
        </p:txBody>
      </p:sp>
      <p:sp>
        <p:nvSpPr>
          <p:cNvPr id="55" name="object 55"/>
          <p:cNvSpPr txBox="1"/>
          <p:nvPr/>
        </p:nvSpPr>
        <p:spPr>
          <a:xfrm>
            <a:off x="7538719" y="5650293"/>
            <a:ext cx="3308350" cy="3133725"/>
          </a:xfrm>
          <a:prstGeom prst="rect">
            <a:avLst/>
          </a:prstGeom>
        </p:spPr>
        <p:txBody>
          <a:bodyPr vert="horz" wrap="square" lIns="0" tIns="15875" rIns="0" bIns="0" rtlCol="0">
            <a:spAutoFit/>
          </a:bodyPr>
          <a:lstStyle/>
          <a:p>
            <a:pPr marR="168910" algn="ctr">
              <a:lnSpc>
                <a:spcPts val="2600"/>
              </a:lnSpc>
              <a:spcBef>
                <a:spcPts val="125"/>
              </a:spcBef>
            </a:pPr>
            <a:r>
              <a:rPr sz="2350" b="1" spc="-100" dirty="0">
                <a:solidFill>
                  <a:srgbClr val="2B2A2A"/>
                </a:solidFill>
                <a:latin typeface="Tahoma"/>
                <a:cs typeface="Tahoma"/>
              </a:rPr>
              <a:t>Rural</a:t>
            </a:r>
            <a:r>
              <a:rPr sz="2350" b="1" spc="-65" dirty="0">
                <a:solidFill>
                  <a:srgbClr val="2B2A2A"/>
                </a:solidFill>
                <a:latin typeface="Tahoma"/>
                <a:cs typeface="Tahoma"/>
              </a:rPr>
              <a:t> </a:t>
            </a:r>
            <a:r>
              <a:rPr sz="2350" b="1" spc="-10" dirty="0">
                <a:solidFill>
                  <a:srgbClr val="2B2A2A"/>
                </a:solidFill>
                <a:latin typeface="Tahoma"/>
                <a:cs typeface="Tahoma"/>
              </a:rPr>
              <a:t>Diabetes</a:t>
            </a:r>
            <a:endParaRPr sz="2350">
              <a:latin typeface="Tahoma"/>
              <a:cs typeface="Tahoma"/>
            </a:endParaRPr>
          </a:p>
          <a:p>
            <a:pPr marR="166370" algn="ctr">
              <a:lnSpc>
                <a:spcPts val="2600"/>
              </a:lnSpc>
            </a:pPr>
            <a:r>
              <a:rPr sz="2350" b="1" spc="-35" dirty="0">
                <a:solidFill>
                  <a:srgbClr val="2B2A2A"/>
                </a:solidFill>
                <a:latin typeface="Tahoma"/>
                <a:cs typeface="Tahoma"/>
              </a:rPr>
              <a:t>Education</a:t>
            </a:r>
            <a:r>
              <a:rPr sz="2350" b="1" spc="-100" dirty="0">
                <a:solidFill>
                  <a:srgbClr val="2B2A2A"/>
                </a:solidFill>
                <a:latin typeface="Tahoma"/>
                <a:cs typeface="Tahoma"/>
              </a:rPr>
              <a:t> </a:t>
            </a:r>
            <a:r>
              <a:rPr sz="2350" b="1" spc="-10" dirty="0">
                <a:solidFill>
                  <a:srgbClr val="2B2A2A"/>
                </a:solidFill>
                <a:latin typeface="Tahoma"/>
                <a:cs typeface="Tahoma"/>
              </a:rPr>
              <a:t>Program</a:t>
            </a:r>
            <a:endParaRPr sz="2350">
              <a:latin typeface="Tahoma"/>
              <a:cs typeface="Tahoma"/>
            </a:endParaRPr>
          </a:p>
          <a:p>
            <a:pPr marL="271780" indent="-259079">
              <a:lnSpc>
                <a:spcPts val="2600"/>
              </a:lnSpc>
              <a:spcBef>
                <a:spcPts val="2010"/>
              </a:spcBef>
              <a:buFont typeface="Arial"/>
              <a:buChar char="•"/>
              <a:tabLst>
                <a:tab pos="271780" algn="l"/>
              </a:tabLst>
            </a:pPr>
            <a:r>
              <a:rPr sz="2350" spc="85" dirty="0">
                <a:solidFill>
                  <a:srgbClr val="2B2A2A"/>
                </a:solidFill>
                <a:latin typeface="Tahoma"/>
                <a:cs typeface="Tahoma"/>
              </a:rPr>
              <a:t>English/Spanish</a:t>
            </a:r>
            <a:endParaRPr sz="2350">
              <a:latin typeface="Tahoma"/>
              <a:cs typeface="Tahoma"/>
            </a:endParaRPr>
          </a:p>
          <a:p>
            <a:pPr marL="271780" marR="5080" indent="-259715">
              <a:lnSpc>
                <a:spcPct val="85600"/>
              </a:lnSpc>
              <a:spcBef>
                <a:spcPts val="185"/>
              </a:spcBef>
              <a:buFont typeface="Arial"/>
              <a:buChar char="•"/>
              <a:tabLst>
                <a:tab pos="271780" algn="l"/>
              </a:tabLst>
            </a:pPr>
            <a:r>
              <a:rPr sz="2350" spc="80" dirty="0">
                <a:solidFill>
                  <a:srgbClr val="2B2A2A"/>
                </a:solidFill>
                <a:latin typeface="Tahoma"/>
                <a:cs typeface="Tahoma"/>
              </a:rPr>
              <a:t>Telehealth</a:t>
            </a:r>
            <a:r>
              <a:rPr sz="2350" spc="-75" dirty="0">
                <a:solidFill>
                  <a:srgbClr val="2B2A2A"/>
                </a:solidFill>
                <a:latin typeface="Tahoma"/>
                <a:cs typeface="Tahoma"/>
              </a:rPr>
              <a:t> </a:t>
            </a:r>
            <a:r>
              <a:rPr sz="2350" spc="70" dirty="0">
                <a:solidFill>
                  <a:srgbClr val="2B2A2A"/>
                </a:solidFill>
                <a:latin typeface="Tahoma"/>
                <a:cs typeface="Tahoma"/>
              </a:rPr>
              <a:t>to</a:t>
            </a:r>
            <a:r>
              <a:rPr sz="2350" spc="-85" dirty="0">
                <a:solidFill>
                  <a:srgbClr val="2B2A2A"/>
                </a:solidFill>
                <a:latin typeface="Tahoma"/>
                <a:cs typeface="Tahoma"/>
              </a:rPr>
              <a:t> </a:t>
            </a:r>
            <a:r>
              <a:rPr sz="2350" spc="70" dirty="0">
                <a:solidFill>
                  <a:srgbClr val="2B2A2A"/>
                </a:solidFill>
                <a:latin typeface="Tahoma"/>
                <a:cs typeface="Tahoma"/>
              </a:rPr>
              <a:t>Primary </a:t>
            </a:r>
            <a:r>
              <a:rPr sz="2350" spc="75" dirty="0">
                <a:solidFill>
                  <a:srgbClr val="2B2A2A"/>
                </a:solidFill>
                <a:latin typeface="Tahoma"/>
                <a:cs typeface="Tahoma"/>
              </a:rPr>
              <a:t>Care</a:t>
            </a:r>
            <a:r>
              <a:rPr sz="2350" spc="-125" dirty="0">
                <a:solidFill>
                  <a:srgbClr val="2B2A2A"/>
                </a:solidFill>
                <a:latin typeface="Tahoma"/>
                <a:cs typeface="Tahoma"/>
              </a:rPr>
              <a:t> </a:t>
            </a:r>
            <a:r>
              <a:rPr sz="2350" spc="120" dirty="0">
                <a:solidFill>
                  <a:srgbClr val="2B2A2A"/>
                </a:solidFill>
                <a:latin typeface="Tahoma"/>
                <a:cs typeface="Tahoma"/>
              </a:rPr>
              <a:t>Clinics</a:t>
            </a:r>
            <a:r>
              <a:rPr sz="2350" spc="-70" dirty="0">
                <a:solidFill>
                  <a:srgbClr val="2B2A2A"/>
                </a:solidFill>
                <a:latin typeface="Tahoma"/>
                <a:cs typeface="Tahoma"/>
              </a:rPr>
              <a:t> </a:t>
            </a:r>
            <a:r>
              <a:rPr sz="2350" spc="65" dirty="0">
                <a:solidFill>
                  <a:srgbClr val="2B2A2A"/>
                </a:solidFill>
                <a:latin typeface="Tahoma"/>
                <a:cs typeface="Tahoma"/>
              </a:rPr>
              <a:t>in</a:t>
            </a:r>
            <a:r>
              <a:rPr sz="2350" spc="-65" dirty="0">
                <a:solidFill>
                  <a:srgbClr val="2B2A2A"/>
                </a:solidFill>
                <a:latin typeface="Tahoma"/>
                <a:cs typeface="Tahoma"/>
              </a:rPr>
              <a:t> </a:t>
            </a:r>
            <a:r>
              <a:rPr sz="2350" spc="45" dirty="0">
                <a:solidFill>
                  <a:srgbClr val="2B2A2A"/>
                </a:solidFill>
                <a:latin typeface="Tahoma"/>
                <a:cs typeface="Tahoma"/>
              </a:rPr>
              <a:t>Rural </a:t>
            </a:r>
            <a:r>
              <a:rPr sz="2350" spc="65" dirty="0">
                <a:solidFill>
                  <a:srgbClr val="2B2A2A"/>
                </a:solidFill>
                <a:latin typeface="Tahoma"/>
                <a:cs typeface="Tahoma"/>
              </a:rPr>
              <a:t>Colorado</a:t>
            </a:r>
            <a:endParaRPr sz="2350">
              <a:latin typeface="Tahoma"/>
              <a:cs typeface="Tahoma"/>
            </a:endParaRPr>
          </a:p>
          <a:p>
            <a:pPr marL="271780" indent="-259079">
              <a:lnSpc>
                <a:spcPts val="2160"/>
              </a:lnSpc>
              <a:buFont typeface="Arial"/>
              <a:buChar char="•"/>
              <a:tabLst>
                <a:tab pos="271780" algn="l"/>
              </a:tabLst>
            </a:pPr>
            <a:r>
              <a:rPr sz="2350" spc="60" dirty="0">
                <a:solidFill>
                  <a:srgbClr val="2B2A2A"/>
                </a:solidFill>
                <a:latin typeface="Tahoma"/>
                <a:cs typeface="Tahoma"/>
              </a:rPr>
              <a:t>One-</a:t>
            </a:r>
            <a:r>
              <a:rPr sz="2350" dirty="0">
                <a:solidFill>
                  <a:srgbClr val="2B2A2A"/>
                </a:solidFill>
                <a:latin typeface="Tahoma"/>
                <a:cs typeface="Tahoma"/>
              </a:rPr>
              <a:t>Day</a:t>
            </a:r>
            <a:r>
              <a:rPr sz="2350" spc="-175" dirty="0">
                <a:solidFill>
                  <a:srgbClr val="2B2A2A"/>
                </a:solidFill>
                <a:latin typeface="Tahoma"/>
                <a:cs typeface="Tahoma"/>
              </a:rPr>
              <a:t> </a:t>
            </a:r>
            <a:r>
              <a:rPr sz="2350" spc="70" dirty="0">
                <a:solidFill>
                  <a:srgbClr val="2B2A2A"/>
                </a:solidFill>
                <a:latin typeface="Tahoma"/>
                <a:cs typeface="Tahoma"/>
              </a:rPr>
              <a:t>Program</a:t>
            </a:r>
            <a:endParaRPr sz="2350">
              <a:latin typeface="Tahoma"/>
              <a:cs typeface="Tahoma"/>
            </a:endParaRPr>
          </a:p>
          <a:p>
            <a:pPr marL="271780" marR="229870" indent="-259715">
              <a:lnSpc>
                <a:spcPts val="2450"/>
              </a:lnSpc>
              <a:spcBef>
                <a:spcPts val="170"/>
              </a:spcBef>
              <a:buFont typeface="Arial"/>
              <a:buChar char="•"/>
              <a:tabLst>
                <a:tab pos="271780" algn="l"/>
              </a:tabLst>
            </a:pPr>
            <a:r>
              <a:rPr sz="2350" spc="85" dirty="0">
                <a:solidFill>
                  <a:srgbClr val="2B2A2A"/>
                </a:solidFill>
                <a:latin typeface="Tahoma"/>
                <a:cs typeface="Tahoma"/>
              </a:rPr>
              <a:t>NP,</a:t>
            </a:r>
            <a:r>
              <a:rPr sz="2350" spc="-135" dirty="0">
                <a:solidFill>
                  <a:srgbClr val="2B2A2A"/>
                </a:solidFill>
                <a:latin typeface="Tahoma"/>
                <a:cs typeface="Tahoma"/>
              </a:rPr>
              <a:t> </a:t>
            </a:r>
            <a:r>
              <a:rPr sz="2350" spc="80" dirty="0">
                <a:solidFill>
                  <a:srgbClr val="2B2A2A"/>
                </a:solidFill>
                <a:latin typeface="Tahoma"/>
                <a:cs typeface="Tahoma"/>
              </a:rPr>
              <a:t>Dietitian,</a:t>
            </a:r>
            <a:r>
              <a:rPr sz="2350" spc="-65" dirty="0">
                <a:solidFill>
                  <a:srgbClr val="2B2A2A"/>
                </a:solidFill>
                <a:latin typeface="Tahoma"/>
                <a:cs typeface="Tahoma"/>
              </a:rPr>
              <a:t> </a:t>
            </a:r>
            <a:r>
              <a:rPr sz="2350" spc="105" dirty="0">
                <a:solidFill>
                  <a:srgbClr val="2B2A2A"/>
                </a:solidFill>
                <a:latin typeface="Tahoma"/>
                <a:cs typeface="Tahoma"/>
              </a:rPr>
              <a:t>Social </a:t>
            </a:r>
            <a:r>
              <a:rPr sz="2350" spc="65" dirty="0">
                <a:solidFill>
                  <a:srgbClr val="2B2A2A"/>
                </a:solidFill>
                <a:latin typeface="Tahoma"/>
                <a:cs typeface="Tahoma"/>
              </a:rPr>
              <a:t>Worker,</a:t>
            </a:r>
            <a:r>
              <a:rPr sz="2350" spc="-65" dirty="0">
                <a:solidFill>
                  <a:srgbClr val="2B2A2A"/>
                </a:solidFill>
                <a:latin typeface="Tahoma"/>
                <a:cs typeface="Tahoma"/>
              </a:rPr>
              <a:t> </a:t>
            </a:r>
            <a:r>
              <a:rPr sz="2350" spc="100" dirty="0">
                <a:solidFill>
                  <a:srgbClr val="2B2A2A"/>
                </a:solidFill>
                <a:latin typeface="Tahoma"/>
                <a:cs typeface="Tahoma"/>
              </a:rPr>
              <a:t>Pharmacist</a:t>
            </a:r>
            <a:endParaRPr sz="2350">
              <a:latin typeface="Tahoma"/>
              <a:cs typeface="Tahoma"/>
            </a:endParaRPr>
          </a:p>
        </p:txBody>
      </p:sp>
      <p:sp>
        <p:nvSpPr>
          <p:cNvPr id="57" name="object 57"/>
          <p:cNvSpPr txBox="1"/>
          <p:nvPr/>
        </p:nvSpPr>
        <p:spPr>
          <a:xfrm>
            <a:off x="15051532" y="9900336"/>
            <a:ext cx="3168015"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15" dirty="0">
                <a:latin typeface="Tahoma"/>
                <a:cs typeface="Tahoma"/>
              </a:rPr>
              <a:t> </a:t>
            </a:r>
            <a:r>
              <a:rPr sz="1350" spc="50" dirty="0">
                <a:latin typeface="Tahoma"/>
                <a:cs typeface="Tahoma"/>
              </a:rPr>
              <a:t>et</a:t>
            </a:r>
            <a:r>
              <a:rPr sz="1350" spc="-15" dirty="0">
                <a:latin typeface="Tahoma"/>
                <a:cs typeface="Tahoma"/>
              </a:rPr>
              <a:t> </a:t>
            </a:r>
            <a:r>
              <a:rPr sz="1350" spc="-10" dirty="0">
                <a:latin typeface="Tahoma"/>
                <a:cs typeface="Tahoma"/>
              </a:rPr>
              <a:t>al.,</a:t>
            </a:r>
            <a:r>
              <a:rPr sz="1350" spc="-85" dirty="0">
                <a:latin typeface="Tahoma"/>
                <a:cs typeface="Tahoma"/>
              </a:rPr>
              <a:t> </a:t>
            </a:r>
            <a:r>
              <a:rPr sz="1350" dirty="0">
                <a:latin typeface="Tahoma"/>
                <a:cs typeface="Tahoma"/>
              </a:rPr>
              <a:t>2022;</a:t>
            </a:r>
            <a:r>
              <a:rPr sz="1350" spc="-45" dirty="0">
                <a:latin typeface="Tahoma"/>
                <a:cs typeface="Tahoma"/>
              </a:rPr>
              <a:t> </a:t>
            </a:r>
            <a:r>
              <a:rPr sz="1350" spc="80" dirty="0">
                <a:latin typeface="Tahoma"/>
                <a:cs typeface="Tahoma"/>
              </a:rPr>
              <a:t>Oser</a:t>
            </a:r>
            <a:r>
              <a:rPr sz="1350" spc="-20" dirty="0">
                <a:latin typeface="Tahoma"/>
                <a:cs typeface="Tahoma"/>
              </a:rPr>
              <a:t> </a:t>
            </a:r>
            <a:r>
              <a:rPr sz="1350" spc="50" dirty="0">
                <a:latin typeface="Tahoma"/>
                <a:cs typeface="Tahoma"/>
              </a:rPr>
              <a:t>et</a:t>
            </a:r>
            <a:r>
              <a:rPr sz="1350" spc="-15" dirty="0">
                <a:latin typeface="Tahoma"/>
                <a:cs typeface="Tahoma"/>
              </a:rPr>
              <a:t> </a:t>
            </a:r>
            <a:r>
              <a:rPr sz="1350" dirty="0">
                <a:latin typeface="Tahoma"/>
                <a:cs typeface="Tahoma"/>
              </a:rPr>
              <a:t>al.,</a:t>
            </a:r>
            <a:r>
              <a:rPr sz="1350" spc="-10" dirty="0">
                <a:latin typeface="Tahoma"/>
                <a:cs typeface="Tahoma"/>
              </a:rPr>
              <a:t> </a:t>
            </a:r>
            <a:r>
              <a:rPr sz="1350" spc="-20" dirty="0">
                <a:latin typeface="Tahoma"/>
                <a:cs typeface="Tahoma"/>
              </a:rPr>
              <a:t>2022</a:t>
            </a:r>
            <a:endParaRPr sz="1350">
              <a:latin typeface="Tahoma"/>
              <a:cs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112264" y="228600"/>
            <a:ext cx="14374494" cy="1920239"/>
          </a:xfrm>
          <a:custGeom>
            <a:avLst/>
            <a:gdLst/>
            <a:ahLst/>
            <a:cxnLst/>
            <a:rect l="l" t="t" r="r" b="b"/>
            <a:pathLst>
              <a:path w="14374494" h="1920239">
                <a:moveTo>
                  <a:pt x="14367383" y="0"/>
                </a:moveTo>
                <a:lnTo>
                  <a:pt x="15493" y="0"/>
                </a:lnTo>
                <a:lnTo>
                  <a:pt x="6985" y="0"/>
                </a:lnTo>
                <a:lnTo>
                  <a:pt x="0" y="6857"/>
                </a:lnTo>
                <a:lnTo>
                  <a:pt x="0" y="1913381"/>
                </a:lnTo>
                <a:lnTo>
                  <a:pt x="6985" y="1920240"/>
                </a:lnTo>
                <a:lnTo>
                  <a:pt x="14367383" y="1920240"/>
                </a:lnTo>
                <a:lnTo>
                  <a:pt x="14374368" y="1913381"/>
                </a:lnTo>
                <a:lnTo>
                  <a:pt x="14374368" y="6857"/>
                </a:lnTo>
                <a:lnTo>
                  <a:pt x="14367383"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71246" rIns="0" bIns="0" rtlCol="0">
            <a:spAutoFit/>
          </a:bodyPr>
          <a:lstStyle/>
          <a:p>
            <a:pPr marL="2772410">
              <a:lnSpc>
                <a:spcPct val="100000"/>
              </a:lnSpc>
              <a:spcBef>
                <a:spcPts val="125"/>
              </a:spcBef>
            </a:pPr>
            <a:r>
              <a:rPr sz="6100" b="0" spc="-170" dirty="0">
                <a:latin typeface="Arial Black"/>
                <a:cs typeface="Arial Black"/>
              </a:rPr>
              <a:t>Program</a:t>
            </a:r>
            <a:r>
              <a:rPr sz="6100" b="0" spc="-425" dirty="0">
                <a:latin typeface="Arial Black"/>
                <a:cs typeface="Arial Black"/>
              </a:rPr>
              <a:t> </a:t>
            </a:r>
            <a:r>
              <a:rPr sz="6100" b="0" spc="-35" dirty="0">
                <a:latin typeface="Arial Black"/>
                <a:cs typeface="Arial Black"/>
              </a:rPr>
              <a:t>of</a:t>
            </a:r>
            <a:r>
              <a:rPr sz="6100" b="0" spc="-445" dirty="0">
                <a:latin typeface="Arial Black"/>
                <a:cs typeface="Arial Black"/>
              </a:rPr>
              <a:t> </a:t>
            </a:r>
            <a:r>
              <a:rPr sz="6100" b="0" spc="-350" dirty="0">
                <a:latin typeface="Arial Black"/>
                <a:cs typeface="Arial Black"/>
              </a:rPr>
              <a:t>Research</a:t>
            </a:r>
            <a:endParaRPr sz="6100" dirty="0">
              <a:latin typeface="Arial Black"/>
              <a:cs typeface="Arial Black"/>
            </a:endParaRPr>
          </a:p>
        </p:txBody>
      </p:sp>
      <p:sp>
        <p:nvSpPr>
          <p:cNvPr id="4" name="object 4">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nvGrpSpPr>
          <p:cNvPr id="44" name="object 44">
            <a:extLst>
              <a:ext uri="{C183D7F6-B498-43B3-948B-1728B52AA6E4}">
                <adec:decorative xmlns:adec="http://schemas.microsoft.com/office/drawing/2017/decorative" val="1"/>
              </a:ext>
            </a:extLst>
          </p:cNvPr>
          <p:cNvGrpSpPr/>
          <p:nvPr/>
        </p:nvGrpSpPr>
        <p:grpSpPr>
          <a:xfrm>
            <a:off x="1289303" y="4425696"/>
            <a:ext cx="4480560" cy="4993005"/>
            <a:chOff x="1289303" y="4425696"/>
            <a:chExt cx="4480560" cy="4993005"/>
          </a:xfrm>
        </p:grpSpPr>
        <p:sp>
          <p:nvSpPr>
            <p:cNvPr id="45" name="object 45"/>
            <p:cNvSpPr/>
            <p:nvPr/>
          </p:nvSpPr>
          <p:spPr>
            <a:xfrm>
              <a:off x="1289303" y="4425696"/>
              <a:ext cx="4480560" cy="4993005"/>
            </a:xfrm>
            <a:custGeom>
              <a:avLst/>
              <a:gdLst/>
              <a:ahLst/>
              <a:cxnLst/>
              <a:rect l="l" t="t" r="r" b="b"/>
              <a:pathLst>
                <a:path w="4480560" h="4993005">
                  <a:moveTo>
                    <a:pt x="4145407" y="0"/>
                  </a:moveTo>
                  <a:lnTo>
                    <a:pt x="335153"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3" y="4992624"/>
                  </a:lnTo>
                  <a:lnTo>
                    <a:pt x="4145407" y="4992624"/>
                  </a:lnTo>
                  <a:lnTo>
                    <a:pt x="4198155" y="4988456"/>
                  </a:lnTo>
                  <a:lnTo>
                    <a:pt x="4249124" y="4976203"/>
                  </a:lnTo>
                  <a:lnTo>
                    <a:pt x="4297416" y="4956235"/>
                  </a:lnTo>
                  <a:lnTo>
                    <a:pt x="4342137" y="4928924"/>
                  </a:lnTo>
                  <a:lnTo>
                    <a:pt x="4382389" y="4894643"/>
                  </a:lnTo>
                  <a:lnTo>
                    <a:pt x="4416738" y="4854474"/>
                  </a:lnTo>
                  <a:lnTo>
                    <a:pt x="4444102" y="4809836"/>
                  </a:lnTo>
                  <a:lnTo>
                    <a:pt x="4464108" y="4761630"/>
                  </a:lnTo>
                  <a:lnTo>
                    <a:pt x="4476385" y="4710753"/>
                  </a:lnTo>
                  <a:lnTo>
                    <a:pt x="4480560" y="4658106"/>
                  </a:lnTo>
                  <a:lnTo>
                    <a:pt x="4480560"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7" y="0"/>
                  </a:lnTo>
                  <a:close/>
                </a:path>
              </a:pathLst>
            </a:custGeom>
            <a:solidFill>
              <a:srgbClr val="AC162C"/>
            </a:solidFill>
          </p:spPr>
          <p:txBody>
            <a:bodyPr wrap="square" lIns="0" tIns="0" rIns="0" bIns="0" rtlCol="0"/>
            <a:lstStyle/>
            <a:p>
              <a:endParaRPr/>
            </a:p>
          </p:txBody>
        </p:sp>
        <p:sp>
          <p:nvSpPr>
            <p:cNvPr id="46" name="object 46"/>
            <p:cNvSpPr/>
            <p:nvPr/>
          </p:nvSpPr>
          <p:spPr>
            <a:xfrm>
              <a:off x="1481327" y="4608576"/>
              <a:ext cx="4097020" cy="4627245"/>
            </a:xfrm>
            <a:custGeom>
              <a:avLst/>
              <a:gdLst/>
              <a:ahLst/>
              <a:cxnLst/>
              <a:rect l="l" t="t" r="r" b="b"/>
              <a:pathLst>
                <a:path w="4097020" h="4627245">
                  <a:moveTo>
                    <a:pt x="3729228" y="0"/>
                  </a:moveTo>
                  <a:lnTo>
                    <a:pt x="367284" y="0"/>
                  </a:lnTo>
                  <a:lnTo>
                    <a:pt x="321217" y="2853"/>
                  </a:lnTo>
                  <a:lnTo>
                    <a:pt x="276857" y="11183"/>
                  </a:lnTo>
                  <a:lnTo>
                    <a:pt x="234548" y="24647"/>
                  </a:lnTo>
                  <a:lnTo>
                    <a:pt x="194633" y="42901"/>
                  </a:lnTo>
                  <a:lnTo>
                    <a:pt x="157458" y="65601"/>
                  </a:lnTo>
                  <a:lnTo>
                    <a:pt x="123366" y="92403"/>
                  </a:lnTo>
                  <a:lnTo>
                    <a:pt x="92703" y="122964"/>
                  </a:lnTo>
                  <a:lnTo>
                    <a:pt x="65812" y="156940"/>
                  </a:lnTo>
                  <a:lnTo>
                    <a:pt x="43038" y="193987"/>
                  </a:lnTo>
                  <a:lnTo>
                    <a:pt x="24725" y="233762"/>
                  </a:lnTo>
                  <a:lnTo>
                    <a:pt x="11218" y="275920"/>
                  </a:lnTo>
                  <a:lnTo>
                    <a:pt x="2862" y="320119"/>
                  </a:lnTo>
                  <a:lnTo>
                    <a:pt x="0" y="366013"/>
                  </a:lnTo>
                  <a:lnTo>
                    <a:pt x="0" y="4260850"/>
                  </a:lnTo>
                  <a:lnTo>
                    <a:pt x="2862" y="4306757"/>
                  </a:lnTo>
                  <a:lnTo>
                    <a:pt x="11218" y="4350964"/>
                  </a:lnTo>
                  <a:lnTo>
                    <a:pt x="24725" y="4393127"/>
                  </a:lnTo>
                  <a:lnTo>
                    <a:pt x="43038" y="4432904"/>
                  </a:lnTo>
                  <a:lnTo>
                    <a:pt x="65812" y="4469951"/>
                  </a:lnTo>
                  <a:lnTo>
                    <a:pt x="92703" y="4503925"/>
                  </a:lnTo>
                  <a:lnTo>
                    <a:pt x="123366" y="4534482"/>
                  </a:lnTo>
                  <a:lnTo>
                    <a:pt x="157458" y="4561280"/>
                  </a:lnTo>
                  <a:lnTo>
                    <a:pt x="194633" y="4583975"/>
                  </a:lnTo>
                  <a:lnTo>
                    <a:pt x="234548" y="4602224"/>
                  </a:lnTo>
                  <a:lnTo>
                    <a:pt x="276857" y="4615684"/>
                  </a:lnTo>
                  <a:lnTo>
                    <a:pt x="321217" y="4624011"/>
                  </a:lnTo>
                  <a:lnTo>
                    <a:pt x="367284" y="4626864"/>
                  </a:lnTo>
                  <a:lnTo>
                    <a:pt x="3729228" y="4626864"/>
                  </a:lnTo>
                  <a:lnTo>
                    <a:pt x="3775294" y="4624011"/>
                  </a:lnTo>
                  <a:lnTo>
                    <a:pt x="3819654" y="4615684"/>
                  </a:lnTo>
                  <a:lnTo>
                    <a:pt x="3861963" y="4602224"/>
                  </a:lnTo>
                  <a:lnTo>
                    <a:pt x="3901878" y="4583975"/>
                  </a:lnTo>
                  <a:lnTo>
                    <a:pt x="3939053" y="4561280"/>
                  </a:lnTo>
                  <a:lnTo>
                    <a:pt x="3973145" y="4534482"/>
                  </a:lnTo>
                  <a:lnTo>
                    <a:pt x="4003808" y="4503925"/>
                  </a:lnTo>
                  <a:lnTo>
                    <a:pt x="4030699" y="4469951"/>
                  </a:lnTo>
                  <a:lnTo>
                    <a:pt x="4053473" y="4432904"/>
                  </a:lnTo>
                  <a:lnTo>
                    <a:pt x="4071786" y="4393127"/>
                  </a:lnTo>
                  <a:lnTo>
                    <a:pt x="4085293" y="4350964"/>
                  </a:lnTo>
                  <a:lnTo>
                    <a:pt x="4093649" y="4306757"/>
                  </a:lnTo>
                  <a:lnTo>
                    <a:pt x="4096512" y="4260850"/>
                  </a:lnTo>
                  <a:lnTo>
                    <a:pt x="4096512" y="366013"/>
                  </a:lnTo>
                  <a:lnTo>
                    <a:pt x="4093649" y="320119"/>
                  </a:lnTo>
                  <a:lnTo>
                    <a:pt x="4085293" y="275920"/>
                  </a:lnTo>
                  <a:lnTo>
                    <a:pt x="4071786" y="233762"/>
                  </a:lnTo>
                  <a:lnTo>
                    <a:pt x="4053473" y="193987"/>
                  </a:lnTo>
                  <a:lnTo>
                    <a:pt x="4030699" y="156940"/>
                  </a:lnTo>
                  <a:lnTo>
                    <a:pt x="4003808" y="122964"/>
                  </a:lnTo>
                  <a:lnTo>
                    <a:pt x="3973145" y="92403"/>
                  </a:lnTo>
                  <a:lnTo>
                    <a:pt x="3939053" y="65601"/>
                  </a:lnTo>
                  <a:lnTo>
                    <a:pt x="3901878" y="42901"/>
                  </a:lnTo>
                  <a:lnTo>
                    <a:pt x="3861963" y="24647"/>
                  </a:lnTo>
                  <a:lnTo>
                    <a:pt x="3819654" y="11183"/>
                  </a:lnTo>
                  <a:lnTo>
                    <a:pt x="3775294" y="2853"/>
                  </a:lnTo>
                  <a:lnTo>
                    <a:pt x="3729228" y="0"/>
                  </a:lnTo>
                  <a:close/>
                </a:path>
              </a:pathLst>
            </a:custGeom>
            <a:solidFill>
              <a:srgbClr val="FFFFFF"/>
            </a:solidFill>
          </p:spPr>
          <p:txBody>
            <a:bodyPr wrap="square" lIns="0" tIns="0" rIns="0" bIns="0" rtlCol="0"/>
            <a:lstStyle/>
            <a:p>
              <a:endParaRPr/>
            </a:p>
          </p:txBody>
        </p:sp>
      </p:grpSp>
      <p:sp>
        <p:nvSpPr>
          <p:cNvPr id="51" name="object 51">
            <a:extLst>
              <a:ext uri="{C183D7F6-B498-43B3-948B-1728B52AA6E4}">
                <adec:decorative xmlns:adec="http://schemas.microsoft.com/office/drawing/2017/decorative" val="1"/>
              </a:ext>
            </a:extLst>
          </p:cNvPr>
          <p:cNvSpPr/>
          <p:nvPr/>
        </p:nvSpPr>
        <p:spPr>
          <a:xfrm>
            <a:off x="1298447" y="4279391"/>
            <a:ext cx="4471670" cy="1079500"/>
          </a:xfrm>
          <a:custGeom>
            <a:avLst/>
            <a:gdLst/>
            <a:ahLst/>
            <a:cxnLst/>
            <a:rect l="l" t="t" r="r" b="b"/>
            <a:pathLst>
              <a:path w="4471670" h="1079500">
                <a:moveTo>
                  <a:pt x="4136898" y="0"/>
                </a:moveTo>
                <a:lnTo>
                  <a:pt x="334518" y="0"/>
                </a:lnTo>
                <a:lnTo>
                  <a:pt x="285077" y="3629"/>
                </a:lnTo>
                <a:lnTo>
                  <a:pt x="237891" y="14172"/>
                </a:lnTo>
                <a:lnTo>
                  <a:pt x="193478" y="31110"/>
                </a:lnTo>
                <a:lnTo>
                  <a:pt x="152353" y="53928"/>
                </a:lnTo>
                <a:lnTo>
                  <a:pt x="115035" y="82106"/>
                </a:lnTo>
                <a:lnTo>
                  <a:pt x="82039" y="115127"/>
                </a:lnTo>
                <a:lnTo>
                  <a:pt x="53883" y="152475"/>
                </a:lnTo>
                <a:lnTo>
                  <a:pt x="31085" y="193630"/>
                </a:lnTo>
                <a:lnTo>
                  <a:pt x="14160" y="238077"/>
                </a:lnTo>
                <a:lnTo>
                  <a:pt x="3626" y="285296"/>
                </a:lnTo>
                <a:lnTo>
                  <a:pt x="0" y="334772"/>
                </a:lnTo>
                <a:lnTo>
                  <a:pt x="0" y="744220"/>
                </a:lnTo>
                <a:lnTo>
                  <a:pt x="4160" y="796893"/>
                </a:lnTo>
                <a:lnTo>
                  <a:pt x="16398" y="847793"/>
                </a:lnTo>
                <a:lnTo>
                  <a:pt x="36347" y="896028"/>
                </a:lnTo>
                <a:lnTo>
                  <a:pt x="63642" y="940710"/>
                </a:lnTo>
                <a:lnTo>
                  <a:pt x="97917" y="980948"/>
                </a:lnTo>
                <a:lnTo>
                  <a:pt x="138092" y="1015235"/>
                </a:lnTo>
                <a:lnTo>
                  <a:pt x="182736" y="1042562"/>
                </a:lnTo>
                <a:lnTo>
                  <a:pt x="230953" y="1062549"/>
                </a:lnTo>
                <a:lnTo>
                  <a:pt x="281845" y="1074818"/>
                </a:lnTo>
                <a:lnTo>
                  <a:pt x="334518" y="1078992"/>
                </a:lnTo>
                <a:lnTo>
                  <a:pt x="4136898" y="1078992"/>
                </a:lnTo>
                <a:lnTo>
                  <a:pt x="4186338" y="1075362"/>
                </a:lnTo>
                <a:lnTo>
                  <a:pt x="4233524" y="1064819"/>
                </a:lnTo>
                <a:lnTo>
                  <a:pt x="4277937" y="1047881"/>
                </a:lnTo>
                <a:lnTo>
                  <a:pt x="4319062" y="1025063"/>
                </a:lnTo>
                <a:lnTo>
                  <a:pt x="4356380" y="996885"/>
                </a:lnTo>
                <a:lnTo>
                  <a:pt x="4389376" y="963864"/>
                </a:lnTo>
                <a:lnTo>
                  <a:pt x="4417532" y="926516"/>
                </a:lnTo>
                <a:lnTo>
                  <a:pt x="4440330" y="885361"/>
                </a:lnTo>
                <a:lnTo>
                  <a:pt x="4457255" y="840914"/>
                </a:lnTo>
                <a:lnTo>
                  <a:pt x="4467789" y="793695"/>
                </a:lnTo>
                <a:lnTo>
                  <a:pt x="4471416" y="744220"/>
                </a:lnTo>
                <a:lnTo>
                  <a:pt x="4471416" y="334772"/>
                </a:lnTo>
                <a:lnTo>
                  <a:pt x="4467789" y="285296"/>
                </a:lnTo>
                <a:lnTo>
                  <a:pt x="4457255" y="238077"/>
                </a:lnTo>
                <a:lnTo>
                  <a:pt x="4440330" y="193630"/>
                </a:lnTo>
                <a:lnTo>
                  <a:pt x="4417532" y="152475"/>
                </a:lnTo>
                <a:lnTo>
                  <a:pt x="4389376" y="115127"/>
                </a:lnTo>
                <a:lnTo>
                  <a:pt x="4356380" y="82106"/>
                </a:lnTo>
                <a:lnTo>
                  <a:pt x="4319062" y="53928"/>
                </a:lnTo>
                <a:lnTo>
                  <a:pt x="4277937" y="31110"/>
                </a:lnTo>
                <a:lnTo>
                  <a:pt x="4233524" y="14172"/>
                </a:lnTo>
                <a:lnTo>
                  <a:pt x="4186338" y="3629"/>
                </a:lnTo>
                <a:lnTo>
                  <a:pt x="4136898" y="0"/>
                </a:lnTo>
                <a:close/>
              </a:path>
            </a:pathLst>
          </a:custGeom>
          <a:solidFill>
            <a:srgbClr val="393838"/>
          </a:solidFill>
        </p:spPr>
        <p:txBody>
          <a:bodyPr wrap="square" lIns="0" tIns="0" rIns="0" bIns="0" rtlCol="0"/>
          <a:lstStyle/>
          <a:p>
            <a:endParaRPr/>
          </a:p>
        </p:txBody>
      </p:sp>
      <p:pic>
        <p:nvPicPr>
          <p:cNvPr id="48" name="object 48" descr="Driving Out Diabetes, University of Utah Health, and Larry H. &amp; Gail Miller Family Foundation logos">
            <a:extLst>
              <a:ext uri="{C183D7F6-B498-43B3-948B-1728B52AA6E4}">
                <adec:decorative xmlns:adec="http://schemas.microsoft.com/office/drawing/2017/decorative" val="0"/>
              </a:ext>
            </a:extLst>
          </p:cNvPr>
          <p:cNvPicPr/>
          <p:nvPr/>
        </p:nvPicPr>
        <p:blipFill>
          <a:blip r:embed="rId2" cstate="print"/>
          <a:stretch>
            <a:fillRect/>
          </a:stretch>
        </p:blipFill>
        <p:spPr>
          <a:xfrm>
            <a:off x="2281140" y="2472830"/>
            <a:ext cx="2448710" cy="1685422"/>
          </a:xfrm>
          <a:prstGeom prst="rect">
            <a:avLst/>
          </a:prstGeom>
        </p:spPr>
      </p:pic>
      <p:sp>
        <p:nvSpPr>
          <p:cNvPr id="52" name="object 52"/>
          <p:cNvSpPr txBox="1"/>
          <p:nvPr/>
        </p:nvSpPr>
        <p:spPr>
          <a:xfrm>
            <a:off x="2480182" y="4491545"/>
            <a:ext cx="1805305" cy="585470"/>
          </a:xfrm>
          <a:prstGeom prst="rect">
            <a:avLst/>
          </a:prstGeom>
        </p:spPr>
        <p:txBody>
          <a:bodyPr vert="horz" wrap="square" lIns="0" tIns="15875" rIns="0" bIns="0" rtlCol="0">
            <a:spAutoFit/>
          </a:bodyPr>
          <a:lstStyle/>
          <a:p>
            <a:pPr marL="12700">
              <a:lnSpc>
                <a:spcPct val="100000"/>
              </a:lnSpc>
              <a:spcBef>
                <a:spcPts val="125"/>
              </a:spcBef>
            </a:pPr>
            <a:r>
              <a:rPr sz="3650" b="1" spc="-120" dirty="0">
                <a:solidFill>
                  <a:srgbClr val="FFFFFF"/>
                </a:solidFill>
                <a:latin typeface="Tahoma"/>
                <a:cs typeface="Tahoma"/>
              </a:rPr>
              <a:t>Develop</a:t>
            </a:r>
            <a:endParaRPr sz="3650">
              <a:latin typeface="Tahoma"/>
              <a:cs typeface="Tahoma"/>
            </a:endParaRPr>
          </a:p>
        </p:txBody>
      </p:sp>
      <p:sp>
        <p:nvSpPr>
          <p:cNvPr id="50" name="object 50"/>
          <p:cNvSpPr txBox="1"/>
          <p:nvPr/>
        </p:nvSpPr>
        <p:spPr>
          <a:xfrm>
            <a:off x="1733169" y="5637720"/>
            <a:ext cx="3409315" cy="3133725"/>
          </a:xfrm>
          <a:prstGeom prst="rect">
            <a:avLst/>
          </a:prstGeom>
        </p:spPr>
        <p:txBody>
          <a:bodyPr vert="horz" wrap="square" lIns="0" tIns="15875" rIns="0" bIns="0" rtlCol="0">
            <a:spAutoFit/>
          </a:bodyPr>
          <a:lstStyle/>
          <a:p>
            <a:pPr marL="100965" algn="ctr">
              <a:lnSpc>
                <a:spcPts val="2600"/>
              </a:lnSpc>
              <a:spcBef>
                <a:spcPts val="125"/>
              </a:spcBef>
            </a:pPr>
            <a:r>
              <a:rPr sz="2350" b="1" spc="-95" dirty="0">
                <a:solidFill>
                  <a:srgbClr val="393838"/>
                </a:solidFill>
                <a:latin typeface="Tahoma"/>
                <a:cs typeface="Tahoma"/>
              </a:rPr>
              <a:t>Intensive</a:t>
            </a:r>
            <a:r>
              <a:rPr sz="2350" b="1" dirty="0">
                <a:solidFill>
                  <a:srgbClr val="393838"/>
                </a:solidFill>
                <a:latin typeface="Tahoma"/>
                <a:cs typeface="Tahoma"/>
              </a:rPr>
              <a:t> </a:t>
            </a:r>
            <a:r>
              <a:rPr sz="2350" b="1" spc="-10" dirty="0">
                <a:solidFill>
                  <a:srgbClr val="393838"/>
                </a:solidFill>
                <a:latin typeface="Tahoma"/>
                <a:cs typeface="Tahoma"/>
              </a:rPr>
              <a:t>Diabetes</a:t>
            </a:r>
            <a:endParaRPr sz="2350">
              <a:latin typeface="Tahoma"/>
              <a:cs typeface="Tahoma"/>
            </a:endParaRPr>
          </a:p>
          <a:p>
            <a:pPr marL="112395" marR="5080" algn="ctr">
              <a:lnSpc>
                <a:spcPts val="2450"/>
              </a:lnSpc>
              <a:spcBef>
                <a:spcPts val="170"/>
              </a:spcBef>
            </a:pPr>
            <a:r>
              <a:rPr sz="2350" b="1" spc="-35" dirty="0">
                <a:solidFill>
                  <a:srgbClr val="393838"/>
                </a:solidFill>
                <a:latin typeface="Tahoma"/>
                <a:cs typeface="Tahoma"/>
              </a:rPr>
              <a:t>Education</a:t>
            </a:r>
            <a:r>
              <a:rPr sz="2350" b="1" spc="-90" dirty="0">
                <a:solidFill>
                  <a:srgbClr val="393838"/>
                </a:solidFill>
                <a:latin typeface="Tahoma"/>
                <a:cs typeface="Tahoma"/>
              </a:rPr>
              <a:t> </a:t>
            </a:r>
            <a:r>
              <a:rPr sz="2350" b="1" spc="-105" dirty="0">
                <a:solidFill>
                  <a:srgbClr val="393838"/>
                </a:solidFill>
                <a:latin typeface="Tahoma"/>
                <a:cs typeface="Tahoma"/>
              </a:rPr>
              <a:t>and</a:t>
            </a:r>
            <a:r>
              <a:rPr sz="2350" b="1" spc="-65" dirty="0">
                <a:solidFill>
                  <a:srgbClr val="393838"/>
                </a:solidFill>
                <a:latin typeface="Tahoma"/>
                <a:cs typeface="Tahoma"/>
              </a:rPr>
              <a:t> </a:t>
            </a:r>
            <a:r>
              <a:rPr sz="2350" b="1" spc="-45" dirty="0">
                <a:solidFill>
                  <a:srgbClr val="393838"/>
                </a:solidFill>
                <a:latin typeface="Tahoma"/>
                <a:cs typeface="Tahoma"/>
              </a:rPr>
              <a:t>Support </a:t>
            </a:r>
            <a:r>
              <a:rPr sz="2350" b="1" spc="-145" dirty="0">
                <a:solidFill>
                  <a:srgbClr val="393838"/>
                </a:solidFill>
                <a:latin typeface="Tahoma"/>
                <a:cs typeface="Tahoma"/>
              </a:rPr>
              <a:t>(IDEAS)</a:t>
            </a:r>
            <a:r>
              <a:rPr sz="2350" b="1" spc="-10" dirty="0">
                <a:solidFill>
                  <a:srgbClr val="393838"/>
                </a:solidFill>
                <a:latin typeface="Tahoma"/>
                <a:cs typeface="Tahoma"/>
              </a:rPr>
              <a:t> Program</a:t>
            </a:r>
            <a:endParaRPr sz="2350">
              <a:latin typeface="Tahoma"/>
              <a:cs typeface="Tahoma"/>
            </a:endParaRPr>
          </a:p>
          <a:p>
            <a:pPr marL="272415" indent="-259715">
              <a:lnSpc>
                <a:spcPts val="2635"/>
              </a:lnSpc>
              <a:spcBef>
                <a:spcPts val="1920"/>
              </a:spcBef>
              <a:buFont typeface="Arial"/>
              <a:buChar char="•"/>
              <a:tabLst>
                <a:tab pos="272415" algn="l"/>
              </a:tabLst>
            </a:pPr>
            <a:r>
              <a:rPr sz="2350" spc="65" dirty="0">
                <a:solidFill>
                  <a:srgbClr val="393838"/>
                </a:solidFill>
                <a:latin typeface="Tahoma"/>
                <a:cs typeface="Tahoma"/>
              </a:rPr>
              <a:t>Utah</a:t>
            </a:r>
            <a:r>
              <a:rPr sz="2350" spc="-65" dirty="0">
                <a:solidFill>
                  <a:srgbClr val="393838"/>
                </a:solidFill>
                <a:latin typeface="Tahoma"/>
                <a:cs typeface="Tahoma"/>
              </a:rPr>
              <a:t> </a:t>
            </a:r>
            <a:r>
              <a:rPr sz="2350" spc="85" dirty="0">
                <a:solidFill>
                  <a:srgbClr val="393838"/>
                </a:solidFill>
                <a:latin typeface="Tahoma"/>
                <a:cs typeface="Tahoma"/>
              </a:rPr>
              <a:t>Diabetes</a:t>
            </a:r>
            <a:r>
              <a:rPr sz="2350" spc="-65" dirty="0">
                <a:solidFill>
                  <a:srgbClr val="393838"/>
                </a:solidFill>
                <a:latin typeface="Tahoma"/>
                <a:cs typeface="Tahoma"/>
              </a:rPr>
              <a:t> </a:t>
            </a:r>
            <a:r>
              <a:rPr sz="2350" spc="-25" dirty="0">
                <a:solidFill>
                  <a:srgbClr val="393838"/>
                </a:solidFill>
                <a:latin typeface="Tahoma"/>
                <a:cs typeface="Tahoma"/>
              </a:rPr>
              <a:t>and</a:t>
            </a:r>
            <a:endParaRPr sz="2350">
              <a:latin typeface="Tahoma"/>
              <a:cs typeface="Tahoma"/>
            </a:endParaRPr>
          </a:p>
          <a:p>
            <a:pPr marL="272415">
              <a:lnSpc>
                <a:spcPts val="2415"/>
              </a:lnSpc>
            </a:pPr>
            <a:r>
              <a:rPr sz="2350" spc="95" dirty="0">
                <a:solidFill>
                  <a:srgbClr val="393838"/>
                </a:solidFill>
                <a:latin typeface="Tahoma"/>
                <a:cs typeface="Tahoma"/>
              </a:rPr>
              <a:t>Endocrinology</a:t>
            </a:r>
            <a:r>
              <a:rPr sz="2350" spc="-95" dirty="0">
                <a:solidFill>
                  <a:srgbClr val="393838"/>
                </a:solidFill>
                <a:latin typeface="Tahoma"/>
                <a:cs typeface="Tahoma"/>
              </a:rPr>
              <a:t> </a:t>
            </a:r>
            <a:r>
              <a:rPr sz="2350" spc="90" dirty="0">
                <a:solidFill>
                  <a:srgbClr val="393838"/>
                </a:solidFill>
                <a:latin typeface="Tahoma"/>
                <a:cs typeface="Tahoma"/>
              </a:rPr>
              <a:t>Center</a:t>
            </a:r>
            <a:endParaRPr sz="2350">
              <a:latin typeface="Tahoma"/>
              <a:cs typeface="Tahoma"/>
            </a:endParaRPr>
          </a:p>
          <a:p>
            <a:pPr marL="272415" marR="105410" indent="-260350">
              <a:lnSpc>
                <a:spcPts val="2380"/>
              </a:lnSpc>
              <a:spcBef>
                <a:spcPts val="220"/>
              </a:spcBef>
              <a:buFont typeface="Arial"/>
              <a:buChar char="•"/>
              <a:tabLst>
                <a:tab pos="272415" algn="l"/>
              </a:tabLst>
            </a:pPr>
            <a:r>
              <a:rPr sz="2350" spc="60" dirty="0">
                <a:solidFill>
                  <a:srgbClr val="393838"/>
                </a:solidFill>
                <a:latin typeface="Tahoma"/>
                <a:cs typeface="Tahoma"/>
              </a:rPr>
              <a:t>One-</a:t>
            </a:r>
            <a:r>
              <a:rPr sz="2350" dirty="0">
                <a:solidFill>
                  <a:srgbClr val="393838"/>
                </a:solidFill>
                <a:latin typeface="Tahoma"/>
                <a:cs typeface="Tahoma"/>
              </a:rPr>
              <a:t>Day</a:t>
            </a:r>
            <a:r>
              <a:rPr sz="2350" spc="-130" dirty="0">
                <a:solidFill>
                  <a:srgbClr val="393838"/>
                </a:solidFill>
                <a:latin typeface="Tahoma"/>
                <a:cs typeface="Tahoma"/>
              </a:rPr>
              <a:t> </a:t>
            </a:r>
            <a:r>
              <a:rPr sz="2350" spc="65" dirty="0">
                <a:solidFill>
                  <a:srgbClr val="393838"/>
                </a:solidFill>
                <a:latin typeface="Tahoma"/>
                <a:cs typeface="Tahoma"/>
              </a:rPr>
              <a:t>Program,</a:t>
            </a:r>
            <a:r>
              <a:rPr sz="2350" spc="-95" dirty="0">
                <a:solidFill>
                  <a:srgbClr val="393838"/>
                </a:solidFill>
                <a:latin typeface="Tahoma"/>
                <a:cs typeface="Tahoma"/>
              </a:rPr>
              <a:t> </a:t>
            </a:r>
            <a:r>
              <a:rPr sz="2350" spc="-25" dirty="0">
                <a:solidFill>
                  <a:srgbClr val="393838"/>
                </a:solidFill>
                <a:latin typeface="Tahoma"/>
                <a:cs typeface="Tahoma"/>
              </a:rPr>
              <a:t>In-</a:t>
            </a:r>
            <a:r>
              <a:rPr sz="2350" spc="75" dirty="0">
                <a:solidFill>
                  <a:srgbClr val="393838"/>
                </a:solidFill>
                <a:latin typeface="Tahoma"/>
                <a:cs typeface="Tahoma"/>
              </a:rPr>
              <a:t>person</a:t>
            </a:r>
            <a:endParaRPr sz="2350">
              <a:latin typeface="Tahoma"/>
              <a:cs typeface="Tahoma"/>
            </a:endParaRPr>
          </a:p>
          <a:p>
            <a:pPr marL="272415" marR="327025" indent="-260350">
              <a:lnSpc>
                <a:spcPts val="2380"/>
              </a:lnSpc>
              <a:spcBef>
                <a:spcPts val="70"/>
              </a:spcBef>
              <a:buFont typeface="Arial"/>
              <a:buChar char="•"/>
              <a:tabLst>
                <a:tab pos="272415" algn="l"/>
              </a:tabLst>
            </a:pPr>
            <a:r>
              <a:rPr sz="2350" spc="85" dirty="0">
                <a:solidFill>
                  <a:srgbClr val="393838"/>
                </a:solidFill>
                <a:latin typeface="Tahoma"/>
                <a:cs typeface="Tahoma"/>
              </a:rPr>
              <a:t>NP,</a:t>
            </a:r>
            <a:r>
              <a:rPr sz="2350" spc="-130" dirty="0">
                <a:solidFill>
                  <a:srgbClr val="393838"/>
                </a:solidFill>
                <a:latin typeface="Tahoma"/>
                <a:cs typeface="Tahoma"/>
              </a:rPr>
              <a:t> </a:t>
            </a:r>
            <a:r>
              <a:rPr sz="2350" spc="80" dirty="0">
                <a:solidFill>
                  <a:srgbClr val="393838"/>
                </a:solidFill>
                <a:latin typeface="Tahoma"/>
                <a:cs typeface="Tahoma"/>
              </a:rPr>
              <a:t>Dietitian,</a:t>
            </a:r>
            <a:r>
              <a:rPr sz="2350" spc="-50" dirty="0">
                <a:solidFill>
                  <a:srgbClr val="393838"/>
                </a:solidFill>
                <a:latin typeface="Tahoma"/>
                <a:cs typeface="Tahoma"/>
              </a:rPr>
              <a:t> </a:t>
            </a:r>
            <a:r>
              <a:rPr sz="2350" spc="105" dirty="0">
                <a:solidFill>
                  <a:srgbClr val="393838"/>
                </a:solidFill>
                <a:latin typeface="Tahoma"/>
                <a:cs typeface="Tahoma"/>
              </a:rPr>
              <a:t>Social </a:t>
            </a:r>
            <a:r>
              <a:rPr sz="2350" spc="70" dirty="0">
                <a:solidFill>
                  <a:srgbClr val="393838"/>
                </a:solidFill>
                <a:latin typeface="Tahoma"/>
                <a:cs typeface="Tahoma"/>
              </a:rPr>
              <a:t>Worker</a:t>
            </a:r>
            <a:endParaRPr sz="2350">
              <a:latin typeface="Tahoma"/>
              <a:cs typeface="Tahoma"/>
            </a:endParaRPr>
          </a:p>
        </p:txBody>
      </p:sp>
      <p:grpSp>
        <p:nvGrpSpPr>
          <p:cNvPr id="53" name="object 53">
            <a:extLst>
              <a:ext uri="{C183D7F6-B498-43B3-948B-1728B52AA6E4}">
                <adec:decorative xmlns:adec="http://schemas.microsoft.com/office/drawing/2017/decorative" val="1"/>
              </a:ext>
            </a:extLst>
          </p:cNvPr>
          <p:cNvGrpSpPr/>
          <p:nvPr/>
        </p:nvGrpSpPr>
        <p:grpSpPr>
          <a:xfrm>
            <a:off x="6903719" y="4279391"/>
            <a:ext cx="4480560" cy="5139055"/>
            <a:chOff x="6903719" y="4279391"/>
            <a:chExt cx="4480560" cy="5139055"/>
          </a:xfrm>
        </p:grpSpPr>
        <p:sp>
          <p:nvSpPr>
            <p:cNvPr id="54" name="object 54"/>
            <p:cNvSpPr/>
            <p:nvPr/>
          </p:nvSpPr>
          <p:spPr>
            <a:xfrm>
              <a:off x="6903719" y="4425695"/>
              <a:ext cx="4480560" cy="4993005"/>
            </a:xfrm>
            <a:custGeom>
              <a:avLst/>
              <a:gdLst/>
              <a:ahLst/>
              <a:cxnLst/>
              <a:rect l="l" t="t" r="r" b="b"/>
              <a:pathLst>
                <a:path w="4480559" h="4993005">
                  <a:moveTo>
                    <a:pt x="4145406" y="0"/>
                  </a:moveTo>
                  <a:lnTo>
                    <a:pt x="335152"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2" y="4992624"/>
                  </a:lnTo>
                  <a:lnTo>
                    <a:pt x="4145406" y="4992624"/>
                  </a:lnTo>
                  <a:lnTo>
                    <a:pt x="4198155" y="4988456"/>
                  </a:lnTo>
                  <a:lnTo>
                    <a:pt x="4249124" y="4976203"/>
                  </a:lnTo>
                  <a:lnTo>
                    <a:pt x="4297416" y="4956235"/>
                  </a:lnTo>
                  <a:lnTo>
                    <a:pt x="4342137" y="4928924"/>
                  </a:lnTo>
                  <a:lnTo>
                    <a:pt x="4382388" y="4894643"/>
                  </a:lnTo>
                  <a:lnTo>
                    <a:pt x="4416738" y="4854474"/>
                  </a:lnTo>
                  <a:lnTo>
                    <a:pt x="4444102" y="4809836"/>
                  </a:lnTo>
                  <a:lnTo>
                    <a:pt x="4464108" y="4761630"/>
                  </a:lnTo>
                  <a:lnTo>
                    <a:pt x="4476385" y="4710753"/>
                  </a:lnTo>
                  <a:lnTo>
                    <a:pt x="4480559" y="4658106"/>
                  </a:lnTo>
                  <a:lnTo>
                    <a:pt x="4480559"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6" y="0"/>
                  </a:lnTo>
                  <a:close/>
                </a:path>
              </a:pathLst>
            </a:custGeom>
            <a:solidFill>
              <a:srgbClr val="AC162C"/>
            </a:solidFill>
          </p:spPr>
          <p:txBody>
            <a:bodyPr wrap="square" lIns="0" tIns="0" rIns="0" bIns="0" rtlCol="0"/>
            <a:lstStyle/>
            <a:p>
              <a:endParaRPr/>
            </a:p>
          </p:txBody>
        </p:sp>
        <p:sp>
          <p:nvSpPr>
            <p:cNvPr id="55" name="object 55"/>
            <p:cNvSpPr/>
            <p:nvPr/>
          </p:nvSpPr>
          <p:spPr>
            <a:xfrm>
              <a:off x="7095743" y="4608575"/>
              <a:ext cx="4087495" cy="4627245"/>
            </a:xfrm>
            <a:custGeom>
              <a:avLst/>
              <a:gdLst/>
              <a:ahLst/>
              <a:cxnLst/>
              <a:rect l="l" t="t" r="r" b="b"/>
              <a:pathLst>
                <a:path w="4087495" h="4627245">
                  <a:moveTo>
                    <a:pt x="3720973" y="0"/>
                  </a:moveTo>
                  <a:lnTo>
                    <a:pt x="366395" y="0"/>
                  </a:lnTo>
                  <a:lnTo>
                    <a:pt x="320443" y="2853"/>
                  </a:lnTo>
                  <a:lnTo>
                    <a:pt x="276193" y="11183"/>
                  </a:lnTo>
                  <a:lnTo>
                    <a:pt x="233987" y="24647"/>
                  </a:lnTo>
                  <a:lnTo>
                    <a:pt x="194170" y="42901"/>
                  </a:lnTo>
                  <a:lnTo>
                    <a:pt x="157084" y="65601"/>
                  </a:lnTo>
                  <a:lnTo>
                    <a:pt x="123074" y="92403"/>
                  </a:lnTo>
                  <a:lnTo>
                    <a:pt x="92484" y="122964"/>
                  </a:lnTo>
                  <a:lnTo>
                    <a:pt x="65657" y="156940"/>
                  </a:lnTo>
                  <a:lnTo>
                    <a:pt x="42937" y="193987"/>
                  </a:lnTo>
                  <a:lnTo>
                    <a:pt x="24667" y="233762"/>
                  </a:lnTo>
                  <a:lnTo>
                    <a:pt x="11192" y="275920"/>
                  </a:lnTo>
                  <a:lnTo>
                    <a:pt x="2855" y="320119"/>
                  </a:lnTo>
                  <a:lnTo>
                    <a:pt x="0" y="366013"/>
                  </a:lnTo>
                  <a:lnTo>
                    <a:pt x="0" y="4260850"/>
                  </a:lnTo>
                  <a:lnTo>
                    <a:pt x="2855" y="4306757"/>
                  </a:lnTo>
                  <a:lnTo>
                    <a:pt x="11192" y="4350964"/>
                  </a:lnTo>
                  <a:lnTo>
                    <a:pt x="24667" y="4393127"/>
                  </a:lnTo>
                  <a:lnTo>
                    <a:pt x="42937" y="4432904"/>
                  </a:lnTo>
                  <a:lnTo>
                    <a:pt x="65657" y="4469951"/>
                  </a:lnTo>
                  <a:lnTo>
                    <a:pt x="92484" y="4503925"/>
                  </a:lnTo>
                  <a:lnTo>
                    <a:pt x="123074" y="4534482"/>
                  </a:lnTo>
                  <a:lnTo>
                    <a:pt x="157084" y="4561280"/>
                  </a:lnTo>
                  <a:lnTo>
                    <a:pt x="194170" y="4583975"/>
                  </a:lnTo>
                  <a:lnTo>
                    <a:pt x="233987" y="4602224"/>
                  </a:lnTo>
                  <a:lnTo>
                    <a:pt x="276193" y="4615684"/>
                  </a:lnTo>
                  <a:lnTo>
                    <a:pt x="320443" y="4624011"/>
                  </a:lnTo>
                  <a:lnTo>
                    <a:pt x="366395" y="4626864"/>
                  </a:lnTo>
                  <a:lnTo>
                    <a:pt x="3720973" y="4626864"/>
                  </a:lnTo>
                  <a:lnTo>
                    <a:pt x="3766924" y="4624011"/>
                  </a:lnTo>
                  <a:lnTo>
                    <a:pt x="3811174" y="4615684"/>
                  </a:lnTo>
                  <a:lnTo>
                    <a:pt x="3853380" y="4602224"/>
                  </a:lnTo>
                  <a:lnTo>
                    <a:pt x="3893197" y="4583975"/>
                  </a:lnTo>
                  <a:lnTo>
                    <a:pt x="3930283" y="4561280"/>
                  </a:lnTo>
                  <a:lnTo>
                    <a:pt x="3964293" y="4534482"/>
                  </a:lnTo>
                  <a:lnTo>
                    <a:pt x="3994883" y="4503925"/>
                  </a:lnTo>
                  <a:lnTo>
                    <a:pt x="4021710" y="4469951"/>
                  </a:lnTo>
                  <a:lnTo>
                    <a:pt x="4044430" y="4432904"/>
                  </a:lnTo>
                  <a:lnTo>
                    <a:pt x="4062700" y="4393127"/>
                  </a:lnTo>
                  <a:lnTo>
                    <a:pt x="4076175" y="4350964"/>
                  </a:lnTo>
                  <a:lnTo>
                    <a:pt x="4084512" y="4306757"/>
                  </a:lnTo>
                  <a:lnTo>
                    <a:pt x="4087367" y="4260850"/>
                  </a:lnTo>
                  <a:lnTo>
                    <a:pt x="4087367" y="366013"/>
                  </a:lnTo>
                  <a:lnTo>
                    <a:pt x="4084512" y="320119"/>
                  </a:lnTo>
                  <a:lnTo>
                    <a:pt x="4076175" y="275920"/>
                  </a:lnTo>
                  <a:lnTo>
                    <a:pt x="4062700" y="233762"/>
                  </a:lnTo>
                  <a:lnTo>
                    <a:pt x="4044430" y="193987"/>
                  </a:lnTo>
                  <a:lnTo>
                    <a:pt x="4021710" y="156940"/>
                  </a:lnTo>
                  <a:lnTo>
                    <a:pt x="3994883" y="122964"/>
                  </a:lnTo>
                  <a:lnTo>
                    <a:pt x="3964293" y="92403"/>
                  </a:lnTo>
                  <a:lnTo>
                    <a:pt x="3930283" y="65601"/>
                  </a:lnTo>
                  <a:lnTo>
                    <a:pt x="3893197" y="42901"/>
                  </a:lnTo>
                  <a:lnTo>
                    <a:pt x="3853380" y="24647"/>
                  </a:lnTo>
                  <a:lnTo>
                    <a:pt x="3811174" y="11183"/>
                  </a:lnTo>
                  <a:lnTo>
                    <a:pt x="3766924" y="2853"/>
                  </a:lnTo>
                  <a:lnTo>
                    <a:pt x="3720973" y="0"/>
                  </a:lnTo>
                  <a:close/>
                </a:path>
              </a:pathLst>
            </a:custGeom>
            <a:solidFill>
              <a:srgbClr val="FFFFFF"/>
            </a:solidFill>
          </p:spPr>
          <p:txBody>
            <a:bodyPr wrap="square" lIns="0" tIns="0" rIns="0" bIns="0" rtlCol="0"/>
            <a:lstStyle/>
            <a:p>
              <a:endParaRPr/>
            </a:p>
          </p:txBody>
        </p:sp>
        <p:sp>
          <p:nvSpPr>
            <p:cNvPr id="56" name="object 56"/>
            <p:cNvSpPr/>
            <p:nvPr/>
          </p:nvSpPr>
          <p:spPr>
            <a:xfrm>
              <a:off x="6903719" y="4279391"/>
              <a:ext cx="4480560" cy="1079500"/>
            </a:xfrm>
            <a:custGeom>
              <a:avLst/>
              <a:gdLst/>
              <a:ahLst/>
              <a:cxnLst/>
              <a:rect l="l" t="t" r="r" b="b"/>
              <a:pathLst>
                <a:path w="4480559" h="1079500">
                  <a:moveTo>
                    <a:pt x="4145406" y="0"/>
                  </a:moveTo>
                  <a:lnTo>
                    <a:pt x="335152" y="0"/>
                  </a:lnTo>
                  <a:lnTo>
                    <a:pt x="285640" y="3629"/>
                  </a:lnTo>
                  <a:lnTo>
                    <a:pt x="238378" y="14172"/>
                  </a:lnTo>
                  <a:lnTo>
                    <a:pt x="193887" y="31110"/>
                  </a:lnTo>
                  <a:lnTo>
                    <a:pt x="152685" y="53928"/>
                  </a:lnTo>
                  <a:lnTo>
                    <a:pt x="115292" y="82106"/>
                  </a:lnTo>
                  <a:lnTo>
                    <a:pt x="82227" y="115127"/>
                  </a:lnTo>
                  <a:lnTo>
                    <a:pt x="54010" y="152475"/>
                  </a:lnTo>
                  <a:lnTo>
                    <a:pt x="31159" y="193630"/>
                  </a:lnTo>
                  <a:lnTo>
                    <a:pt x="14194" y="238077"/>
                  </a:lnTo>
                  <a:lnTo>
                    <a:pt x="3635" y="285296"/>
                  </a:lnTo>
                  <a:lnTo>
                    <a:pt x="0" y="334772"/>
                  </a:lnTo>
                  <a:lnTo>
                    <a:pt x="0" y="744220"/>
                  </a:lnTo>
                  <a:lnTo>
                    <a:pt x="4174" y="796893"/>
                  </a:lnTo>
                  <a:lnTo>
                    <a:pt x="16451" y="847793"/>
                  </a:lnTo>
                  <a:lnTo>
                    <a:pt x="36457" y="896028"/>
                  </a:lnTo>
                  <a:lnTo>
                    <a:pt x="63821" y="940710"/>
                  </a:lnTo>
                  <a:lnTo>
                    <a:pt x="98171" y="980948"/>
                  </a:lnTo>
                  <a:lnTo>
                    <a:pt x="138422" y="1015235"/>
                  </a:lnTo>
                  <a:lnTo>
                    <a:pt x="183143" y="1042562"/>
                  </a:lnTo>
                  <a:lnTo>
                    <a:pt x="231435" y="1062549"/>
                  </a:lnTo>
                  <a:lnTo>
                    <a:pt x="282404" y="1074818"/>
                  </a:lnTo>
                  <a:lnTo>
                    <a:pt x="335152" y="1078992"/>
                  </a:lnTo>
                  <a:lnTo>
                    <a:pt x="4145406" y="1078992"/>
                  </a:lnTo>
                  <a:lnTo>
                    <a:pt x="4194919" y="1075362"/>
                  </a:lnTo>
                  <a:lnTo>
                    <a:pt x="4242181" y="1064819"/>
                  </a:lnTo>
                  <a:lnTo>
                    <a:pt x="4286672" y="1047881"/>
                  </a:lnTo>
                  <a:lnTo>
                    <a:pt x="4327874" y="1025063"/>
                  </a:lnTo>
                  <a:lnTo>
                    <a:pt x="4365267" y="996885"/>
                  </a:lnTo>
                  <a:lnTo>
                    <a:pt x="4398332" y="963864"/>
                  </a:lnTo>
                  <a:lnTo>
                    <a:pt x="4426549" y="926516"/>
                  </a:lnTo>
                  <a:lnTo>
                    <a:pt x="4449400" y="885361"/>
                  </a:lnTo>
                  <a:lnTo>
                    <a:pt x="4466365" y="840914"/>
                  </a:lnTo>
                  <a:lnTo>
                    <a:pt x="4476924" y="793695"/>
                  </a:lnTo>
                  <a:lnTo>
                    <a:pt x="4480559" y="744220"/>
                  </a:lnTo>
                  <a:lnTo>
                    <a:pt x="4480559" y="334772"/>
                  </a:lnTo>
                  <a:lnTo>
                    <a:pt x="4476924" y="285296"/>
                  </a:lnTo>
                  <a:lnTo>
                    <a:pt x="4466365" y="238077"/>
                  </a:lnTo>
                  <a:lnTo>
                    <a:pt x="4449400" y="193630"/>
                  </a:lnTo>
                  <a:lnTo>
                    <a:pt x="4426549" y="152475"/>
                  </a:lnTo>
                  <a:lnTo>
                    <a:pt x="4398332" y="115127"/>
                  </a:lnTo>
                  <a:lnTo>
                    <a:pt x="4365267" y="82106"/>
                  </a:lnTo>
                  <a:lnTo>
                    <a:pt x="4327874" y="53928"/>
                  </a:lnTo>
                  <a:lnTo>
                    <a:pt x="4286672" y="31110"/>
                  </a:lnTo>
                  <a:lnTo>
                    <a:pt x="4242181" y="14172"/>
                  </a:lnTo>
                  <a:lnTo>
                    <a:pt x="4194919" y="3629"/>
                  </a:lnTo>
                  <a:lnTo>
                    <a:pt x="4145406" y="0"/>
                  </a:lnTo>
                  <a:close/>
                </a:path>
              </a:pathLst>
            </a:custGeom>
            <a:solidFill>
              <a:srgbClr val="393838"/>
            </a:solidFill>
          </p:spPr>
          <p:txBody>
            <a:bodyPr wrap="square" lIns="0" tIns="0" rIns="0" bIns="0" rtlCol="0"/>
            <a:lstStyle/>
            <a:p>
              <a:endParaRPr/>
            </a:p>
          </p:txBody>
        </p:sp>
      </p:grpSp>
      <p:pic>
        <p:nvPicPr>
          <p:cNvPr id="47" name="object 47" descr="NIH National Institute of Nursing Research logo">
            <a:extLst>
              <a:ext uri="{C183D7F6-B498-43B3-948B-1728B52AA6E4}">
                <adec:decorative xmlns:adec="http://schemas.microsoft.com/office/drawing/2017/decorative" val="0"/>
              </a:ext>
            </a:extLst>
          </p:cNvPr>
          <p:cNvPicPr/>
          <p:nvPr/>
        </p:nvPicPr>
        <p:blipFill>
          <a:blip r:embed="rId3" cstate="print"/>
          <a:stretch>
            <a:fillRect/>
          </a:stretch>
        </p:blipFill>
        <p:spPr>
          <a:xfrm>
            <a:off x="7141464" y="3017520"/>
            <a:ext cx="4005072" cy="950976"/>
          </a:xfrm>
          <a:prstGeom prst="rect">
            <a:avLst/>
          </a:prstGeom>
        </p:spPr>
      </p:pic>
      <p:sp>
        <p:nvSpPr>
          <p:cNvPr id="57" name="object 57"/>
          <p:cNvSpPr txBox="1"/>
          <p:nvPr/>
        </p:nvSpPr>
        <p:spPr>
          <a:xfrm>
            <a:off x="8424418" y="4491545"/>
            <a:ext cx="1362075" cy="585470"/>
          </a:xfrm>
          <a:prstGeom prst="rect">
            <a:avLst/>
          </a:prstGeom>
        </p:spPr>
        <p:txBody>
          <a:bodyPr vert="horz" wrap="square" lIns="0" tIns="15875" rIns="0" bIns="0" rtlCol="0">
            <a:spAutoFit/>
          </a:bodyPr>
          <a:lstStyle/>
          <a:p>
            <a:pPr marL="12700">
              <a:lnSpc>
                <a:spcPct val="100000"/>
              </a:lnSpc>
              <a:spcBef>
                <a:spcPts val="125"/>
              </a:spcBef>
            </a:pPr>
            <a:r>
              <a:rPr sz="3650" b="1" spc="-45" dirty="0">
                <a:solidFill>
                  <a:srgbClr val="FFFFFF"/>
                </a:solidFill>
                <a:latin typeface="Tahoma"/>
                <a:cs typeface="Tahoma"/>
              </a:rPr>
              <a:t>Adapt</a:t>
            </a:r>
            <a:endParaRPr sz="3650">
              <a:latin typeface="Tahoma"/>
              <a:cs typeface="Tahoma"/>
            </a:endParaRPr>
          </a:p>
        </p:txBody>
      </p:sp>
      <p:sp>
        <p:nvSpPr>
          <p:cNvPr id="63" name="object 63"/>
          <p:cNvSpPr txBox="1"/>
          <p:nvPr/>
        </p:nvSpPr>
        <p:spPr>
          <a:xfrm>
            <a:off x="7538719" y="5650293"/>
            <a:ext cx="3308350" cy="3133725"/>
          </a:xfrm>
          <a:prstGeom prst="rect">
            <a:avLst/>
          </a:prstGeom>
        </p:spPr>
        <p:txBody>
          <a:bodyPr vert="horz" wrap="square" lIns="0" tIns="15875" rIns="0" bIns="0" rtlCol="0">
            <a:spAutoFit/>
          </a:bodyPr>
          <a:lstStyle/>
          <a:p>
            <a:pPr marR="168910" algn="ctr">
              <a:lnSpc>
                <a:spcPts val="2600"/>
              </a:lnSpc>
              <a:spcBef>
                <a:spcPts val="125"/>
              </a:spcBef>
            </a:pPr>
            <a:r>
              <a:rPr sz="2350" b="1" spc="-100" dirty="0">
                <a:solidFill>
                  <a:srgbClr val="2B2A2A"/>
                </a:solidFill>
                <a:latin typeface="Tahoma"/>
                <a:cs typeface="Tahoma"/>
              </a:rPr>
              <a:t>Rural</a:t>
            </a:r>
            <a:r>
              <a:rPr sz="2350" b="1" spc="-65" dirty="0">
                <a:solidFill>
                  <a:srgbClr val="2B2A2A"/>
                </a:solidFill>
                <a:latin typeface="Tahoma"/>
                <a:cs typeface="Tahoma"/>
              </a:rPr>
              <a:t> </a:t>
            </a:r>
            <a:r>
              <a:rPr sz="2350" b="1" spc="-10" dirty="0">
                <a:solidFill>
                  <a:srgbClr val="2B2A2A"/>
                </a:solidFill>
                <a:latin typeface="Tahoma"/>
                <a:cs typeface="Tahoma"/>
              </a:rPr>
              <a:t>Diabetes</a:t>
            </a:r>
            <a:endParaRPr sz="2350">
              <a:latin typeface="Tahoma"/>
              <a:cs typeface="Tahoma"/>
            </a:endParaRPr>
          </a:p>
          <a:p>
            <a:pPr marR="166370" algn="ctr">
              <a:lnSpc>
                <a:spcPts val="2600"/>
              </a:lnSpc>
            </a:pPr>
            <a:r>
              <a:rPr sz="2350" b="1" spc="-35" dirty="0">
                <a:solidFill>
                  <a:srgbClr val="2B2A2A"/>
                </a:solidFill>
                <a:latin typeface="Tahoma"/>
                <a:cs typeface="Tahoma"/>
              </a:rPr>
              <a:t>Education</a:t>
            </a:r>
            <a:r>
              <a:rPr sz="2350" b="1" spc="-100" dirty="0">
                <a:solidFill>
                  <a:srgbClr val="2B2A2A"/>
                </a:solidFill>
                <a:latin typeface="Tahoma"/>
                <a:cs typeface="Tahoma"/>
              </a:rPr>
              <a:t> </a:t>
            </a:r>
            <a:r>
              <a:rPr sz="2350" b="1" spc="-10" dirty="0">
                <a:solidFill>
                  <a:srgbClr val="2B2A2A"/>
                </a:solidFill>
                <a:latin typeface="Tahoma"/>
                <a:cs typeface="Tahoma"/>
              </a:rPr>
              <a:t>Program</a:t>
            </a:r>
            <a:endParaRPr sz="2350">
              <a:latin typeface="Tahoma"/>
              <a:cs typeface="Tahoma"/>
            </a:endParaRPr>
          </a:p>
          <a:p>
            <a:pPr marL="271780" indent="-259079">
              <a:lnSpc>
                <a:spcPts val="2600"/>
              </a:lnSpc>
              <a:spcBef>
                <a:spcPts val="2010"/>
              </a:spcBef>
              <a:buFont typeface="Arial"/>
              <a:buChar char="•"/>
              <a:tabLst>
                <a:tab pos="271780" algn="l"/>
              </a:tabLst>
            </a:pPr>
            <a:r>
              <a:rPr sz="2350" spc="85" dirty="0">
                <a:solidFill>
                  <a:srgbClr val="2B2A2A"/>
                </a:solidFill>
                <a:latin typeface="Tahoma"/>
                <a:cs typeface="Tahoma"/>
              </a:rPr>
              <a:t>English/Spanish</a:t>
            </a:r>
            <a:endParaRPr sz="2350">
              <a:latin typeface="Tahoma"/>
              <a:cs typeface="Tahoma"/>
            </a:endParaRPr>
          </a:p>
          <a:p>
            <a:pPr marL="271780" marR="5080" indent="-259715">
              <a:lnSpc>
                <a:spcPct val="85600"/>
              </a:lnSpc>
              <a:spcBef>
                <a:spcPts val="185"/>
              </a:spcBef>
              <a:buFont typeface="Arial"/>
              <a:buChar char="•"/>
              <a:tabLst>
                <a:tab pos="271780" algn="l"/>
              </a:tabLst>
            </a:pPr>
            <a:r>
              <a:rPr sz="2350" spc="80" dirty="0">
                <a:solidFill>
                  <a:srgbClr val="2B2A2A"/>
                </a:solidFill>
                <a:latin typeface="Tahoma"/>
                <a:cs typeface="Tahoma"/>
              </a:rPr>
              <a:t>Telehealth</a:t>
            </a:r>
            <a:r>
              <a:rPr sz="2350" spc="-75" dirty="0">
                <a:solidFill>
                  <a:srgbClr val="2B2A2A"/>
                </a:solidFill>
                <a:latin typeface="Tahoma"/>
                <a:cs typeface="Tahoma"/>
              </a:rPr>
              <a:t> </a:t>
            </a:r>
            <a:r>
              <a:rPr sz="2350" spc="70" dirty="0">
                <a:solidFill>
                  <a:srgbClr val="2B2A2A"/>
                </a:solidFill>
                <a:latin typeface="Tahoma"/>
                <a:cs typeface="Tahoma"/>
              </a:rPr>
              <a:t>to</a:t>
            </a:r>
            <a:r>
              <a:rPr sz="2350" spc="-85" dirty="0">
                <a:solidFill>
                  <a:srgbClr val="2B2A2A"/>
                </a:solidFill>
                <a:latin typeface="Tahoma"/>
                <a:cs typeface="Tahoma"/>
              </a:rPr>
              <a:t> </a:t>
            </a:r>
            <a:r>
              <a:rPr sz="2350" spc="70" dirty="0">
                <a:solidFill>
                  <a:srgbClr val="2B2A2A"/>
                </a:solidFill>
                <a:latin typeface="Tahoma"/>
                <a:cs typeface="Tahoma"/>
              </a:rPr>
              <a:t>Primary </a:t>
            </a:r>
            <a:r>
              <a:rPr sz="2350" spc="75" dirty="0">
                <a:solidFill>
                  <a:srgbClr val="2B2A2A"/>
                </a:solidFill>
                <a:latin typeface="Tahoma"/>
                <a:cs typeface="Tahoma"/>
              </a:rPr>
              <a:t>Care</a:t>
            </a:r>
            <a:r>
              <a:rPr sz="2350" spc="-125" dirty="0">
                <a:solidFill>
                  <a:srgbClr val="2B2A2A"/>
                </a:solidFill>
                <a:latin typeface="Tahoma"/>
                <a:cs typeface="Tahoma"/>
              </a:rPr>
              <a:t> </a:t>
            </a:r>
            <a:r>
              <a:rPr sz="2350" spc="120" dirty="0">
                <a:solidFill>
                  <a:srgbClr val="2B2A2A"/>
                </a:solidFill>
                <a:latin typeface="Tahoma"/>
                <a:cs typeface="Tahoma"/>
              </a:rPr>
              <a:t>Clinics</a:t>
            </a:r>
            <a:r>
              <a:rPr sz="2350" spc="-70" dirty="0">
                <a:solidFill>
                  <a:srgbClr val="2B2A2A"/>
                </a:solidFill>
                <a:latin typeface="Tahoma"/>
                <a:cs typeface="Tahoma"/>
              </a:rPr>
              <a:t> </a:t>
            </a:r>
            <a:r>
              <a:rPr sz="2350" spc="65" dirty="0">
                <a:solidFill>
                  <a:srgbClr val="2B2A2A"/>
                </a:solidFill>
                <a:latin typeface="Tahoma"/>
                <a:cs typeface="Tahoma"/>
              </a:rPr>
              <a:t>in</a:t>
            </a:r>
            <a:r>
              <a:rPr sz="2350" spc="-65" dirty="0">
                <a:solidFill>
                  <a:srgbClr val="2B2A2A"/>
                </a:solidFill>
                <a:latin typeface="Tahoma"/>
                <a:cs typeface="Tahoma"/>
              </a:rPr>
              <a:t> </a:t>
            </a:r>
            <a:r>
              <a:rPr sz="2350" spc="45" dirty="0">
                <a:solidFill>
                  <a:srgbClr val="2B2A2A"/>
                </a:solidFill>
                <a:latin typeface="Tahoma"/>
                <a:cs typeface="Tahoma"/>
              </a:rPr>
              <a:t>Rural </a:t>
            </a:r>
            <a:r>
              <a:rPr sz="2350" spc="65" dirty="0">
                <a:solidFill>
                  <a:srgbClr val="2B2A2A"/>
                </a:solidFill>
                <a:latin typeface="Tahoma"/>
                <a:cs typeface="Tahoma"/>
              </a:rPr>
              <a:t>Colorado</a:t>
            </a:r>
            <a:endParaRPr sz="2350">
              <a:latin typeface="Tahoma"/>
              <a:cs typeface="Tahoma"/>
            </a:endParaRPr>
          </a:p>
          <a:p>
            <a:pPr marL="271780" indent="-259079">
              <a:lnSpc>
                <a:spcPts val="2160"/>
              </a:lnSpc>
              <a:buFont typeface="Arial"/>
              <a:buChar char="•"/>
              <a:tabLst>
                <a:tab pos="271780" algn="l"/>
              </a:tabLst>
            </a:pPr>
            <a:r>
              <a:rPr sz="2350" spc="60" dirty="0">
                <a:solidFill>
                  <a:srgbClr val="2B2A2A"/>
                </a:solidFill>
                <a:latin typeface="Tahoma"/>
                <a:cs typeface="Tahoma"/>
              </a:rPr>
              <a:t>One-</a:t>
            </a:r>
            <a:r>
              <a:rPr sz="2350" dirty="0">
                <a:solidFill>
                  <a:srgbClr val="2B2A2A"/>
                </a:solidFill>
                <a:latin typeface="Tahoma"/>
                <a:cs typeface="Tahoma"/>
              </a:rPr>
              <a:t>Day</a:t>
            </a:r>
            <a:r>
              <a:rPr sz="2350" spc="-175" dirty="0">
                <a:solidFill>
                  <a:srgbClr val="2B2A2A"/>
                </a:solidFill>
                <a:latin typeface="Tahoma"/>
                <a:cs typeface="Tahoma"/>
              </a:rPr>
              <a:t> </a:t>
            </a:r>
            <a:r>
              <a:rPr sz="2350" spc="70" dirty="0">
                <a:solidFill>
                  <a:srgbClr val="2B2A2A"/>
                </a:solidFill>
                <a:latin typeface="Tahoma"/>
                <a:cs typeface="Tahoma"/>
              </a:rPr>
              <a:t>Program</a:t>
            </a:r>
            <a:endParaRPr sz="2350">
              <a:latin typeface="Tahoma"/>
              <a:cs typeface="Tahoma"/>
            </a:endParaRPr>
          </a:p>
          <a:p>
            <a:pPr marL="271780" marR="229870" indent="-259715">
              <a:lnSpc>
                <a:spcPts val="2450"/>
              </a:lnSpc>
              <a:spcBef>
                <a:spcPts val="170"/>
              </a:spcBef>
              <a:buFont typeface="Arial"/>
              <a:buChar char="•"/>
              <a:tabLst>
                <a:tab pos="271780" algn="l"/>
              </a:tabLst>
            </a:pPr>
            <a:r>
              <a:rPr sz="2350" spc="85" dirty="0">
                <a:solidFill>
                  <a:srgbClr val="2B2A2A"/>
                </a:solidFill>
                <a:latin typeface="Tahoma"/>
                <a:cs typeface="Tahoma"/>
              </a:rPr>
              <a:t>NP,</a:t>
            </a:r>
            <a:r>
              <a:rPr sz="2350" spc="-135" dirty="0">
                <a:solidFill>
                  <a:srgbClr val="2B2A2A"/>
                </a:solidFill>
                <a:latin typeface="Tahoma"/>
                <a:cs typeface="Tahoma"/>
              </a:rPr>
              <a:t> </a:t>
            </a:r>
            <a:r>
              <a:rPr sz="2350" spc="80" dirty="0">
                <a:solidFill>
                  <a:srgbClr val="2B2A2A"/>
                </a:solidFill>
                <a:latin typeface="Tahoma"/>
                <a:cs typeface="Tahoma"/>
              </a:rPr>
              <a:t>Dietitian,</a:t>
            </a:r>
            <a:r>
              <a:rPr sz="2350" spc="-65" dirty="0">
                <a:solidFill>
                  <a:srgbClr val="2B2A2A"/>
                </a:solidFill>
                <a:latin typeface="Tahoma"/>
                <a:cs typeface="Tahoma"/>
              </a:rPr>
              <a:t> </a:t>
            </a:r>
            <a:r>
              <a:rPr sz="2350" spc="105" dirty="0">
                <a:solidFill>
                  <a:srgbClr val="2B2A2A"/>
                </a:solidFill>
                <a:latin typeface="Tahoma"/>
                <a:cs typeface="Tahoma"/>
              </a:rPr>
              <a:t>Social </a:t>
            </a:r>
            <a:r>
              <a:rPr sz="2350" spc="65" dirty="0">
                <a:solidFill>
                  <a:srgbClr val="2B2A2A"/>
                </a:solidFill>
                <a:latin typeface="Tahoma"/>
                <a:cs typeface="Tahoma"/>
              </a:rPr>
              <a:t>Worker,</a:t>
            </a:r>
            <a:r>
              <a:rPr sz="2350" spc="-65" dirty="0">
                <a:solidFill>
                  <a:srgbClr val="2B2A2A"/>
                </a:solidFill>
                <a:latin typeface="Tahoma"/>
                <a:cs typeface="Tahoma"/>
              </a:rPr>
              <a:t> </a:t>
            </a:r>
            <a:r>
              <a:rPr sz="2350" spc="100" dirty="0">
                <a:solidFill>
                  <a:srgbClr val="2B2A2A"/>
                </a:solidFill>
                <a:latin typeface="Tahoma"/>
                <a:cs typeface="Tahoma"/>
              </a:rPr>
              <a:t>Pharmacist</a:t>
            </a:r>
            <a:endParaRPr sz="2350">
              <a:latin typeface="Tahoma"/>
              <a:cs typeface="Tahoma"/>
            </a:endParaRPr>
          </a:p>
        </p:txBody>
      </p:sp>
      <p:grpSp>
        <p:nvGrpSpPr>
          <p:cNvPr id="58" name="object 58">
            <a:extLst>
              <a:ext uri="{C183D7F6-B498-43B3-948B-1728B52AA6E4}">
                <adec:decorative xmlns:adec="http://schemas.microsoft.com/office/drawing/2017/decorative" val="1"/>
              </a:ext>
            </a:extLst>
          </p:cNvPr>
          <p:cNvGrpSpPr/>
          <p:nvPr/>
        </p:nvGrpSpPr>
        <p:grpSpPr>
          <a:xfrm>
            <a:off x="12390119" y="4279391"/>
            <a:ext cx="4480560" cy="5139055"/>
            <a:chOff x="12390119" y="4279391"/>
            <a:chExt cx="4480560" cy="5139055"/>
          </a:xfrm>
        </p:grpSpPr>
        <p:sp>
          <p:nvSpPr>
            <p:cNvPr id="59" name="object 59"/>
            <p:cNvSpPr/>
            <p:nvPr/>
          </p:nvSpPr>
          <p:spPr>
            <a:xfrm>
              <a:off x="12390119" y="4425695"/>
              <a:ext cx="4480560" cy="4993005"/>
            </a:xfrm>
            <a:custGeom>
              <a:avLst/>
              <a:gdLst/>
              <a:ahLst/>
              <a:cxnLst/>
              <a:rect l="l" t="t" r="r" b="b"/>
              <a:pathLst>
                <a:path w="4480559" h="4993005">
                  <a:moveTo>
                    <a:pt x="4145406" y="0"/>
                  </a:moveTo>
                  <a:lnTo>
                    <a:pt x="335152" y="0"/>
                  </a:lnTo>
                  <a:lnTo>
                    <a:pt x="285640" y="3626"/>
                  </a:lnTo>
                  <a:lnTo>
                    <a:pt x="238378" y="14160"/>
                  </a:lnTo>
                  <a:lnTo>
                    <a:pt x="193887" y="31085"/>
                  </a:lnTo>
                  <a:lnTo>
                    <a:pt x="152685" y="53883"/>
                  </a:lnTo>
                  <a:lnTo>
                    <a:pt x="115292" y="82039"/>
                  </a:lnTo>
                  <a:lnTo>
                    <a:pt x="82227" y="115035"/>
                  </a:lnTo>
                  <a:lnTo>
                    <a:pt x="54010" y="152353"/>
                  </a:lnTo>
                  <a:lnTo>
                    <a:pt x="31159" y="193478"/>
                  </a:lnTo>
                  <a:lnTo>
                    <a:pt x="14194" y="237891"/>
                  </a:lnTo>
                  <a:lnTo>
                    <a:pt x="3635" y="285077"/>
                  </a:lnTo>
                  <a:lnTo>
                    <a:pt x="0" y="334517"/>
                  </a:lnTo>
                  <a:lnTo>
                    <a:pt x="0" y="4658106"/>
                  </a:lnTo>
                  <a:lnTo>
                    <a:pt x="3635" y="4707538"/>
                  </a:lnTo>
                  <a:lnTo>
                    <a:pt x="14194" y="4754718"/>
                  </a:lnTo>
                  <a:lnTo>
                    <a:pt x="31159" y="4799129"/>
                  </a:lnTo>
                  <a:lnTo>
                    <a:pt x="54010" y="4840253"/>
                  </a:lnTo>
                  <a:lnTo>
                    <a:pt x="82227" y="4877573"/>
                  </a:lnTo>
                  <a:lnTo>
                    <a:pt x="115292" y="4910571"/>
                  </a:lnTo>
                  <a:lnTo>
                    <a:pt x="152685" y="4938730"/>
                  </a:lnTo>
                  <a:lnTo>
                    <a:pt x="193887" y="4961532"/>
                  </a:lnTo>
                  <a:lnTo>
                    <a:pt x="238378" y="4978460"/>
                  </a:lnTo>
                  <a:lnTo>
                    <a:pt x="285640" y="4988996"/>
                  </a:lnTo>
                  <a:lnTo>
                    <a:pt x="335152" y="4992624"/>
                  </a:lnTo>
                  <a:lnTo>
                    <a:pt x="4145406" y="4992624"/>
                  </a:lnTo>
                  <a:lnTo>
                    <a:pt x="4198155" y="4988456"/>
                  </a:lnTo>
                  <a:lnTo>
                    <a:pt x="4249124" y="4976203"/>
                  </a:lnTo>
                  <a:lnTo>
                    <a:pt x="4297416" y="4956235"/>
                  </a:lnTo>
                  <a:lnTo>
                    <a:pt x="4342137" y="4928924"/>
                  </a:lnTo>
                  <a:lnTo>
                    <a:pt x="4382389" y="4894643"/>
                  </a:lnTo>
                  <a:lnTo>
                    <a:pt x="4416738" y="4854474"/>
                  </a:lnTo>
                  <a:lnTo>
                    <a:pt x="4444102" y="4809836"/>
                  </a:lnTo>
                  <a:lnTo>
                    <a:pt x="4464108" y="4761630"/>
                  </a:lnTo>
                  <a:lnTo>
                    <a:pt x="4476385" y="4710753"/>
                  </a:lnTo>
                  <a:lnTo>
                    <a:pt x="4480560" y="4658106"/>
                  </a:lnTo>
                  <a:lnTo>
                    <a:pt x="4480560" y="334517"/>
                  </a:lnTo>
                  <a:lnTo>
                    <a:pt x="4476924" y="285077"/>
                  </a:lnTo>
                  <a:lnTo>
                    <a:pt x="4466365" y="237891"/>
                  </a:lnTo>
                  <a:lnTo>
                    <a:pt x="4449400" y="193478"/>
                  </a:lnTo>
                  <a:lnTo>
                    <a:pt x="4426549" y="152353"/>
                  </a:lnTo>
                  <a:lnTo>
                    <a:pt x="4398332" y="115035"/>
                  </a:lnTo>
                  <a:lnTo>
                    <a:pt x="4365267" y="82039"/>
                  </a:lnTo>
                  <a:lnTo>
                    <a:pt x="4327874" y="53883"/>
                  </a:lnTo>
                  <a:lnTo>
                    <a:pt x="4286672" y="31085"/>
                  </a:lnTo>
                  <a:lnTo>
                    <a:pt x="4242181" y="14160"/>
                  </a:lnTo>
                  <a:lnTo>
                    <a:pt x="4194919" y="3626"/>
                  </a:lnTo>
                  <a:lnTo>
                    <a:pt x="4145406" y="0"/>
                  </a:lnTo>
                  <a:close/>
                </a:path>
              </a:pathLst>
            </a:custGeom>
            <a:solidFill>
              <a:srgbClr val="AC162C"/>
            </a:solidFill>
          </p:spPr>
          <p:txBody>
            <a:bodyPr wrap="square" lIns="0" tIns="0" rIns="0" bIns="0" rtlCol="0"/>
            <a:lstStyle/>
            <a:p>
              <a:endParaRPr/>
            </a:p>
          </p:txBody>
        </p:sp>
        <p:sp>
          <p:nvSpPr>
            <p:cNvPr id="60" name="object 60"/>
            <p:cNvSpPr/>
            <p:nvPr/>
          </p:nvSpPr>
          <p:spPr>
            <a:xfrm>
              <a:off x="12582143" y="4608575"/>
              <a:ext cx="4087495" cy="4627245"/>
            </a:xfrm>
            <a:custGeom>
              <a:avLst/>
              <a:gdLst/>
              <a:ahLst/>
              <a:cxnLst/>
              <a:rect l="l" t="t" r="r" b="b"/>
              <a:pathLst>
                <a:path w="4087494" h="4627245">
                  <a:moveTo>
                    <a:pt x="3720973" y="0"/>
                  </a:moveTo>
                  <a:lnTo>
                    <a:pt x="366395" y="0"/>
                  </a:lnTo>
                  <a:lnTo>
                    <a:pt x="320443" y="2853"/>
                  </a:lnTo>
                  <a:lnTo>
                    <a:pt x="276193" y="11183"/>
                  </a:lnTo>
                  <a:lnTo>
                    <a:pt x="233987" y="24647"/>
                  </a:lnTo>
                  <a:lnTo>
                    <a:pt x="194170" y="42901"/>
                  </a:lnTo>
                  <a:lnTo>
                    <a:pt x="157084" y="65601"/>
                  </a:lnTo>
                  <a:lnTo>
                    <a:pt x="123074" y="92403"/>
                  </a:lnTo>
                  <a:lnTo>
                    <a:pt x="92484" y="122964"/>
                  </a:lnTo>
                  <a:lnTo>
                    <a:pt x="65657" y="156940"/>
                  </a:lnTo>
                  <a:lnTo>
                    <a:pt x="42937" y="193987"/>
                  </a:lnTo>
                  <a:lnTo>
                    <a:pt x="24667" y="233762"/>
                  </a:lnTo>
                  <a:lnTo>
                    <a:pt x="11192" y="275920"/>
                  </a:lnTo>
                  <a:lnTo>
                    <a:pt x="2855" y="320119"/>
                  </a:lnTo>
                  <a:lnTo>
                    <a:pt x="0" y="366013"/>
                  </a:lnTo>
                  <a:lnTo>
                    <a:pt x="0" y="4260850"/>
                  </a:lnTo>
                  <a:lnTo>
                    <a:pt x="2855" y="4306757"/>
                  </a:lnTo>
                  <a:lnTo>
                    <a:pt x="11192" y="4350964"/>
                  </a:lnTo>
                  <a:lnTo>
                    <a:pt x="24667" y="4393127"/>
                  </a:lnTo>
                  <a:lnTo>
                    <a:pt x="42937" y="4432904"/>
                  </a:lnTo>
                  <a:lnTo>
                    <a:pt x="65657" y="4469951"/>
                  </a:lnTo>
                  <a:lnTo>
                    <a:pt x="92484" y="4503925"/>
                  </a:lnTo>
                  <a:lnTo>
                    <a:pt x="123074" y="4534482"/>
                  </a:lnTo>
                  <a:lnTo>
                    <a:pt x="157084" y="4561280"/>
                  </a:lnTo>
                  <a:lnTo>
                    <a:pt x="194170" y="4583975"/>
                  </a:lnTo>
                  <a:lnTo>
                    <a:pt x="233987" y="4602224"/>
                  </a:lnTo>
                  <a:lnTo>
                    <a:pt x="276193" y="4615684"/>
                  </a:lnTo>
                  <a:lnTo>
                    <a:pt x="320443" y="4624011"/>
                  </a:lnTo>
                  <a:lnTo>
                    <a:pt x="366395" y="4626864"/>
                  </a:lnTo>
                  <a:lnTo>
                    <a:pt x="3720973" y="4626864"/>
                  </a:lnTo>
                  <a:lnTo>
                    <a:pt x="3766924" y="4624011"/>
                  </a:lnTo>
                  <a:lnTo>
                    <a:pt x="3811174" y="4615684"/>
                  </a:lnTo>
                  <a:lnTo>
                    <a:pt x="3853380" y="4602224"/>
                  </a:lnTo>
                  <a:lnTo>
                    <a:pt x="3893197" y="4583975"/>
                  </a:lnTo>
                  <a:lnTo>
                    <a:pt x="3930283" y="4561280"/>
                  </a:lnTo>
                  <a:lnTo>
                    <a:pt x="3964293" y="4534482"/>
                  </a:lnTo>
                  <a:lnTo>
                    <a:pt x="3994883" y="4503925"/>
                  </a:lnTo>
                  <a:lnTo>
                    <a:pt x="4021710" y="4469951"/>
                  </a:lnTo>
                  <a:lnTo>
                    <a:pt x="4044430" y="4432904"/>
                  </a:lnTo>
                  <a:lnTo>
                    <a:pt x="4062700" y="4393127"/>
                  </a:lnTo>
                  <a:lnTo>
                    <a:pt x="4076175" y="4350964"/>
                  </a:lnTo>
                  <a:lnTo>
                    <a:pt x="4084512" y="4306757"/>
                  </a:lnTo>
                  <a:lnTo>
                    <a:pt x="4087367" y="4260850"/>
                  </a:lnTo>
                  <a:lnTo>
                    <a:pt x="4087367" y="366013"/>
                  </a:lnTo>
                  <a:lnTo>
                    <a:pt x="4084512" y="320119"/>
                  </a:lnTo>
                  <a:lnTo>
                    <a:pt x="4076175" y="275920"/>
                  </a:lnTo>
                  <a:lnTo>
                    <a:pt x="4062700" y="233762"/>
                  </a:lnTo>
                  <a:lnTo>
                    <a:pt x="4044430" y="193987"/>
                  </a:lnTo>
                  <a:lnTo>
                    <a:pt x="4021710" y="156940"/>
                  </a:lnTo>
                  <a:lnTo>
                    <a:pt x="3994883" y="122964"/>
                  </a:lnTo>
                  <a:lnTo>
                    <a:pt x="3964293" y="92403"/>
                  </a:lnTo>
                  <a:lnTo>
                    <a:pt x="3930283" y="65601"/>
                  </a:lnTo>
                  <a:lnTo>
                    <a:pt x="3893197" y="42901"/>
                  </a:lnTo>
                  <a:lnTo>
                    <a:pt x="3853380" y="24647"/>
                  </a:lnTo>
                  <a:lnTo>
                    <a:pt x="3811174" y="11183"/>
                  </a:lnTo>
                  <a:lnTo>
                    <a:pt x="3766924" y="2853"/>
                  </a:lnTo>
                  <a:lnTo>
                    <a:pt x="3720973" y="0"/>
                  </a:lnTo>
                  <a:close/>
                </a:path>
              </a:pathLst>
            </a:custGeom>
            <a:solidFill>
              <a:srgbClr val="FFFFFF"/>
            </a:solidFill>
          </p:spPr>
          <p:txBody>
            <a:bodyPr wrap="square" lIns="0" tIns="0" rIns="0" bIns="0" rtlCol="0"/>
            <a:lstStyle/>
            <a:p>
              <a:endParaRPr/>
            </a:p>
          </p:txBody>
        </p:sp>
        <p:sp>
          <p:nvSpPr>
            <p:cNvPr id="61" name="object 61"/>
            <p:cNvSpPr/>
            <p:nvPr/>
          </p:nvSpPr>
          <p:spPr>
            <a:xfrm>
              <a:off x="12390119" y="4279391"/>
              <a:ext cx="4480560" cy="1079500"/>
            </a:xfrm>
            <a:custGeom>
              <a:avLst/>
              <a:gdLst/>
              <a:ahLst/>
              <a:cxnLst/>
              <a:rect l="l" t="t" r="r" b="b"/>
              <a:pathLst>
                <a:path w="4480559" h="1079500">
                  <a:moveTo>
                    <a:pt x="4145406" y="0"/>
                  </a:moveTo>
                  <a:lnTo>
                    <a:pt x="335152" y="0"/>
                  </a:lnTo>
                  <a:lnTo>
                    <a:pt x="285640" y="3629"/>
                  </a:lnTo>
                  <a:lnTo>
                    <a:pt x="238378" y="14172"/>
                  </a:lnTo>
                  <a:lnTo>
                    <a:pt x="193887" y="31110"/>
                  </a:lnTo>
                  <a:lnTo>
                    <a:pt x="152685" y="53928"/>
                  </a:lnTo>
                  <a:lnTo>
                    <a:pt x="115292" y="82106"/>
                  </a:lnTo>
                  <a:lnTo>
                    <a:pt x="82227" y="115127"/>
                  </a:lnTo>
                  <a:lnTo>
                    <a:pt x="54010" y="152475"/>
                  </a:lnTo>
                  <a:lnTo>
                    <a:pt x="31159" y="193630"/>
                  </a:lnTo>
                  <a:lnTo>
                    <a:pt x="14194" y="238077"/>
                  </a:lnTo>
                  <a:lnTo>
                    <a:pt x="3635" y="285296"/>
                  </a:lnTo>
                  <a:lnTo>
                    <a:pt x="0" y="334772"/>
                  </a:lnTo>
                  <a:lnTo>
                    <a:pt x="0" y="744220"/>
                  </a:lnTo>
                  <a:lnTo>
                    <a:pt x="4174" y="796893"/>
                  </a:lnTo>
                  <a:lnTo>
                    <a:pt x="16451" y="847793"/>
                  </a:lnTo>
                  <a:lnTo>
                    <a:pt x="36457" y="896028"/>
                  </a:lnTo>
                  <a:lnTo>
                    <a:pt x="63821" y="940710"/>
                  </a:lnTo>
                  <a:lnTo>
                    <a:pt x="98171" y="980948"/>
                  </a:lnTo>
                  <a:lnTo>
                    <a:pt x="138422" y="1015235"/>
                  </a:lnTo>
                  <a:lnTo>
                    <a:pt x="183143" y="1042562"/>
                  </a:lnTo>
                  <a:lnTo>
                    <a:pt x="231435" y="1062549"/>
                  </a:lnTo>
                  <a:lnTo>
                    <a:pt x="282404" y="1074818"/>
                  </a:lnTo>
                  <a:lnTo>
                    <a:pt x="335152" y="1078992"/>
                  </a:lnTo>
                  <a:lnTo>
                    <a:pt x="4145406" y="1078992"/>
                  </a:lnTo>
                  <a:lnTo>
                    <a:pt x="4194919" y="1075362"/>
                  </a:lnTo>
                  <a:lnTo>
                    <a:pt x="4242181" y="1064819"/>
                  </a:lnTo>
                  <a:lnTo>
                    <a:pt x="4286672" y="1047881"/>
                  </a:lnTo>
                  <a:lnTo>
                    <a:pt x="4327874" y="1025063"/>
                  </a:lnTo>
                  <a:lnTo>
                    <a:pt x="4365267" y="996885"/>
                  </a:lnTo>
                  <a:lnTo>
                    <a:pt x="4398332" y="963864"/>
                  </a:lnTo>
                  <a:lnTo>
                    <a:pt x="4426549" y="926516"/>
                  </a:lnTo>
                  <a:lnTo>
                    <a:pt x="4449400" y="885361"/>
                  </a:lnTo>
                  <a:lnTo>
                    <a:pt x="4466365" y="840914"/>
                  </a:lnTo>
                  <a:lnTo>
                    <a:pt x="4476924" y="793695"/>
                  </a:lnTo>
                  <a:lnTo>
                    <a:pt x="4480560" y="744220"/>
                  </a:lnTo>
                  <a:lnTo>
                    <a:pt x="4480560" y="334772"/>
                  </a:lnTo>
                  <a:lnTo>
                    <a:pt x="4476924" y="285296"/>
                  </a:lnTo>
                  <a:lnTo>
                    <a:pt x="4466365" y="238077"/>
                  </a:lnTo>
                  <a:lnTo>
                    <a:pt x="4449400" y="193630"/>
                  </a:lnTo>
                  <a:lnTo>
                    <a:pt x="4426549" y="152475"/>
                  </a:lnTo>
                  <a:lnTo>
                    <a:pt x="4398332" y="115127"/>
                  </a:lnTo>
                  <a:lnTo>
                    <a:pt x="4365267" y="82106"/>
                  </a:lnTo>
                  <a:lnTo>
                    <a:pt x="4327874" y="53928"/>
                  </a:lnTo>
                  <a:lnTo>
                    <a:pt x="4286672" y="31110"/>
                  </a:lnTo>
                  <a:lnTo>
                    <a:pt x="4242181" y="14172"/>
                  </a:lnTo>
                  <a:lnTo>
                    <a:pt x="4194919" y="3629"/>
                  </a:lnTo>
                  <a:lnTo>
                    <a:pt x="4145406" y="0"/>
                  </a:lnTo>
                  <a:close/>
                </a:path>
              </a:pathLst>
            </a:custGeom>
            <a:solidFill>
              <a:srgbClr val="393838"/>
            </a:solidFill>
          </p:spPr>
          <p:txBody>
            <a:bodyPr wrap="square" lIns="0" tIns="0" rIns="0" bIns="0" rtlCol="0"/>
            <a:lstStyle/>
            <a:p>
              <a:endParaRPr/>
            </a:p>
          </p:txBody>
        </p:sp>
      </p:grpSp>
      <p:pic>
        <p:nvPicPr>
          <p:cNvPr id="49" name="object 49" descr="UC Davis Health - Betty Irene Moore Fellowship for Nurse Leaders and Innovators logo"/>
          <p:cNvPicPr/>
          <p:nvPr/>
        </p:nvPicPr>
        <p:blipFill>
          <a:blip r:embed="rId4" cstate="print"/>
          <a:stretch>
            <a:fillRect/>
          </a:stretch>
        </p:blipFill>
        <p:spPr>
          <a:xfrm>
            <a:off x="12536423" y="3099816"/>
            <a:ext cx="4187952" cy="786383"/>
          </a:xfrm>
          <a:prstGeom prst="rect">
            <a:avLst/>
          </a:prstGeom>
        </p:spPr>
      </p:pic>
      <p:sp>
        <p:nvSpPr>
          <p:cNvPr id="62" name="object 62"/>
          <p:cNvSpPr txBox="1"/>
          <p:nvPr/>
        </p:nvSpPr>
        <p:spPr>
          <a:xfrm>
            <a:off x="13993367" y="4491545"/>
            <a:ext cx="1362075" cy="585470"/>
          </a:xfrm>
          <a:prstGeom prst="rect">
            <a:avLst/>
          </a:prstGeom>
        </p:spPr>
        <p:txBody>
          <a:bodyPr vert="horz" wrap="square" lIns="0" tIns="15875" rIns="0" bIns="0" rtlCol="0">
            <a:spAutoFit/>
          </a:bodyPr>
          <a:lstStyle/>
          <a:p>
            <a:pPr marL="12700">
              <a:lnSpc>
                <a:spcPct val="100000"/>
              </a:lnSpc>
              <a:spcBef>
                <a:spcPts val="125"/>
              </a:spcBef>
            </a:pPr>
            <a:r>
              <a:rPr sz="3650" b="1" spc="-45" dirty="0">
                <a:solidFill>
                  <a:srgbClr val="FFFFFF"/>
                </a:solidFill>
                <a:latin typeface="Tahoma"/>
                <a:cs typeface="Tahoma"/>
              </a:rPr>
              <a:t>Adapt</a:t>
            </a:r>
            <a:endParaRPr sz="3650">
              <a:latin typeface="Tahoma"/>
              <a:cs typeface="Tahoma"/>
            </a:endParaRPr>
          </a:p>
        </p:txBody>
      </p:sp>
      <p:sp>
        <p:nvSpPr>
          <p:cNvPr id="64" name="object 64"/>
          <p:cNvSpPr txBox="1"/>
          <p:nvPr/>
        </p:nvSpPr>
        <p:spPr>
          <a:xfrm>
            <a:off x="13206094" y="5650293"/>
            <a:ext cx="2861945" cy="1605280"/>
          </a:xfrm>
          <a:prstGeom prst="rect">
            <a:avLst/>
          </a:prstGeom>
        </p:spPr>
        <p:txBody>
          <a:bodyPr vert="horz" wrap="square" lIns="0" tIns="15875" rIns="0" bIns="0" rtlCol="0">
            <a:spAutoFit/>
          </a:bodyPr>
          <a:lstStyle/>
          <a:p>
            <a:pPr marL="71755" algn="ctr">
              <a:lnSpc>
                <a:spcPts val="2600"/>
              </a:lnSpc>
              <a:spcBef>
                <a:spcPts val="125"/>
              </a:spcBef>
            </a:pPr>
            <a:r>
              <a:rPr sz="2350" b="1" spc="-60" dirty="0">
                <a:solidFill>
                  <a:srgbClr val="2B2A2A"/>
                </a:solidFill>
                <a:latin typeface="Tahoma"/>
                <a:cs typeface="Tahoma"/>
              </a:rPr>
              <a:t>Deaf</a:t>
            </a:r>
            <a:r>
              <a:rPr sz="2350" b="1" spc="-95" dirty="0">
                <a:solidFill>
                  <a:srgbClr val="2B2A2A"/>
                </a:solidFill>
                <a:latin typeface="Tahoma"/>
                <a:cs typeface="Tahoma"/>
              </a:rPr>
              <a:t> </a:t>
            </a:r>
            <a:r>
              <a:rPr sz="2350" b="1" spc="-10" dirty="0">
                <a:solidFill>
                  <a:srgbClr val="2B2A2A"/>
                </a:solidFill>
                <a:latin typeface="Tahoma"/>
                <a:cs typeface="Tahoma"/>
              </a:rPr>
              <a:t>Diabetes</a:t>
            </a:r>
            <a:endParaRPr sz="2350">
              <a:latin typeface="Tahoma"/>
              <a:cs typeface="Tahoma"/>
            </a:endParaRPr>
          </a:p>
          <a:p>
            <a:pPr marL="74295" algn="ctr">
              <a:lnSpc>
                <a:spcPts val="2600"/>
              </a:lnSpc>
            </a:pPr>
            <a:r>
              <a:rPr sz="2350" b="1" spc="-35" dirty="0">
                <a:solidFill>
                  <a:srgbClr val="2B2A2A"/>
                </a:solidFill>
                <a:latin typeface="Tahoma"/>
                <a:cs typeface="Tahoma"/>
              </a:rPr>
              <a:t>Education</a:t>
            </a:r>
            <a:r>
              <a:rPr sz="2350" b="1" spc="-100" dirty="0">
                <a:solidFill>
                  <a:srgbClr val="2B2A2A"/>
                </a:solidFill>
                <a:latin typeface="Tahoma"/>
                <a:cs typeface="Tahoma"/>
              </a:rPr>
              <a:t> </a:t>
            </a:r>
            <a:r>
              <a:rPr sz="2350" b="1" spc="-45" dirty="0">
                <a:solidFill>
                  <a:srgbClr val="2B2A2A"/>
                </a:solidFill>
                <a:latin typeface="Tahoma"/>
                <a:cs typeface="Tahoma"/>
              </a:rPr>
              <a:t>Program</a:t>
            </a:r>
            <a:endParaRPr sz="2350">
              <a:latin typeface="Tahoma"/>
              <a:cs typeface="Tahoma"/>
            </a:endParaRPr>
          </a:p>
          <a:p>
            <a:pPr marL="271780" indent="-259079">
              <a:lnSpc>
                <a:spcPts val="2600"/>
              </a:lnSpc>
              <a:spcBef>
                <a:spcPts val="2010"/>
              </a:spcBef>
              <a:buFont typeface="Arial"/>
              <a:buChar char="•"/>
              <a:tabLst>
                <a:tab pos="271780" algn="l"/>
              </a:tabLst>
            </a:pPr>
            <a:r>
              <a:rPr sz="2350" spc="95" dirty="0">
                <a:solidFill>
                  <a:srgbClr val="2B2A2A"/>
                </a:solidFill>
                <a:latin typeface="Tahoma"/>
                <a:cs typeface="Tahoma"/>
              </a:rPr>
              <a:t>American</a:t>
            </a:r>
            <a:r>
              <a:rPr sz="2350" spc="-75" dirty="0">
                <a:solidFill>
                  <a:srgbClr val="2B2A2A"/>
                </a:solidFill>
                <a:latin typeface="Tahoma"/>
                <a:cs typeface="Tahoma"/>
              </a:rPr>
              <a:t> </a:t>
            </a:r>
            <a:r>
              <a:rPr sz="2350" spc="50" dirty="0">
                <a:solidFill>
                  <a:srgbClr val="2B2A2A"/>
                </a:solidFill>
                <a:latin typeface="Tahoma"/>
                <a:cs typeface="Tahoma"/>
              </a:rPr>
              <a:t>Sign</a:t>
            </a:r>
            <a:endParaRPr sz="2350">
              <a:latin typeface="Tahoma"/>
              <a:cs typeface="Tahoma"/>
            </a:endParaRPr>
          </a:p>
          <a:p>
            <a:pPr marL="272415">
              <a:lnSpc>
                <a:spcPts val="2600"/>
              </a:lnSpc>
            </a:pPr>
            <a:r>
              <a:rPr sz="2350" spc="70" dirty="0">
                <a:solidFill>
                  <a:srgbClr val="2B2A2A"/>
                </a:solidFill>
                <a:latin typeface="Tahoma"/>
                <a:cs typeface="Tahoma"/>
              </a:rPr>
              <a:t>Language</a:t>
            </a:r>
            <a:r>
              <a:rPr sz="2350" spc="-40" dirty="0">
                <a:solidFill>
                  <a:srgbClr val="2B2A2A"/>
                </a:solidFill>
                <a:latin typeface="Tahoma"/>
                <a:cs typeface="Tahoma"/>
              </a:rPr>
              <a:t> </a:t>
            </a:r>
            <a:r>
              <a:rPr sz="2350" spc="-20" dirty="0">
                <a:solidFill>
                  <a:srgbClr val="2B2A2A"/>
                </a:solidFill>
                <a:latin typeface="Tahoma"/>
                <a:cs typeface="Tahoma"/>
              </a:rPr>
              <a:t>(ASL)</a:t>
            </a:r>
            <a:endParaRPr sz="2350">
              <a:latin typeface="Tahoma"/>
              <a:cs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4388485">
              <a:lnSpc>
                <a:spcPct val="100000"/>
              </a:lnSpc>
              <a:spcBef>
                <a:spcPts val="125"/>
              </a:spcBef>
            </a:pPr>
            <a:r>
              <a:rPr sz="6100" b="0" spc="-425" dirty="0">
                <a:latin typeface="Arial Black"/>
                <a:cs typeface="Arial Black"/>
              </a:rPr>
              <a:t>ADAPTATION</a:t>
            </a:r>
            <a:endParaRPr sz="6100" dirty="0">
              <a:latin typeface="Arial Black"/>
              <a:cs typeface="Arial Black"/>
            </a:endParaRPr>
          </a:p>
        </p:txBody>
      </p:sp>
      <p:grpSp>
        <p:nvGrpSpPr>
          <p:cNvPr id="4" name="object 4">
            <a:extLst>
              <a:ext uri="{C183D7F6-B498-43B3-948B-1728B52AA6E4}">
                <adec:decorative xmlns:adec="http://schemas.microsoft.com/office/drawing/2017/decorative" val="1"/>
              </a:ext>
            </a:extLst>
          </p:cNvPr>
          <p:cNvGrpSpPr/>
          <p:nvPr/>
        </p:nvGrpSpPr>
        <p:grpSpPr>
          <a:xfrm>
            <a:off x="8887968" y="3223260"/>
            <a:ext cx="539750" cy="5852160"/>
            <a:chOff x="8887968" y="3223260"/>
            <a:chExt cx="539750"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grpSp>
      <p:grpSp>
        <p:nvGrpSpPr>
          <p:cNvPr id="9" name="object 9">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0" name="object 10"/>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1" name="object 11"/>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pic>
          <p:nvPicPr>
            <p:cNvPr id="12" name="object 12"/>
            <p:cNvPicPr/>
            <p:nvPr/>
          </p:nvPicPr>
          <p:blipFill>
            <a:blip r:embed="rId2" cstate="print"/>
            <a:stretch>
              <a:fillRect/>
            </a:stretch>
          </p:blipFill>
          <p:spPr>
            <a:xfrm>
              <a:off x="10367165" y="3929786"/>
              <a:ext cx="674312" cy="565533"/>
            </a:xfrm>
            <a:prstGeom prst="rect">
              <a:avLst/>
            </a:prstGeom>
          </p:spPr>
        </p:pic>
      </p:grpSp>
      <p:grpSp>
        <p:nvGrpSpPr>
          <p:cNvPr id="13" name="object 13">
            <a:extLst>
              <a:ext uri="{C183D7F6-B498-43B3-948B-1728B52AA6E4}">
                <adec:decorative xmlns:adec="http://schemas.microsoft.com/office/drawing/2017/decorative" val="1"/>
              </a:ext>
            </a:extLst>
          </p:cNvPr>
          <p:cNvGrpSpPr/>
          <p:nvPr/>
        </p:nvGrpSpPr>
        <p:grpSpPr>
          <a:xfrm>
            <a:off x="9765792" y="5321808"/>
            <a:ext cx="7754620" cy="1564005"/>
            <a:chOff x="9765792" y="5321808"/>
            <a:chExt cx="7754620" cy="1564005"/>
          </a:xfrm>
        </p:grpSpPr>
        <p:sp>
          <p:nvSpPr>
            <p:cNvPr id="14" name="object 14"/>
            <p:cNvSpPr/>
            <p:nvPr/>
          </p:nvSpPr>
          <p:spPr>
            <a:xfrm>
              <a:off x="9765792" y="5321808"/>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AC162C"/>
            </a:solidFill>
          </p:spPr>
          <p:txBody>
            <a:bodyPr wrap="square" lIns="0" tIns="0" rIns="0" bIns="0" rtlCol="0"/>
            <a:lstStyle/>
            <a:p>
              <a:endParaRPr/>
            </a:p>
          </p:txBody>
        </p:sp>
        <p:sp>
          <p:nvSpPr>
            <p:cNvPr id="15" name="object 15"/>
            <p:cNvSpPr/>
            <p:nvPr/>
          </p:nvSpPr>
          <p:spPr>
            <a:xfrm>
              <a:off x="10076688" y="5586984"/>
              <a:ext cx="1198245" cy="1033780"/>
            </a:xfrm>
            <a:custGeom>
              <a:avLst/>
              <a:gdLst/>
              <a:ahLst/>
              <a:cxnLst/>
              <a:rect l="l" t="t" r="r" b="b"/>
              <a:pathLst>
                <a:path w="1198245" h="1033779">
                  <a:moveTo>
                    <a:pt x="898397" y="0"/>
                  </a:moveTo>
                  <a:lnTo>
                    <a:pt x="299465" y="0"/>
                  </a:lnTo>
                  <a:lnTo>
                    <a:pt x="0" y="516636"/>
                  </a:lnTo>
                  <a:lnTo>
                    <a:pt x="299465" y="1033271"/>
                  </a:lnTo>
                  <a:lnTo>
                    <a:pt x="898397" y="1033271"/>
                  </a:lnTo>
                  <a:lnTo>
                    <a:pt x="1197863" y="516636"/>
                  </a:lnTo>
                  <a:lnTo>
                    <a:pt x="898397" y="0"/>
                  </a:lnTo>
                  <a:close/>
                </a:path>
              </a:pathLst>
            </a:custGeom>
            <a:solidFill>
              <a:srgbClr val="FFFFFF"/>
            </a:solidFill>
          </p:spPr>
          <p:txBody>
            <a:bodyPr wrap="square" lIns="0" tIns="0" rIns="0" bIns="0" rtlCol="0"/>
            <a:lstStyle/>
            <a:p>
              <a:endParaRPr/>
            </a:p>
          </p:txBody>
        </p:sp>
        <p:pic>
          <p:nvPicPr>
            <p:cNvPr id="16" name="object 16"/>
            <p:cNvPicPr/>
            <p:nvPr/>
          </p:nvPicPr>
          <p:blipFill>
            <a:blip r:embed="rId3" cstate="print"/>
            <a:stretch>
              <a:fillRect/>
            </a:stretch>
          </p:blipFill>
          <p:spPr>
            <a:xfrm>
              <a:off x="10358394" y="5814983"/>
              <a:ext cx="608831" cy="607060"/>
            </a:xfrm>
            <a:prstGeom prst="rect">
              <a:avLst/>
            </a:prstGeom>
          </p:spPr>
        </p:pic>
      </p:grpSp>
      <p:grpSp>
        <p:nvGrpSpPr>
          <p:cNvPr id="17" name="object 17">
            <a:extLst>
              <a:ext uri="{C183D7F6-B498-43B3-948B-1728B52AA6E4}">
                <adec:decorative xmlns:adec="http://schemas.microsoft.com/office/drawing/2017/decorative" val="1"/>
              </a:ext>
            </a:extLst>
          </p:cNvPr>
          <p:cNvGrpSpPr/>
          <p:nvPr/>
        </p:nvGrpSpPr>
        <p:grpSpPr>
          <a:xfrm>
            <a:off x="9765792" y="7214616"/>
            <a:ext cx="7754620" cy="1554480"/>
            <a:chOff x="9765792" y="7214616"/>
            <a:chExt cx="7754620" cy="1554480"/>
          </a:xfrm>
        </p:grpSpPr>
        <p:sp>
          <p:nvSpPr>
            <p:cNvPr id="18" name="object 18"/>
            <p:cNvSpPr/>
            <p:nvPr/>
          </p:nvSpPr>
          <p:spPr>
            <a:xfrm>
              <a:off x="9765792" y="7214616"/>
              <a:ext cx="7754620" cy="1554480"/>
            </a:xfrm>
            <a:custGeom>
              <a:avLst/>
              <a:gdLst/>
              <a:ahLst/>
              <a:cxnLst/>
              <a:rect l="l" t="t" r="r" b="b"/>
              <a:pathLst>
                <a:path w="7754619" h="1554479">
                  <a:moveTo>
                    <a:pt x="7299959" y="0"/>
                  </a:moveTo>
                  <a:lnTo>
                    <a:pt x="454151" y="0"/>
                  </a:lnTo>
                  <a:lnTo>
                    <a:pt x="0" y="777239"/>
                  </a:lnTo>
                  <a:lnTo>
                    <a:pt x="454151" y="1554479"/>
                  </a:lnTo>
                  <a:lnTo>
                    <a:pt x="7299959" y="1554479"/>
                  </a:lnTo>
                  <a:lnTo>
                    <a:pt x="7754111" y="777239"/>
                  </a:lnTo>
                  <a:lnTo>
                    <a:pt x="7299959" y="0"/>
                  </a:lnTo>
                  <a:close/>
                </a:path>
              </a:pathLst>
            </a:custGeom>
            <a:solidFill>
              <a:srgbClr val="393838"/>
            </a:solidFill>
          </p:spPr>
          <p:txBody>
            <a:bodyPr wrap="square" lIns="0" tIns="0" rIns="0" bIns="0" rtlCol="0"/>
            <a:lstStyle/>
            <a:p>
              <a:endParaRPr/>
            </a:p>
          </p:txBody>
        </p:sp>
        <p:sp>
          <p:nvSpPr>
            <p:cNvPr id="19" name="object 19"/>
            <p:cNvSpPr/>
            <p:nvPr/>
          </p:nvSpPr>
          <p:spPr>
            <a:xfrm>
              <a:off x="10076688" y="7479792"/>
              <a:ext cx="1198245" cy="1033780"/>
            </a:xfrm>
            <a:custGeom>
              <a:avLst/>
              <a:gdLst/>
              <a:ahLst/>
              <a:cxnLst/>
              <a:rect l="l" t="t" r="r" b="b"/>
              <a:pathLst>
                <a:path w="1198245" h="1033779">
                  <a:moveTo>
                    <a:pt x="898397" y="0"/>
                  </a:moveTo>
                  <a:lnTo>
                    <a:pt x="299465" y="0"/>
                  </a:lnTo>
                  <a:lnTo>
                    <a:pt x="0" y="516635"/>
                  </a:lnTo>
                  <a:lnTo>
                    <a:pt x="299465" y="1033271"/>
                  </a:lnTo>
                  <a:lnTo>
                    <a:pt x="898397" y="1033271"/>
                  </a:lnTo>
                  <a:lnTo>
                    <a:pt x="1197863" y="516635"/>
                  </a:lnTo>
                  <a:lnTo>
                    <a:pt x="898397" y="0"/>
                  </a:lnTo>
                  <a:close/>
                </a:path>
              </a:pathLst>
            </a:custGeom>
            <a:solidFill>
              <a:srgbClr val="FFFFFF"/>
            </a:solidFill>
          </p:spPr>
          <p:txBody>
            <a:bodyPr wrap="square" lIns="0" tIns="0" rIns="0" bIns="0" rtlCol="0"/>
            <a:lstStyle/>
            <a:p>
              <a:endParaRPr/>
            </a:p>
          </p:txBody>
        </p:sp>
      </p:grpSp>
      <p:pic>
        <p:nvPicPr>
          <p:cNvPr id="20" name="object 20">
            <a:extLst>
              <a:ext uri="{C183D7F6-B498-43B3-948B-1728B52AA6E4}">
                <adec:decorative xmlns:adec="http://schemas.microsoft.com/office/drawing/2017/decorative" val="1"/>
              </a:ext>
            </a:extLst>
          </p:cNvPr>
          <p:cNvPicPr/>
          <p:nvPr/>
        </p:nvPicPr>
        <p:blipFill>
          <a:blip r:embed="rId4" cstate="print"/>
          <a:stretch>
            <a:fillRect/>
          </a:stretch>
        </p:blipFill>
        <p:spPr>
          <a:xfrm>
            <a:off x="1920239" y="3346703"/>
            <a:ext cx="6327648" cy="5477256"/>
          </a:xfrm>
          <a:prstGeom prst="rect">
            <a:avLst/>
          </a:prstGeom>
        </p:spPr>
      </p:pic>
      <p:sp>
        <p:nvSpPr>
          <p:cNvPr id="21" name="object 21"/>
          <p:cNvSpPr txBox="1"/>
          <p:nvPr/>
        </p:nvSpPr>
        <p:spPr>
          <a:xfrm>
            <a:off x="11584431" y="3819525"/>
            <a:ext cx="4775835" cy="4492625"/>
          </a:xfrm>
          <a:prstGeom prst="rect">
            <a:avLst/>
          </a:prstGeom>
        </p:spPr>
        <p:txBody>
          <a:bodyPr vert="horz" wrap="square" lIns="0" tIns="16510" rIns="0" bIns="0" rtlCol="0">
            <a:spAutoFit/>
          </a:bodyPr>
          <a:lstStyle/>
          <a:p>
            <a:pPr marL="12700">
              <a:lnSpc>
                <a:spcPct val="100000"/>
              </a:lnSpc>
              <a:spcBef>
                <a:spcPts val="130"/>
              </a:spcBef>
            </a:pPr>
            <a:r>
              <a:rPr sz="4800" spc="-10" dirty="0">
                <a:solidFill>
                  <a:srgbClr val="FFFFFF"/>
                </a:solidFill>
                <a:latin typeface="Tahoma"/>
                <a:cs typeface="Tahoma"/>
              </a:rPr>
              <a:t>Design</a:t>
            </a:r>
            <a:endParaRPr sz="4800">
              <a:latin typeface="Tahoma"/>
              <a:cs typeface="Tahoma"/>
            </a:endParaRPr>
          </a:p>
          <a:p>
            <a:pPr marL="12700" marR="5080">
              <a:lnSpc>
                <a:spcPts val="15250"/>
              </a:lnSpc>
              <a:spcBef>
                <a:spcPts val="760"/>
              </a:spcBef>
            </a:pPr>
            <a:r>
              <a:rPr sz="4800" spc="50" dirty="0">
                <a:solidFill>
                  <a:srgbClr val="FFFFFF"/>
                </a:solidFill>
                <a:latin typeface="Tahoma"/>
                <a:cs typeface="Tahoma"/>
              </a:rPr>
              <a:t>Participatory</a:t>
            </a:r>
            <a:r>
              <a:rPr sz="4800" spc="-525" dirty="0">
                <a:solidFill>
                  <a:srgbClr val="FFFFFF"/>
                </a:solidFill>
                <a:latin typeface="Tahoma"/>
                <a:cs typeface="Tahoma"/>
              </a:rPr>
              <a:t> </a:t>
            </a:r>
            <a:r>
              <a:rPr sz="4800" spc="-10" dirty="0">
                <a:solidFill>
                  <a:srgbClr val="FFFFFF"/>
                </a:solidFill>
                <a:latin typeface="Tahoma"/>
                <a:cs typeface="Tahoma"/>
              </a:rPr>
              <a:t>Trial </a:t>
            </a:r>
            <a:r>
              <a:rPr sz="4800" spc="35" dirty="0">
                <a:solidFill>
                  <a:srgbClr val="FFFFFF"/>
                </a:solidFill>
                <a:latin typeface="Tahoma"/>
                <a:cs typeface="Tahoma"/>
              </a:rPr>
              <a:t>Results</a:t>
            </a:r>
            <a:endParaRPr sz="4800">
              <a:latin typeface="Tahoma"/>
              <a:cs typeface="Tahoma"/>
            </a:endParaRPr>
          </a:p>
        </p:txBody>
      </p:sp>
      <p:sp>
        <p:nvSpPr>
          <p:cNvPr id="22" name="object 22">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9" name="object 59">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0" name="object 60">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1" name="object 61">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pic>
        <p:nvPicPr>
          <p:cNvPr id="62" name="object 62">
            <a:extLst>
              <a:ext uri="{C183D7F6-B498-43B3-948B-1728B52AA6E4}">
                <adec:decorative xmlns:adec="http://schemas.microsoft.com/office/drawing/2017/decorative" val="1"/>
              </a:ext>
            </a:extLst>
          </p:cNvPr>
          <p:cNvPicPr/>
          <p:nvPr/>
        </p:nvPicPr>
        <p:blipFill>
          <a:blip r:embed="rId5" cstate="print"/>
          <a:stretch>
            <a:fillRect/>
          </a:stretch>
        </p:blipFill>
        <p:spPr>
          <a:xfrm>
            <a:off x="10406037" y="7737178"/>
            <a:ext cx="584865" cy="51053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112264" y="228600"/>
            <a:ext cx="14374494" cy="1920239"/>
          </a:xfrm>
          <a:custGeom>
            <a:avLst/>
            <a:gdLst/>
            <a:ahLst/>
            <a:cxnLst/>
            <a:rect l="l" t="t" r="r" b="b"/>
            <a:pathLst>
              <a:path w="14374494" h="1920239">
                <a:moveTo>
                  <a:pt x="14367383" y="0"/>
                </a:moveTo>
                <a:lnTo>
                  <a:pt x="15493" y="0"/>
                </a:lnTo>
                <a:lnTo>
                  <a:pt x="6985" y="0"/>
                </a:lnTo>
                <a:lnTo>
                  <a:pt x="0" y="6857"/>
                </a:lnTo>
                <a:lnTo>
                  <a:pt x="0" y="1913381"/>
                </a:lnTo>
                <a:lnTo>
                  <a:pt x="6985" y="1920240"/>
                </a:lnTo>
                <a:lnTo>
                  <a:pt x="14367383" y="1920240"/>
                </a:lnTo>
                <a:lnTo>
                  <a:pt x="14374368" y="1913381"/>
                </a:lnTo>
                <a:lnTo>
                  <a:pt x="14374368" y="6857"/>
                </a:lnTo>
                <a:lnTo>
                  <a:pt x="14367383" y="0"/>
                </a:lnTo>
                <a:close/>
              </a:path>
            </a:pathLst>
          </a:custGeom>
          <a:solidFill>
            <a:srgbClr val="AC162C"/>
          </a:solidFill>
        </p:spPr>
        <p:txBody>
          <a:bodyPr wrap="square" lIns="0" tIns="0" rIns="0" bIns="0" rtlCol="0"/>
          <a:lstStyle/>
          <a:p>
            <a:endParaRPr/>
          </a:p>
        </p:txBody>
      </p:sp>
      <p:grpSp>
        <p:nvGrpSpPr>
          <p:cNvPr id="49" name="Group 48">
            <a:extLst>
              <a:ext uri="{FF2B5EF4-FFF2-40B4-BE49-F238E27FC236}">
                <a16:creationId xmlns:a16="http://schemas.microsoft.com/office/drawing/2014/main" id="{51EC222D-1C50-4203-A8F0-88B552C24F6F}"/>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 name="object 3">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0" name="Group 49">
            <a:extLst>
              <a:ext uri="{FF2B5EF4-FFF2-40B4-BE49-F238E27FC236}">
                <a16:creationId xmlns:a16="http://schemas.microsoft.com/office/drawing/2014/main" id="{52A9EA05-05F3-4B86-92E2-F4DA34F65203}"/>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3" name="object 23">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3" name="object 43" descr="$PPTXTitle"/>
          <p:cNvSpPr txBox="1">
            <a:spLocks noGrp="1"/>
          </p:cNvSpPr>
          <p:nvPr>
            <p:ph type="title"/>
          </p:nvPr>
        </p:nvSpPr>
        <p:spPr>
          <a:xfrm>
            <a:off x="3668521" y="590422"/>
            <a:ext cx="11007090" cy="958850"/>
          </a:xfrm>
          <a:prstGeom prst="rect">
            <a:avLst/>
          </a:prstGeom>
        </p:spPr>
        <p:txBody>
          <a:bodyPr vert="horz" wrap="square" lIns="0" tIns="15875" rIns="0" bIns="0" rtlCol="0">
            <a:spAutoFit/>
          </a:bodyPr>
          <a:lstStyle/>
          <a:p>
            <a:pPr marL="12700">
              <a:lnSpc>
                <a:spcPct val="100000"/>
              </a:lnSpc>
              <a:spcBef>
                <a:spcPts val="125"/>
              </a:spcBef>
            </a:pPr>
            <a:r>
              <a:rPr sz="6100" b="0" spc="-110" dirty="0">
                <a:latin typeface="Arial Black"/>
                <a:cs typeface="Arial Black"/>
              </a:rPr>
              <a:t>Community</a:t>
            </a:r>
            <a:r>
              <a:rPr sz="6100" b="0" spc="-445" dirty="0">
                <a:latin typeface="Arial Black"/>
                <a:cs typeface="Arial Black"/>
              </a:rPr>
              <a:t> </a:t>
            </a:r>
            <a:r>
              <a:rPr sz="6100" b="0" spc="-140" dirty="0">
                <a:latin typeface="Arial Black"/>
                <a:cs typeface="Arial Black"/>
              </a:rPr>
              <a:t>Advisory</a:t>
            </a:r>
            <a:r>
              <a:rPr sz="6100" b="0" spc="-385" dirty="0">
                <a:latin typeface="Arial Black"/>
                <a:cs typeface="Arial Black"/>
              </a:rPr>
              <a:t> </a:t>
            </a:r>
            <a:r>
              <a:rPr sz="6100" b="0" spc="-145" dirty="0">
                <a:latin typeface="Arial Black"/>
                <a:cs typeface="Arial Black"/>
              </a:rPr>
              <a:t>Board</a:t>
            </a:r>
            <a:endParaRPr sz="6100" dirty="0">
              <a:latin typeface="Arial Black"/>
              <a:cs typeface="Arial Black"/>
            </a:endParaRPr>
          </a:p>
        </p:txBody>
      </p:sp>
      <p:pic>
        <p:nvPicPr>
          <p:cNvPr id="45" name="object 45" descr="People, Smile, Head, Happiness, Face, Social group, Shirt, Facial expression, Community, Fun"/>
          <p:cNvPicPr/>
          <p:nvPr/>
        </p:nvPicPr>
        <p:blipFill>
          <a:blip r:embed="rId2" cstate="print"/>
          <a:stretch>
            <a:fillRect/>
          </a:stretch>
        </p:blipFill>
        <p:spPr>
          <a:xfrm>
            <a:off x="530351" y="3008376"/>
            <a:ext cx="11183112" cy="6291072"/>
          </a:xfrm>
          <a:prstGeom prst="rect">
            <a:avLst/>
          </a:prstGeom>
        </p:spPr>
      </p:pic>
      <p:sp>
        <p:nvSpPr>
          <p:cNvPr id="51" name="TextBox 50">
            <a:extLst>
              <a:ext uri="{FF2B5EF4-FFF2-40B4-BE49-F238E27FC236}">
                <a16:creationId xmlns:a16="http://schemas.microsoft.com/office/drawing/2014/main" id="{DF4D06F3-C2EB-4636-92F4-49292351159A}"/>
              </a:ext>
            </a:extLst>
          </p:cNvPr>
          <p:cNvSpPr txBox="1"/>
          <p:nvPr/>
        </p:nvSpPr>
        <p:spPr>
          <a:xfrm>
            <a:off x="12042140" y="4040491"/>
            <a:ext cx="5195327" cy="2769989"/>
          </a:xfrm>
          <a:prstGeom prst="rect">
            <a:avLst/>
          </a:prstGeom>
          <a:noFill/>
        </p:spPr>
        <p:txBody>
          <a:bodyPr wrap="square" rtlCol="0">
            <a:spAutoFit/>
          </a:bodyPr>
          <a:lstStyle/>
          <a:p>
            <a:r>
              <a:rPr lang="en-US" sz="2600" dirty="0">
                <a:latin typeface="Tahoma" panose="020B0604030504040204" pitchFamily="34" charset="0"/>
                <a:ea typeface="Tahoma" panose="020B0604030504040204" pitchFamily="34" charset="0"/>
                <a:cs typeface="Tahoma" panose="020B0604030504040204" pitchFamily="34" charset="0"/>
              </a:rPr>
              <a:t>Established in 2022</a:t>
            </a:r>
            <a:br>
              <a:rPr lang="en-US" sz="2600" dirty="0">
                <a:latin typeface="Tahoma" panose="020B0604030504040204" pitchFamily="34" charset="0"/>
                <a:ea typeface="Tahoma" panose="020B0604030504040204" pitchFamily="34" charset="0"/>
                <a:cs typeface="Tahoma" panose="020B0604030504040204" pitchFamily="34" charset="0"/>
              </a:rPr>
            </a:br>
            <a:endParaRPr lang="en-US" sz="2600"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sz="2600" dirty="0">
                <a:latin typeface="Tahoma" panose="020B0604030504040204" pitchFamily="34" charset="0"/>
                <a:ea typeface="Tahoma" panose="020B0604030504040204" pitchFamily="34" charset="0"/>
                <a:cs typeface="Tahoma" panose="020B0604030504040204" pitchFamily="34" charset="0"/>
              </a:rPr>
              <a:t>50% with T1D</a:t>
            </a:r>
          </a:p>
          <a:p>
            <a:pPr marL="457200" indent="-457200">
              <a:buFont typeface="Arial" panose="020B0604020202020204" pitchFamily="34" charset="0"/>
              <a:buChar char="•"/>
            </a:pPr>
            <a:r>
              <a:rPr lang="en-US" sz="2600" dirty="0">
                <a:latin typeface="Tahoma" panose="020B0604030504040204" pitchFamily="34" charset="0"/>
                <a:ea typeface="Tahoma" panose="020B0604030504040204" pitchFamily="34" charset="0"/>
                <a:cs typeface="Tahoma" panose="020B0604030504040204" pitchFamily="34" charset="0"/>
              </a:rPr>
              <a:t>50% racially/ethnically diverse</a:t>
            </a:r>
          </a:p>
          <a:p>
            <a:pPr marL="457200" indent="-457200">
              <a:buFont typeface="Arial" panose="020B0604020202020204" pitchFamily="34" charset="0"/>
              <a:buChar char="•"/>
            </a:pPr>
            <a:r>
              <a:rPr lang="en-US" sz="2600" dirty="0">
                <a:latin typeface="Tahoma" panose="020B0604030504040204" pitchFamily="34" charset="0"/>
                <a:ea typeface="Tahoma" panose="020B0604030504040204" pitchFamily="34" charset="0"/>
                <a:cs typeface="Tahoma" panose="020B0604030504040204" pitchFamily="34" charset="0"/>
              </a:rPr>
              <a:t>Living across the U.S.</a:t>
            </a:r>
          </a:p>
          <a:p>
            <a:pPr marL="457200" indent="-457200">
              <a:buFont typeface="Arial" panose="020B0604020202020204" pitchFamily="34" charset="0"/>
              <a:buChar char="•"/>
            </a:pPr>
            <a:r>
              <a:rPr lang="en-US" sz="2600" dirty="0">
                <a:latin typeface="Tahoma" panose="020B0604030504040204" pitchFamily="34" charset="0"/>
                <a:ea typeface="Tahoma" panose="020B0604030504040204" pitchFamily="34" charset="0"/>
                <a:cs typeface="Tahoma" panose="020B0604030504040204" pitchFamily="34" charset="0"/>
              </a:rPr>
              <a:t>8 initial meetings</a:t>
            </a:r>
          </a:p>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4" name="object 44"/>
          <p:cNvSpPr txBox="1"/>
          <p:nvPr/>
        </p:nvSpPr>
        <p:spPr>
          <a:xfrm>
            <a:off x="15746476" y="9900336"/>
            <a:ext cx="2461895"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5" dirty="0">
                <a:latin typeface="Tahoma"/>
                <a:cs typeface="Tahoma"/>
              </a:rPr>
              <a:t> </a:t>
            </a:r>
            <a:r>
              <a:rPr sz="1350" spc="90" dirty="0">
                <a:latin typeface="Tahoma"/>
                <a:cs typeface="Tahoma"/>
              </a:rPr>
              <a:t>Under</a:t>
            </a:r>
            <a:r>
              <a:rPr sz="1350" spc="40" dirty="0">
                <a:latin typeface="Tahoma"/>
                <a:cs typeface="Tahoma"/>
              </a:rPr>
              <a:t> </a:t>
            </a:r>
            <a:r>
              <a:rPr sz="1350" spc="-10" dirty="0">
                <a:latin typeface="Tahoma"/>
                <a:cs typeface="Tahoma"/>
              </a:rPr>
              <a:t>Review</a:t>
            </a:r>
            <a:endParaRPr sz="1350">
              <a:latin typeface="Tahoma"/>
              <a:cs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grpSp>
        <p:nvGrpSpPr>
          <p:cNvPr id="64" name="Group 63">
            <a:extLst>
              <a:ext uri="{FF2B5EF4-FFF2-40B4-BE49-F238E27FC236}">
                <a16:creationId xmlns:a16="http://schemas.microsoft.com/office/drawing/2014/main" id="{B23D5A40-DF42-42A2-A09A-3368C904E4BE}"/>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17" name="object 17">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65" name="Group 64">
            <a:extLst>
              <a:ext uri="{FF2B5EF4-FFF2-40B4-BE49-F238E27FC236}">
                <a16:creationId xmlns:a16="http://schemas.microsoft.com/office/drawing/2014/main" id="{8FF524DA-3CBF-4B5F-B22F-05654FF2788A}"/>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37" name="object 37">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57" name="object 57"/>
          <p:cNvSpPr txBox="1"/>
          <p:nvPr/>
        </p:nvSpPr>
        <p:spPr>
          <a:xfrm>
            <a:off x="665848" y="3415665"/>
            <a:ext cx="7143115" cy="1261243"/>
          </a:xfrm>
          <a:prstGeom prst="rect">
            <a:avLst/>
          </a:prstGeom>
        </p:spPr>
        <p:txBody>
          <a:bodyPr vert="horz" wrap="square" lIns="0" tIns="17145" rIns="0" bIns="0" rtlCol="0">
            <a:spAutoFit/>
          </a:bodyPr>
          <a:lstStyle/>
          <a:p>
            <a:pPr marL="12700">
              <a:lnSpc>
                <a:spcPct val="100000"/>
              </a:lnSpc>
              <a:spcBef>
                <a:spcPts val="135"/>
              </a:spcBef>
            </a:pPr>
            <a:r>
              <a:rPr sz="4000" b="1" spc="-380" dirty="0">
                <a:latin typeface="Tahoma"/>
                <a:cs typeface="Tahoma"/>
              </a:rPr>
              <a:t>DHH-</a:t>
            </a:r>
            <a:r>
              <a:rPr sz="4000" b="1" spc="-425" dirty="0">
                <a:latin typeface="Tahoma"/>
                <a:cs typeface="Tahoma"/>
              </a:rPr>
              <a:t>PWD</a:t>
            </a:r>
            <a:r>
              <a:rPr sz="4000" b="1" spc="-185" dirty="0">
                <a:latin typeface="Tahoma"/>
                <a:cs typeface="Tahoma"/>
              </a:rPr>
              <a:t> </a:t>
            </a:r>
            <a:r>
              <a:rPr sz="4000" b="1" spc="-229" dirty="0">
                <a:latin typeface="Tahoma"/>
                <a:cs typeface="Tahoma"/>
              </a:rPr>
              <a:t>National</a:t>
            </a:r>
            <a:r>
              <a:rPr sz="4000" b="1" spc="-265" dirty="0">
                <a:latin typeface="Tahoma"/>
                <a:cs typeface="Tahoma"/>
              </a:rPr>
              <a:t> </a:t>
            </a:r>
            <a:r>
              <a:rPr sz="4000" b="1" spc="-275" dirty="0">
                <a:latin typeface="Tahoma"/>
                <a:cs typeface="Tahoma"/>
              </a:rPr>
              <a:t>Community</a:t>
            </a:r>
            <a:endParaRPr lang="en-US" sz="4000" b="1" spc="-275" dirty="0">
              <a:latin typeface="Tahoma"/>
              <a:cs typeface="Tahoma"/>
            </a:endParaRPr>
          </a:p>
          <a:p>
            <a:pPr marL="12700">
              <a:lnSpc>
                <a:spcPct val="100000"/>
              </a:lnSpc>
              <a:spcBef>
                <a:spcPts val="135"/>
              </a:spcBef>
            </a:pPr>
            <a:r>
              <a:rPr lang="en-US" sz="4000" b="1" spc="-275" dirty="0">
                <a:latin typeface="Tahoma"/>
                <a:cs typeface="Tahoma"/>
              </a:rPr>
              <a:t>	Advisory Board (N=10)</a:t>
            </a:r>
            <a:endParaRPr sz="4000" dirty="0">
              <a:latin typeface="Tahoma"/>
              <a:cs typeface="Tahoma"/>
            </a:endParaRPr>
          </a:p>
        </p:txBody>
      </p:sp>
      <p:sp>
        <p:nvSpPr>
          <p:cNvPr id="58" name="object 58"/>
          <p:cNvSpPr txBox="1"/>
          <p:nvPr/>
        </p:nvSpPr>
        <p:spPr>
          <a:xfrm>
            <a:off x="767588" y="4904510"/>
            <a:ext cx="6757670" cy="5403402"/>
          </a:xfrm>
          <a:prstGeom prst="rect">
            <a:avLst/>
          </a:prstGeom>
        </p:spPr>
        <p:txBody>
          <a:bodyPr vert="horz" wrap="square" lIns="0" tIns="17145" rIns="0" bIns="0" rtlCol="0">
            <a:spAutoFit/>
          </a:bodyPr>
          <a:lstStyle/>
          <a:p>
            <a:pPr marL="355600" indent="-342900">
              <a:lnSpc>
                <a:spcPct val="100000"/>
              </a:lnSpc>
              <a:spcBef>
                <a:spcPts val="2910"/>
              </a:spcBef>
              <a:buFont typeface="Arial"/>
              <a:buChar char="•"/>
              <a:tabLst>
                <a:tab pos="355600" algn="l"/>
              </a:tabLst>
            </a:pPr>
            <a:r>
              <a:rPr sz="2350" spc="85" dirty="0">
                <a:solidFill>
                  <a:srgbClr val="2B2A2A"/>
                </a:solidFill>
                <a:latin typeface="Tahoma"/>
                <a:cs typeface="Tahoma"/>
              </a:rPr>
              <a:t>Interventionists</a:t>
            </a:r>
            <a:r>
              <a:rPr sz="2350" spc="10" dirty="0">
                <a:solidFill>
                  <a:srgbClr val="2B2A2A"/>
                </a:solidFill>
                <a:latin typeface="Tahoma"/>
                <a:cs typeface="Tahoma"/>
              </a:rPr>
              <a:t> </a:t>
            </a:r>
            <a:r>
              <a:rPr sz="2350" spc="85" dirty="0">
                <a:solidFill>
                  <a:srgbClr val="2B2A2A"/>
                </a:solidFill>
                <a:latin typeface="Tahoma"/>
                <a:cs typeface="Tahoma"/>
              </a:rPr>
              <a:t>-</a:t>
            </a:r>
            <a:r>
              <a:rPr sz="2350" spc="-65" dirty="0">
                <a:solidFill>
                  <a:srgbClr val="2B2A2A"/>
                </a:solidFill>
                <a:latin typeface="Tahoma"/>
                <a:cs typeface="Tahoma"/>
              </a:rPr>
              <a:t> </a:t>
            </a:r>
            <a:r>
              <a:rPr sz="2350" spc="-25" dirty="0">
                <a:solidFill>
                  <a:srgbClr val="2B2A2A"/>
                </a:solidFill>
                <a:latin typeface="Tahoma"/>
                <a:cs typeface="Tahoma"/>
              </a:rPr>
              <a:t>DHH</a:t>
            </a:r>
            <a:endParaRPr sz="2350" dirty="0">
              <a:latin typeface="Tahoma"/>
              <a:cs typeface="Tahoma"/>
            </a:endParaRPr>
          </a:p>
          <a:p>
            <a:pPr marL="355600" indent="-342900">
              <a:lnSpc>
                <a:spcPct val="100000"/>
              </a:lnSpc>
              <a:spcBef>
                <a:spcPts val="1500"/>
              </a:spcBef>
              <a:buFont typeface="Arial"/>
              <a:buChar char="•"/>
              <a:tabLst>
                <a:tab pos="355600" algn="l"/>
              </a:tabLst>
            </a:pPr>
            <a:r>
              <a:rPr sz="2350" spc="85" dirty="0">
                <a:solidFill>
                  <a:srgbClr val="2B2A2A"/>
                </a:solidFill>
                <a:latin typeface="Tahoma"/>
                <a:cs typeface="Tahoma"/>
              </a:rPr>
              <a:t>Virtual</a:t>
            </a:r>
            <a:r>
              <a:rPr sz="2350" spc="-140" dirty="0">
                <a:solidFill>
                  <a:srgbClr val="2B2A2A"/>
                </a:solidFill>
                <a:latin typeface="Tahoma"/>
                <a:cs typeface="Tahoma"/>
              </a:rPr>
              <a:t> </a:t>
            </a:r>
            <a:r>
              <a:rPr sz="2350" spc="130" dirty="0">
                <a:solidFill>
                  <a:srgbClr val="2B2A2A"/>
                </a:solidFill>
                <a:latin typeface="Tahoma"/>
                <a:cs typeface="Tahoma"/>
              </a:rPr>
              <a:t>sessions</a:t>
            </a:r>
            <a:r>
              <a:rPr sz="2350" spc="-90" dirty="0">
                <a:solidFill>
                  <a:srgbClr val="2B2A2A"/>
                </a:solidFill>
                <a:latin typeface="Tahoma"/>
                <a:cs typeface="Tahoma"/>
              </a:rPr>
              <a:t> </a:t>
            </a:r>
            <a:r>
              <a:rPr sz="2350" spc="70" dirty="0">
                <a:solidFill>
                  <a:srgbClr val="2B2A2A"/>
                </a:solidFill>
                <a:latin typeface="Tahoma"/>
                <a:cs typeface="Tahoma"/>
              </a:rPr>
              <a:t>to</a:t>
            </a:r>
            <a:r>
              <a:rPr sz="2350" spc="-100" dirty="0">
                <a:solidFill>
                  <a:srgbClr val="2B2A2A"/>
                </a:solidFill>
                <a:latin typeface="Tahoma"/>
                <a:cs typeface="Tahoma"/>
              </a:rPr>
              <a:t> </a:t>
            </a:r>
            <a:r>
              <a:rPr sz="2350" spc="95" dirty="0">
                <a:solidFill>
                  <a:srgbClr val="2B2A2A"/>
                </a:solidFill>
                <a:latin typeface="Tahoma"/>
                <a:cs typeface="Tahoma"/>
              </a:rPr>
              <a:t>reach</a:t>
            </a:r>
            <a:r>
              <a:rPr sz="2350" spc="-80" dirty="0">
                <a:solidFill>
                  <a:srgbClr val="2B2A2A"/>
                </a:solidFill>
                <a:latin typeface="Tahoma"/>
                <a:cs typeface="Tahoma"/>
              </a:rPr>
              <a:t> </a:t>
            </a:r>
            <a:r>
              <a:rPr sz="2350" dirty="0">
                <a:solidFill>
                  <a:srgbClr val="2B2A2A"/>
                </a:solidFill>
                <a:latin typeface="Tahoma"/>
                <a:cs typeface="Tahoma"/>
              </a:rPr>
              <a:t>DHH</a:t>
            </a:r>
            <a:r>
              <a:rPr sz="2350" spc="-140" dirty="0">
                <a:solidFill>
                  <a:srgbClr val="2B2A2A"/>
                </a:solidFill>
                <a:latin typeface="Tahoma"/>
                <a:cs typeface="Tahoma"/>
              </a:rPr>
              <a:t> </a:t>
            </a:r>
            <a:r>
              <a:rPr sz="2350" spc="130" dirty="0">
                <a:solidFill>
                  <a:srgbClr val="2B2A2A"/>
                </a:solidFill>
                <a:latin typeface="Tahoma"/>
                <a:cs typeface="Tahoma"/>
              </a:rPr>
              <a:t>across</a:t>
            </a:r>
            <a:r>
              <a:rPr sz="2350" spc="-90" dirty="0">
                <a:solidFill>
                  <a:srgbClr val="2B2A2A"/>
                </a:solidFill>
                <a:latin typeface="Tahoma"/>
                <a:cs typeface="Tahoma"/>
              </a:rPr>
              <a:t> </a:t>
            </a:r>
            <a:r>
              <a:rPr sz="2350" spc="25" dirty="0">
                <a:solidFill>
                  <a:srgbClr val="2B2A2A"/>
                </a:solidFill>
                <a:latin typeface="Tahoma"/>
                <a:cs typeface="Tahoma"/>
              </a:rPr>
              <a:t>US</a:t>
            </a:r>
            <a:endParaRPr sz="2350" dirty="0">
              <a:latin typeface="Tahoma"/>
              <a:cs typeface="Tahoma"/>
            </a:endParaRPr>
          </a:p>
          <a:p>
            <a:pPr marL="355600" indent="-342900">
              <a:lnSpc>
                <a:spcPct val="100000"/>
              </a:lnSpc>
              <a:spcBef>
                <a:spcPts val="1580"/>
              </a:spcBef>
              <a:buFont typeface="Arial"/>
              <a:buChar char="•"/>
              <a:tabLst>
                <a:tab pos="355600" algn="l"/>
              </a:tabLst>
            </a:pPr>
            <a:r>
              <a:rPr sz="2350" spc="-30" dirty="0">
                <a:solidFill>
                  <a:srgbClr val="2B2A2A"/>
                </a:solidFill>
                <a:latin typeface="Tahoma"/>
                <a:cs typeface="Tahoma"/>
              </a:rPr>
              <a:t>10-</a:t>
            </a:r>
            <a:r>
              <a:rPr sz="2350" spc="-195" dirty="0">
                <a:solidFill>
                  <a:srgbClr val="2B2A2A"/>
                </a:solidFill>
                <a:latin typeface="Tahoma"/>
                <a:cs typeface="Tahoma"/>
              </a:rPr>
              <a:t>12</a:t>
            </a:r>
            <a:r>
              <a:rPr sz="2350" spc="-135" dirty="0">
                <a:solidFill>
                  <a:srgbClr val="2B2A2A"/>
                </a:solidFill>
                <a:latin typeface="Tahoma"/>
                <a:cs typeface="Tahoma"/>
              </a:rPr>
              <a:t> </a:t>
            </a:r>
            <a:r>
              <a:rPr sz="2350" spc="130" dirty="0">
                <a:solidFill>
                  <a:srgbClr val="2B2A2A"/>
                </a:solidFill>
                <a:latin typeface="Tahoma"/>
                <a:cs typeface="Tahoma"/>
              </a:rPr>
              <a:t>sessions</a:t>
            </a:r>
            <a:r>
              <a:rPr sz="2350" spc="-75" dirty="0">
                <a:solidFill>
                  <a:srgbClr val="2B2A2A"/>
                </a:solidFill>
                <a:latin typeface="Tahoma"/>
                <a:cs typeface="Tahoma"/>
              </a:rPr>
              <a:t> </a:t>
            </a:r>
            <a:r>
              <a:rPr sz="2350" spc="-85" dirty="0">
                <a:solidFill>
                  <a:srgbClr val="2B2A2A"/>
                </a:solidFill>
                <a:latin typeface="Tahoma"/>
                <a:cs typeface="Tahoma"/>
              </a:rPr>
              <a:t>(2</a:t>
            </a:r>
            <a:r>
              <a:rPr sz="2350" spc="-40" dirty="0">
                <a:solidFill>
                  <a:srgbClr val="2B2A2A"/>
                </a:solidFill>
                <a:latin typeface="Tahoma"/>
                <a:cs typeface="Tahoma"/>
              </a:rPr>
              <a:t> </a:t>
            </a:r>
            <a:r>
              <a:rPr sz="2350" dirty="0">
                <a:solidFill>
                  <a:srgbClr val="2B2A2A"/>
                </a:solidFill>
                <a:latin typeface="Tahoma"/>
                <a:cs typeface="Tahoma"/>
              </a:rPr>
              <a:t>hrs)</a:t>
            </a:r>
            <a:r>
              <a:rPr sz="2350" spc="-55" dirty="0">
                <a:solidFill>
                  <a:srgbClr val="2B2A2A"/>
                </a:solidFill>
                <a:latin typeface="Tahoma"/>
                <a:cs typeface="Tahoma"/>
              </a:rPr>
              <a:t> </a:t>
            </a:r>
            <a:r>
              <a:rPr sz="2350" spc="70" dirty="0">
                <a:solidFill>
                  <a:srgbClr val="2B2A2A"/>
                </a:solidFill>
                <a:latin typeface="Tahoma"/>
                <a:cs typeface="Tahoma"/>
              </a:rPr>
              <a:t>to</a:t>
            </a:r>
            <a:r>
              <a:rPr sz="2350" spc="-80" dirty="0">
                <a:solidFill>
                  <a:srgbClr val="2B2A2A"/>
                </a:solidFill>
                <a:latin typeface="Tahoma"/>
                <a:cs typeface="Tahoma"/>
              </a:rPr>
              <a:t> </a:t>
            </a:r>
            <a:r>
              <a:rPr sz="2350" spc="95" dirty="0">
                <a:solidFill>
                  <a:srgbClr val="2B2A2A"/>
                </a:solidFill>
                <a:latin typeface="Tahoma"/>
                <a:cs typeface="Tahoma"/>
              </a:rPr>
              <a:t>fill</a:t>
            </a:r>
            <a:r>
              <a:rPr sz="2350" spc="-55" dirty="0">
                <a:solidFill>
                  <a:srgbClr val="2B2A2A"/>
                </a:solidFill>
                <a:latin typeface="Tahoma"/>
                <a:cs typeface="Tahoma"/>
              </a:rPr>
              <a:t> </a:t>
            </a:r>
            <a:r>
              <a:rPr sz="2350" spc="65" dirty="0">
                <a:solidFill>
                  <a:srgbClr val="2B2A2A"/>
                </a:solidFill>
                <a:latin typeface="Tahoma"/>
                <a:cs typeface="Tahoma"/>
              </a:rPr>
              <a:t>the</a:t>
            </a:r>
            <a:r>
              <a:rPr sz="2350" spc="-50" dirty="0">
                <a:solidFill>
                  <a:srgbClr val="2B2A2A"/>
                </a:solidFill>
                <a:latin typeface="Tahoma"/>
                <a:cs typeface="Tahoma"/>
              </a:rPr>
              <a:t> </a:t>
            </a:r>
            <a:r>
              <a:rPr sz="2350" spc="95" dirty="0">
                <a:solidFill>
                  <a:srgbClr val="2B2A2A"/>
                </a:solidFill>
                <a:latin typeface="Tahoma"/>
                <a:cs typeface="Tahoma"/>
              </a:rPr>
              <a:t>education</a:t>
            </a:r>
            <a:r>
              <a:rPr sz="2350" spc="-70" dirty="0">
                <a:solidFill>
                  <a:srgbClr val="2B2A2A"/>
                </a:solidFill>
                <a:latin typeface="Tahoma"/>
                <a:cs typeface="Tahoma"/>
              </a:rPr>
              <a:t> </a:t>
            </a:r>
            <a:r>
              <a:rPr sz="2350" spc="-25" dirty="0">
                <a:solidFill>
                  <a:srgbClr val="2B2A2A"/>
                </a:solidFill>
                <a:latin typeface="Tahoma"/>
                <a:cs typeface="Tahoma"/>
              </a:rPr>
              <a:t>gap</a:t>
            </a:r>
            <a:endParaRPr sz="2350" dirty="0">
              <a:latin typeface="Tahoma"/>
              <a:cs typeface="Tahoma"/>
            </a:endParaRPr>
          </a:p>
          <a:p>
            <a:pPr marL="355600" indent="-342900">
              <a:lnSpc>
                <a:spcPct val="100000"/>
              </a:lnSpc>
              <a:spcBef>
                <a:spcPts val="1505"/>
              </a:spcBef>
              <a:buFont typeface="Arial"/>
              <a:buChar char="•"/>
              <a:tabLst>
                <a:tab pos="355600" algn="l"/>
              </a:tabLst>
            </a:pPr>
            <a:r>
              <a:rPr sz="2350" spc="80" dirty="0">
                <a:solidFill>
                  <a:srgbClr val="2B2A2A"/>
                </a:solidFill>
                <a:latin typeface="Tahoma"/>
                <a:cs typeface="Tahoma"/>
              </a:rPr>
              <a:t>Unify</a:t>
            </a:r>
            <a:r>
              <a:rPr sz="2350" spc="-95" dirty="0">
                <a:solidFill>
                  <a:srgbClr val="2B2A2A"/>
                </a:solidFill>
                <a:latin typeface="Tahoma"/>
                <a:cs typeface="Tahoma"/>
              </a:rPr>
              <a:t> </a:t>
            </a:r>
            <a:r>
              <a:rPr sz="2350" spc="95" dirty="0">
                <a:solidFill>
                  <a:srgbClr val="2B2A2A"/>
                </a:solidFill>
                <a:latin typeface="Tahoma"/>
                <a:cs typeface="Tahoma"/>
              </a:rPr>
              <a:t>diabetes</a:t>
            </a:r>
            <a:r>
              <a:rPr sz="2350" spc="-65" dirty="0">
                <a:solidFill>
                  <a:srgbClr val="2B2A2A"/>
                </a:solidFill>
                <a:latin typeface="Tahoma"/>
                <a:cs typeface="Tahoma"/>
              </a:rPr>
              <a:t> </a:t>
            </a:r>
            <a:r>
              <a:rPr sz="2350" spc="100" dirty="0">
                <a:solidFill>
                  <a:srgbClr val="2B2A2A"/>
                </a:solidFill>
                <a:latin typeface="Tahoma"/>
                <a:cs typeface="Tahoma"/>
              </a:rPr>
              <a:t>terms</a:t>
            </a:r>
            <a:r>
              <a:rPr sz="2350" spc="-65" dirty="0">
                <a:solidFill>
                  <a:srgbClr val="2B2A2A"/>
                </a:solidFill>
                <a:latin typeface="Tahoma"/>
                <a:cs typeface="Tahoma"/>
              </a:rPr>
              <a:t> </a:t>
            </a:r>
            <a:r>
              <a:rPr sz="2350" spc="65" dirty="0">
                <a:solidFill>
                  <a:srgbClr val="2B2A2A"/>
                </a:solidFill>
                <a:latin typeface="Tahoma"/>
                <a:cs typeface="Tahoma"/>
              </a:rPr>
              <a:t>in</a:t>
            </a:r>
            <a:r>
              <a:rPr sz="2350" spc="-60" dirty="0">
                <a:solidFill>
                  <a:srgbClr val="2B2A2A"/>
                </a:solidFill>
                <a:latin typeface="Tahoma"/>
                <a:cs typeface="Tahoma"/>
              </a:rPr>
              <a:t> </a:t>
            </a:r>
            <a:r>
              <a:rPr sz="2350" spc="120" dirty="0">
                <a:solidFill>
                  <a:srgbClr val="2B2A2A"/>
                </a:solidFill>
                <a:latin typeface="Tahoma"/>
                <a:cs typeface="Tahoma"/>
              </a:rPr>
              <a:t>ASL</a:t>
            </a:r>
            <a:endParaRPr sz="2350" dirty="0">
              <a:latin typeface="Tahoma"/>
              <a:cs typeface="Tahoma"/>
            </a:endParaRPr>
          </a:p>
          <a:p>
            <a:pPr marL="355600" indent="-342900">
              <a:lnSpc>
                <a:spcPct val="100000"/>
              </a:lnSpc>
              <a:spcBef>
                <a:spcPts val="1500"/>
              </a:spcBef>
              <a:buFont typeface="Arial"/>
              <a:buChar char="•"/>
              <a:tabLst>
                <a:tab pos="355600" algn="l"/>
              </a:tabLst>
            </a:pPr>
            <a:r>
              <a:rPr sz="2350" dirty="0">
                <a:solidFill>
                  <a:srgbClr val="2B2A2A"/>
                </a:solidFill>
                <a:latin typeface="Tahoma"/>
                <a:cs typeface="Tahoma"/>
              </a:rPr>
              <a:t>Data</a:t>
            </a:r>
            <a:r>
              <a:rPr sz="2350" spc="-20" dirty="0">
                <a:solidFill>
                  <a:srgbClr val="2B2A2A"/>
                </a:solidFill>
                <a:latin typeface="Tahoma"/>
                <a:cs typeface="Tahoma"/>
              </a:rPr>
              <a:t> </a:t>
            </a:r>
            <a:r>
              <a:rPr sz="2350" spc="120" dirty="0">
                <a:solidFill>
                  <a:srgbClr val="2B2A2A"/>
                </a:solidFill>
                <a:latin typeface="Tahoma"/>
                <a:cs typeface="Tahoma"/>
              </a:rPr>
              <a:t>collection</a:t>
            </a:r>
            <a:r>
              <a:rPr sz="2350" spc="-10" dirty="0">
                <a:solidFill>
                  <a:srgbClr val="2B2A2A"/>
                </a:solidFill>
                <a:latin typeface="Tahoma"/>
                <a:cs typeface="Tahoma"/>
              </a:rPr>
              <a:t> </a:t>
            </a:r>
            <a:r>
              <a:rPr sz="2350" dirty="0">
                <a:solidFill>
                  <a:srgbClr val="2B2A2A"/>
                </a:solidFill>
                <a:latin typeface="Tahoma"/>
                <a:cs typeface="Tahoma"/>
              </a:rPr>
              <a:t>in</a:t>
            </a:r>
            <a:r>
              <a:rPr sz="2350" spc="-10" dirty="0">
                <a:solidFill>
                  <a:srgbClr val="2B2A2A"/>
                </a:solidFill>
                <a:latin typeface="Tahoma"/>
                <a:cs typeface="Tahoma"/>
              </a:rPr>
              <a:t> </a:t>
            </a:r>
            <a:r>
              <a:rPr sz="2350" spc="120" dirty="0">
                <a:solidFill>
                  <a:srgbClr val="2B2A2A"/>
                </a:solidFill>
                <a:latin typeface="Tahoma"/>
                <a:cs typeface="Tahoma"/>
              </a:rPr>
              <a:t>ASL</a:t>
            </a:r>
            <a:endParaRPr lang="en-US" sz="2350" spc="120" dirty="0">
              <a:solidFill>
                <a:srgbClr val="2B2A2A"/>
              </a:solidFill>
              <a:latin typeface="Tahoma"/>
              <a:cs typeface="Tahoma"/>
            </a:endParaRPr>
          </a:p>
          <a:p>
            <a:pPr marL="355600" indent="-342900">
              <a:lnSpc>
                <a:spcPct val="100000"/>
              </a:lnSpc>
              <a:spcBef>
                <a:spcPts val="1500"/>
              </a:spcBef>
              <a:buFont typeface="Arial"/>
              <a:buChar char="•"/>
              <a:tabLst>
                <a:tab pos="355600" algn="l"/>
              </a:tabLst>
            </a:pPr>
            <a:r>
              <a:rPr lang="en-US" sz="2350" spc="120" dirty="0">
                <a:solidFill>
                  <a:srgbClr val="2B2A2A"/>
                </a:solidFill>
                <a:latin typeface="Tahoma"/>
                <a:cs typeface="Tahoma"/>
              </a:rPr>
              <a:t>ASL “handouts”</a:t>
            </a:r>
          </a:p>
          <a:p>
            <a:pPr marL="355600" indent="-342900">
              <a:lnSpc>
                <a:spcPct val="100000"/>
              </a:lnSpc>
              <a:spcBef>
                <a:spcPts val="1600"/>
              </a:spcBef>
              <a:buFont typeface="Arial"/>
              <a:buChar char="•"/>
              <a:tabLst>
                <a:tab pos="355600" algn="l"/>
              </a:tabLst>
            </a:pPr>
            <a:r>
              <a:rPr lang="en-US" sz="2350" spc="80" dirty="0">
                <a:solidFill>
                  <a:srgbClr val="2B2A2A"/>
                </a:solidFill>
                <a:latin typeface="Tahoma"/>
                <a:cs typeface="Tahoma"/>
              </a:rPr>
              <a:t>Cover</a:t>
            </a:r>
            <a:r>
              <a:rPr lang="en-US" sz="2350" spc="-75" dirty="0">
                <a:solidFill>
                  <a:srgbClr val="2B2A2A"/>
                </a:solidFill>
                <a:latin typeface="Tahoma"/>
                <a:cs typeface="Tahoma"/>
              </a:rPr>
              <a:t> </a:t>
            </a:r>
            <a:r>
              <a:rPr lang="en-US" sz="2350" spc="55" dirty="0">
                <a:solidFill>
                  <a:srgbClr val="2B2A2A"/>
                </a:solidFill>
                <a:latin typeface="Tahoma"/>
                <a:cs typeface="Tahoma"/>
              </a:rPr>
              <a:t>ADCES7</a:t>
            </a:r>
            <a:r>
              <a:rPr lang="en-US" sz="2350" spc="-110" dirty="0">
                <a:solidFill>
                  <a:srgbClr val="2B2A2A"/>
                </a:solidFill>
                <a:latin typeface="Tahoma"/>
                <a:cs typeface="Tahoma"/>
              </a:rPr>
              <a:t> </a:t>
            </a:r>
            <a:r>
              <a:rPr lang="en-US" sz="2350" spc="75" dirty="0">
                <a:solidFill>
                  <a:srgbClr val="2B2A2A"/>
                </a:solidFill>
                <a:latin typeface="Tahoma"/>
                <a:cs typeface="Tahoma"/>
              </a:rPr>
              <a:t>behaviors</a:t>
            </a:r>
            <a:endParaRPr lang="en-US" sz="2350" dirty="0">
              <a:latin typeface="Tahoma"/>
              <a:cs typeface="Tahoma"/>
            </a:endParaRPr>
          </a:p>
          <a:p>
            <a:pPr marL="812800" lvl="1" indent="-342900">
              <a:lnSpc>
                <a:spcPct val="100000"/>
              </a:lnSpc>
              <a:spcBef>
                <a:spcPts val="1505"/>
              </a:spcBef>
              <a:buFont typeface="Arial"/>
              <a:buChar char="•"/>
              <a:tabLst>
                <a:tab pos="812800" algn="l"/>
              </a:tabLst>
            </a:pPr>
            <a:r>
              <a:rPr lang="en-US" sz="2350" spc="70" dirty="0">
                <a:solidFill>
                  <a:srgbClr val="2B2A2A"/>
                </a:solidFill>
                <a:latin typeface="Tahoma"/>
                <a:cs typeface="Tahoma"/>
              </a:rPr>
              <a:t>Expand</a:t>
            </a:r>
            <a:r>
              <a:rPr lang="en-US" sz="2350" spc="-80" dirty="0">
                <a:solidFill>
                  <a:srgbClr val="2B2A2A"/>
                </a:solidFill>
                <a:latin typeface="Tahoma"/>
                <a:cs typeface="Tahoma"/>
              </a:rPr>
              <a:t> </a:t>
            </a:r>
            <a:r>
              <a:rPr lang="en-US" sz="2350" spc="90" dirty="0">
                <a:solidFill>
                  <a:srgbClr val="2B2A2A"/>
                </a:solidFill>
                <a:latin typeface="Tahoma"/>
                <a:cs typeface="Tahoma"/>
              </a:rPr>
              <a:t>nutrition/meds</a:t>
            </a:r>
            <a:endParaRPr lang="en-US" sz="2350" dirty="0">
              <a:latin typeface="Tahoma"/>
              <a:cs typeface="Tahoma"/>
            </a:endParaRPr>
          </a:p>
          <a:p>
            <a:pPr marL="812800" lvl="1" indent="-342900">
              <a:lnSpc>
                <a:spcPct val="100000"/>
              </a:lnSpc>
              <a:spcBef>
                <a:spcPts val="1570"/>
              </a:spcBef>
              <a:buFont typeface="Arial"/>
              <a:buChar char="•"/>
              <a:tabLst>
                <a:tab pos="812800" algn="l"/>
              </a:tabLst>
            </a:pPr>
            <a:r>
              <a:rPr lang="en-US" sz="2350" spc="65" dirty="0">
                <a:solidFill>
                  <a:srgbClr val="2B2A2A"/>
                </a:solidFill>
                <a:latin typeface="Tahoma"/>
                <a:cs typeface="Tahoma"/>
              </a:rPr>
              <a:t>Add</a:t>
            </a:r>
            <a:r>
              <a:rPr lang="en-US" sz="2350" spc="-90" dirty="0">
                <a:solidFill>
                  <a:srgbClr val="2B2A2A"/>
                </a:solidFill>
                <a:latin typeface="Tahoma"/>
                <a:cs typeface="Tahoma"/>
              </a:rPr>
              <a:t> </a:t>
            </a:r>
            <a:r>
              <a:rPr lang="en-US" sz="2350" spc="80" dirty="0">
                <a:solidFill>
                  <a:srgbClr val="2B2A2A"/>
                </a:solidFill>
                <a:latin typeface="Tahoma"/>
                <a:cs typeface="Tahoma"/>
              </a:rPr>
              <a:t>advocacy</a:t>
            </a:r>
            <a:r>
              <a:rPr lang="en-US" sz="2350" spc="-30" dirty="0">
                <a:solidFill>
                  <a:srgbClr val="2B2A2A"/>
                </a:solidFill>
                <a:latin typeface="Tahoma"/>
                <a:cs typeface="Tahoma"/>
              </a:rPr>
              <a:t> </a:t>
            </a:r>
            <a:r>
              <a:rPr lang="en-US" sz="2350" spc="85" dirty="0">
                <a:solidFill>
                  <a:srgbClr val="2B2A2A"/>
                </a:solidFill>
                <a:latin typeface="Tahoma"/>
                <a:cs typeface="Tahoma"/>
              </a:rPr>
              <a:t>for</a:t>
            </a:r>
            <a:r>
              <a:rPr lang="en-US" sz="2350" spc="-85" dirty="0">
                <a:solidFill>
                  <a:srgbClr val="2B2A2A"/>
                </a:solidFill>
                <a:latin typeface="Tahoma"/>
                <a:cs typeface="Tahoma"/>
              </a:rPr>
              <a:t> </a:t>
            </a:r>
            <a:r>
              <a:rPr lang="en-US" sz="2350" spc="145" dirty="0">
                <a:solidFill>
                  <a:srgbClr val="2B2A2A"/>
                </a:solidFill>
                <a:latin typeface="Tahoma"/>
                <a:cs typeface="Tahoma"/>
              </a:rPr>
              <a:t>ASL</a:t>
            </a:r>
            <a:r>
              <a:rPr lang="en-US" sz="2350" spc="-70" dirty="0">
                <a:solidFill>
                  <a:srgbClr val="2B2A2A"/>
                </a:solidFill>
                <a:latin typeface="Tahoma"/>
                <a:cs typeface="Tahoma"/>
              </a:rPr>
              <a:t> </a:t>
            </a:r>
            <a:r>
              <a:rPr lang="en-US" sz="2350" spc="95" dirty="0">
                <a:solidFill>
                  <a:srgbClr val="2B2A2A"/>
                </a:solidFill>
                <a:latin typeface="Tahoma"/>
                <a:cs typeface="Tahoma"/>
              </a:rPr>
              <a:t>interpreters</a:t>
            </a:r>
            <a:endParaRPr lang="en-US" sz="2350" dirty="0">
              <a:latin typeface="Tahoma"/>
              <a:cs typeface="Tahoma"/>
            </a:endParaRPr>
          </a:p>
          <a:p>
            <a:pPr marL="355600" indent="-342900">
              <a:lnSpc>
                <a:spcPct val="100000"/>
              </a:lnSpc>
              <a:spcBef>
                <a:spcPts val="1500"/>
              </a:spcBef>
              <a:buFont typeface="Arial"/>
              <a:buChar char="•"/>
              <a:tabLst>
                <a:tab pos="355600" algn="l"/>
              </a:tabLst>
            </a:pPr>
            <a:endParaRPr sz="2350" dirty="0">
              <a:latin typeface="Tahoma"/>
              <a:cs typeface="Tahoma"/>
            </a:endParaRPr>
          </a:p>
        </p:txBody>
      </p:sp>
      <p:grpSp>
        <p:nvGrpSpPr>
          <p:cNvPr id="63" name="Group 62" descr="Methods steps: 1) Design">
            <a:extLst>
              <a:ext uri="{FF2B5EF4-FFF2-40B4-BE49-F238E27FC236}">
                <a16:creationId xmlns:a16="http://schemas.microsoft.com/office/drawing/2014/main" id="{96A88CBD-5B58-4FAC-9278-010382B3C5AB}"/>
              </a:ext>
            </a:extLst>
          </p:cNvPr>
          <p:cNvGrpSpPr/>
          <p:nvPr/>
        </p:nvGrpSpPr>
        <p:grpSpPr>
          <a:xfrm>
            <a:off x="7900416" y="3223260"/>
            <a:ext cx="9619996" cy="6185844"/>
            <a:chOff x="7900416" y="3223260"/>
            <a:chExt cx="9619996" cy="6185844"/>
          </a:xfrm>
        </p:grpSpPr>
        <p:grpSp>
          <p:nvGrpSpPr>
            <p:cNvPr id="4" name="object 4">
              <a:extLst>
                <a:ext uri="{C183D7F6-B498-43B3-948B-1728B52AA6E4}">
                  <adec:decorative xmlns:adec="http://schemas.microsoft.com/office/drawing/2017/decorative" val="1"/>
                </a:ext>
              </a:extLst>
            </p:cNvPr>
            <p:cNvGrpSpPr/>
            <p:nvPr/>
          </p:nvGrpSpPr>
          <p:grpSpPr>
            <a:xfrm>
              <a:off x="7900416" y="3223260"/>
              <a:ext cx="1527175" cy="5852160"/>
              <a:chOff x="7900416" y="3223260"/>
              <a:chExt cx="1527175"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9" name="object 9"/>
              <p:cNvSpPr/>
              <p:nvPr/>
            </p:nvSpPr>
            <p:spPr>
              <a:xfrm>
                <a:off x="7900416" y="4178808"/>
                <a:ext cx="1042669" cy="73660"/>
              </a:xfrm>
              <a:custGeom>
                <a:avLst/>
                <a:gdLst/>
                <a:ahLst/>
                <a:cxnLst/>
                <a:rect l="l" t="t" r="r" b="b"/>
                <a:pathLst>
                  <a:path w="1042670" h="73660">
                    <a:moveTo>
                      <a:pt x="1042416" y="0"/>
                    </a:moveTo>
                    <a:lnTo>
                      <a:pt x="0" y="0"/>
                    </a:lnTo>
                    <a:lnTo>
                      <a:pt x="0" y="73151"/>
                    </a:lnTo>
                    <a:lnTo>
                      <a:pt x="1042416" y="73151"/>
                    </a:lnTo>
                    <a:lnTo>
                      <a:pt x="1042416" y="0"/>
                    </a:lnTo>
                    <a:close/>
                  </a:path>
                </a:pathLst>
              </a:custGeom>
              <a:solidFill>
                <a:srgbClr val="404040"/>
              </a:solidFill>
            </p:spPr>
            <p:txBody>
              <a:bodyPr wrap="square" lIns="0" tIns="0" rIns="0" bIns="0" rtlCol="0"/>
              <a:lstStyle/>
              <a:p>
                <a:endParaRPr/>
              </a:p>
            </p:txBody>
          </p:sp>
        </p:grpSp>
        <p:grpSp>
          <p:nvGrpSpPr>
            <p:cNvPr id="10" name="object 10">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1" name="object 11"/>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2" name="object 12"/>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3" name="object 13"/>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4" name="object 14"/>
              <p:cNvPicPr/>
              <p:nvPr/>
            </p:nvPicPr>
            <p:blipFill>
              <a:blip r:embed="rId2" cstate="print"/>
              <a:stretch>
                <a:fillRect/>
              </a:stretch>
            </p:blipFill>
            <p:spPr>
              <a:xfrm>
                <a:off x="10620048" y="4127383"/>
                <a:ext cx="230713" cy="267831"/>
              </a:xfrm>
              <a:prstGeom prst="rect">
                <a:avLst/>
              </a:prstGeom>
            </p:spPr>
          </p:pic>
          <p:sp>
            <p:nvSpPr>
              <p:cNvPr id="15" name="object 15"/>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sp>
          <p:nvSpPr>
            <p:cNvPr id="16" name="object 16"/>
            <p:cNvSpPr txBox="1"/>
            <p:nvPr/>
          </p:nvSpPr>
          <p:spPr>
            <a:xfrm>
              <a:off x="11584431" y="3819525"/>
              <a:ext cx="1828800" cy="761365"/>
            </a:xfrm>
            <a:prstGeom prst="rect">
              <a:avLst/>
            </a:prstGeom>
          </p:spPr>
          <p:txBody>
            <a:bodyPr vert="horz" wrap="square" lIns="0" tIns="16510" rIns="0" bIns="0" rtlCol="0">
              <a:spAutoFit/>
            </a:bodyPr>
            <a:lstStyle/>
            <a:p>
              <a:pPr marL="12700">
                <a:lnSpc>
                  <a:spcPct val="100000"/>
                </a:lnSpc>
                <a:spcBef>
                  <a:spcPts val="130"/>
                </a:spcBef>
              </a:pPr>
              <a:r>
                <a:rPr sz="4800" spc="-20" dirty="0">
                  <a:solidFill>
                    <a:srgbClr val="FFFFFF"/>
                  </a:solidFill>
                  <a:latin typeface="Tahoma"/>
                  <a:cs typeface="Tahoma"/>
                </a:rPr>
                <a:t>Design</a:t>
              </a:r>
              <a:endParaRPr sz="4800">
                <a:latin typeface="Tahoma"/>
                <a:cs typeface="Tahoma"/>
              </a:endParaRPr>
            </a:p>
          </p:txBody>
        </p:sp>
        <p:pic>
          <p:nvPicPr>
            <p:cNvPr id="62" name="object 62" descr="Deaf Diabetes Can Together logo"/>
            <p:cNvPicPr/>
            <p:nvPr/>
          </p:nvPicPr>
          <p:blipFill>
            <a:blip r:embed="rId3" cstate="print"/>
            <a:stretch>
              <a:fillRect/>
            </a:stretch>
          </p:blipFill>
          <p:spPr>
            <a:xfrm>
              <a:off x="11899333" y="5255267"/>
              <a:ext cx="3848016" cy="4153837"/>
            </a:xfrm>
            <a:prstGeom prst="rect">
              <a:avLst/>
            </a:prstGeom>
          </p:spPr>
        </p:pic>
      </p:grpSp>
      <p:sp>
        <p:nvSpPr>
          <p:cNvPr id="66" name="Rectangle 65">
            <a:extLst>
              <a:ext uri="{FF2B5EF4-FFF2-40B4-BE49-F238E27FC236}">
                <a16:creationId xmlns:a16="http://schemas.microsoft.com/office/drawing/2014/main" id="{7A24AF5D-167A-4754-B0FD-9C867ABA17FA}"/>
              </a:ext>
              <a:ext uri="{C183D7F6-B498-43B3-948B-1728B52AA6E4}">
                <adec:decorative xmlns:adec="http://schemas.microsoft.com/office/drawing/2017/decorative" val="1"/>
              </a:ext>
            </a:extLst>
          </p:cNvPr>
          <p:cNvSpPr/>
          <p:nvPr/>
        </p:nvSpPr>
        <p:spPr>
          <a:xfrm>
            <a:off x="665848" y="7606211"/>
            <a:ext cx="3144152" cy="509089"/>
          </a:xfrm>
          <a:prstGeom prst="rect">
            <a:avLst/>
          </a:prstGeom>
          <a:noFill/>
          <a:ln w="28575">
            <a:solidFill>
              <a:srgbClr val="AC16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61" name="object 61"/>
          <p:cNvSpPr txBox="1"/>
          <p:nvPr/>
        </p:nvSpPr>
        <p:spPr>
          <a:xfrm>
            <a:off x="15807309" y="9900336"/>
            <a:ext cx="2406650"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0" dirty="0">
                <a:latin typeface="Tahoma"/>
                <a:cs typeface="Tahoma"/>
              </a:rPr>
              <a:t> </a:t>
            </a:r>
            <a:r>
              <a:rPr sz="1350" spc="90" dirty="0">
                <a:latin typeface="Tahoma"/>
                <a:cs typeface="Tahoma"/>
              </a:rPr>
              <a:t>under</a:t>
            </a:r>
            <a:r>
              <a:rPr sz="1350" spc="-45" dirty="0">
                <a:latin typeface="Tahoma"/>
                <a:cs typeface="Tahoma"/>
              </a:rPr>
              <a:t> </a:t>
            </a:r>
            <a:r>
              <a:rPr sz="1350" spc="-10" dirty="0">
                <a:latin typeface="Tahoma"/>
                <a:cs typeface="Tahoma"/>
              </a:rPr>
              <a:t>review</a:t>
            </a:r>
            <a:endParaRPr sz="1350">
              <a:latin typeface="Tahoma"/>
              <a:cs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8037576" y="530351"/>
            <a:ext cx="9226550" cy="1161415"/>
          </a:xfrm>
          <a:custGeom>
            <a:avLst/>
            <a:gdLst/>
            <a:ahLst/>
            <a:cxnLst/>
            <a:rect l="l" t="t" r="r" b="b"/>
            <a:pathLst>
              <a:path w="9226550" h="1161414">
                <a:moveTo>
                  <a:pt x="9202166" y="0"/>
                </a:moveTo>
                <a:lnTo>
                  <a:pt x="24129" y="0"/>
                </a:lnTo>
                <a:lnTo>
                  <a:pt x="14733" y="1895"/>
                </a:lnTo>
                <a:lnTo>
                  <a:pt x="7064" y="7064"/>
                </a:lnTo>
                <a:lnTo>
                  <a:pt x="1895" y="14733"/>
                </a:lnTo>
                <a:lnTo>
                  <a:pt x="0" y="24129"/>
                </a:lnTo>
                <a:lnTo>
                  <a:pt x="0" y="1137157"/>
                </a:lnTo>
                <a:lnTo>
                  <a:pt x="1895" y="1146554"/>
                </a:lnTo>
                <a:lnTo>
                  <a:pt x="7064" y="1154223"/>
                </a:lnTo>
                <a:lnTo>
                  <a:pt x="14733" y="1159392"/>
                </a:lnTo>
                <a:lnTo>
                  <a:pt x="24129" y="1161288"/>
                </a:lnTo>
                <a:lnTo>
                  <a:pt x="9202166" y="1161288"/>
                </a:lnTo>
                <a:lnTo>
                  <a:pt x="9211562" y="1159392"/>
                </a:lnTo>
                <a:lnTo>
                  <a:pt x="9219231" y="1154223"/>
                </a:lnTo>
                <a:lnTo>
                  <a:pt x="9224400" y="1146554"/>
                </a:lnTo>
                <a:lnTo>
                  <a:pt x="9226295" y="1137157"/>
                </a:lnTo>
                <a:lnTo>
                  <a:pt x="9226295" y="24129"/>
                </a:lnTo>
                <a:lnTo>
                  <a:pt x="9224400" y="14733"/>
                </a:lnTo>
                <a:lnTo>
                  <a:pt x="9219231" y="7064"/>
                </a:lnTo>
                <a:lnTo>
                  <a:pt x="9211562" y="1895"/>
                </a:lnTo>
                <a:lnTo>
                  <a:pt x="9202166"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15875" rIns="0" bIns="0" rtlCol="0">
            <a:spAutoFit/>
          </a:bodyPr>
          <a:lstStyle/>
          <a:p>
            <a:pPr marL="7286625">
              <a:lnSpc>
                <a:spcPct val="100000"/>
              </a:lnSpc>
              <a:spcBef>
                <a:spcPts val="125"/>
              </a:spcBef>
            </a:pPr>
            <a:r>
              <a:rPr sz="6100" b="0" spc="-484" dirty="0">
                <a:latin typeface="Arial Black"/>
                <a:cs typeface="Arial Black"/>
              </a:rPr>
              <a:t>DOCUMENTARY</a:t>
            </a:r>
            <a:endParaRPr sz="6100" dirty="0">
              <a:latin typeface="Arial Black"/>
              <a:cs typeface="Arial Black"/>
            </a:endParaRPr>
          </a:p>
        </p:txBody>
      </p:sp>
      <p:grpSp>
        <p:nvGrpSpPr>
          <p:cNvPr id="4" name="object 4" descr="The Language of Care promo flyer"/>
          <p:cNvGrpSpPr/>
          <p:nvPr/>
        </p:nvGrpSpPr>
        <p:grpSpPr>
          <a:xfrm>
            <a:off x="0" y="0"/>
            <a:ext cx="7013575" cy="10287000"/>
            <a:chOff x="0" y="0"/>
            <a:chExt cx="7013575" cy="10287000"/>
          </a:xfrm>
        </p:grpSpPr>
        <p:sp>
          <p:nvSpPr>
            <p:cNvPr id="5" name="object 5"/>
            <p:cNvSpPr/>
            <p:nvPr/>
          </p:nvSpPr>
          <p:spPr>
            <a:xfrm>
              <a:off x="0" y="9800463"/>
              <a:ext cx="4672965" cy="95250"/>
            </a:xfrm>
            <a:custGeom>
              <a:avLst/>
              <a:gdLst/>
              <a:ahLst/>
              <a:cxnLst/>
              <a:rect l="l" t="t" r="r" b="b"/>
              <a:pathLst>
                <a:path w="4672965" h="95250">
                  <a:moveTo>
                    <a:pt x="4672584" y="0"/>
                  </a:moveTo>
                  <a:lnTo>
                    <a:pt x="0" y="0"/>
                  </a:lnTo>
                  <a:lnTo>
                    <a:pt x="0" y="95249"/>
                  </a:lnTo>
                  <a:lnTo>
                    <a:pt x="4672584" y="95249"/>
                  </a:lnTo>
                  <a:lnTo>
                    <a:pt x="4672584" y="0"/>
                  </a:lnTo>
                  <a:close/>
                </a:path>
              </a:pathLst>
            </a:custGeom>
            <a:solidFill>
              <a:srgbClr val="AE172D"/>
            </a:solidFill>
          </p:spPr>
          <p:txBody>
            <a:bodyPr wrap="square" lIns="0" tIns="0" rIns="0" bIns="0" rtlCol="0"/>
            <a:lstStyle/>
            <a:p>
              <a:endParaRPr/>
            </a:p>
          </p:txBody>
        </p:sp>
        <p:sp>
          <p:nvSpPr>
            <p:cNvPr id="6" name="object 6"/>
            <p:cNvSpPr/>
            <p:nvPr/>
          </p:nvSpPr>
          <p:spPr>
            <a:xfrm>
              <a:off x="112890" y="191363"/>
              <a:ext cx="983615" cy="1289685"/>
            </a:xfrm>
            <a:custGeom>
              <a:avLst/>
              <a:gdLst/>
              <a:ahLst/>
              <a:cxnLst/>
              <a:rect l="l" t="t" r="r" b="b"/>
              <a:pathLst>
                <a:path w="983615" h="1289685">
                  <a:moveTo>
                    <a:pt x="48526" y="1241044"/>
                  </a:moveTo>
                  <a:lnTo>
                    <a:pt x="0" y="1241044"/>
                  </a:lnTo>
                  <a:lnTo>
                    <a:pt x="0" y="1289532"/>
                  </a:lnTo>
                  <a:lnTo>
                    <a:pt x="48526" y="1289532"/>
                  </a:lnTo>
                  <a:lnTo>
                    <a:pt x="48526" y="1241044"/>
                  </a:lnTo>
                  <a:close/>
                </a:path>
                <a:path w="983615" h="1289685">
                  <a:moveTo>
                    <a:pt x="48526" y="930783"/>
                  </a:moveTo>
                  <a:lnTo>
                    <a:pt x="0" y="930783"/>
                  </a:lnTo>
                  <a:lnTo>
                    <a:pt x="0" y="979271"/>
                  </a:lnTo>
                  <a:lnTo>
                    <a:pt x="48526" y="979271"/>
                  </a:lnTo>
                  <a:lnTo>
                    <a:pt x="48526" y="930783"/>
                  </a:lnTo>
                  <a:close/>
                </a:path>
                <a:path w="983615" h="1289685">
                  <a:moveTo>
                    <a:pt x="48526" y="620534"/>
                  </a:moveTo>
                  <a:lnTo>
                    <a:pt x="0" y="620534"/>
                  </a:lnTo>
                  <a:lnTo>
                    <a:pt x="0" y="669010"/>
                  </a:lnTo>
                  <a:lnTo>
                    <a:pt x="48526" y="669010"/>
                  </a:lnTo>
                  <a:lnTo>
                    <a:pt x="48526" y="620534"/>
                  </a:lnTo>
                  <a:close/>
                </a:path>
                <a:path w="983615" h="1289685">
                  <a:moveTo>
                    <a:pt x="48526" y="310273"/>
                  </a:moveTo>
                  <a:lnTo>
                    <a:pt x="0" y="310273"/>
                  </a:lnTo>
                  <a:lnTo>
                    <a:pt x="0" y="358762"/>
                  </a:lnTo>
                  <a:lnTo>
                    <a:pt x="48526" y="358762"/>
                  </a:lnTo>
                  <a:lnTo>
                    <a:pt x="48526" y="310273"/>
                  </a:lnTo>
                  <a:close/>
                </a:path>
                <a:path w="983615" h="1289685">
                  <a:moveTo>
                    <a:pt x="48526" y="0"/>
                  </a:moveTo>
                  <a:lnTo>
                    <a:pt x="0" y="0"/>
                  </a:lnTo>
                  <a:lnTo>
                    <a:pt x="0" y="48488"/>
                  </a:lnTo>
                  <a:lnTo>
                    <a:pt x="48526" y="48488"/>
                  </a:lnTo>
                  <a:lnTo>
                    <a:pt x="48526" y="0"/>
                  </a:lnTo>
                  <a:close/>
                </a:path>
                <a:path w="983615" h="1289685">
                  <a:moveTo>
                    <a:pt x="360146" y="1241044"/>
                  </a:moveTo>
                  <a:lnTo>
                    <a:pt x="311619" y="1241044"/>
                  </a:lnTo>
                  <a:lnTo>
                    <a:pt x="311619" y="1289532"/>
                  </a:lnTo>
                  <a:lnTo>
                    <a:pt x="360146" y="1289532"/>
                  </a:lnTo>
                  <a:lnTo>
                    <a:pt x="360146" y="1241044"/>
                  </a:lnTo>
                  <a:close/>
                </a:path>
                <a:path w="983615" h="1289685">
                  <a:moveTo>
                    <a:pt x="360146" y="930783"/>
                  </a:moveTo>
                  <a:lnTo>
                    <a:pt x="311619" y="930783"/>
                  </a:lnTo>
                  <a:lnTo>
                    <a:pt x="311619" y="979271"/>
                  </a:lnTo>
                  <a:lnTo>
                    <a:pt x="360146" y="979271"/>
                  </a:lnTo>
                  <a:lnTo>
                    <a:pt x="360146" y="930783"/>
                  </a:lnTo>
                  <a:close/>
                </a:path>
                <a:path w="983615" h="1289685">
                  <a:moveTo>
                    <a:pt x="360146" y="620534"/>
                  </a:moveTo>
                  <a:lnTo>
                    <a:pt x="311619" y="620534"/>
                  </a:lnTo>
                  <a:lnTo>
                    <a:pt x="311619" y="669010"/>
                  </a:lnTo>
                  <a:lnTo>
                    <a:pt x="360146" y="669010"/>
                  </a:lnTo>
                  <a:lnTo>
                    <a:pt x="360146" y="620534"/>
                  </a:lnTo>
                  <a:close/>
                </a:path>
                <a:path w="983615" h="1289685">
                  <a:moveTo>
                    <a:pt x="360146" y="310273"/>
                  </a:moveTo>
                  <a:lnTo>
                    <a:pt x="311619" y="310273"/>
                  </a:lnTo>
                  <a:lnTo>
                    <a:pt x="311619" y="358762"/>
                  </a:lnTo>
                  <a:lnTo>
                    <a:pt x="360146" y="358762"/>
                  </a:lnTo>
                  <a:lnTo>
                    <a:pt x="360146" y="310273"/>
                  </a:lnTo>
                  <a:close/>
                </a:path>
                <a:path w="983615" h="1289685">
                  <a:moveTo>
                    <a:pt x="360146" y="0"/>
                  </a:moveTo>
                  <a:lnTo>
                    <a:pt x="311619" y="0"/>
                  </a:lnTo>
                  <a:lnTo>
                    <a:pt x="311619" y="48488"/>
                  </a:lnTo>
                  <a:lnTo>
                    <a:pt x="360146" y="48488"/>
                  </a:lnTo>
                  <a:lnTo>
                    <a:pt x="360146" y="0"/>
                  </a:lnTo>
                  <a:close/>
                </a:path>
                <a:path w="983615" h="1289685">
                  <a:moveTo>
                    <a:pt x="671753" y="1241044"/>
                  </a:moveTo>
                  <a:lnTo>
                    <a:pt x="623227" y="1241044"/>
                  </a:lnTo>
                  <a:lnTo>
                    <a:pt x="623227" y="1289532"/>
                  </a:lnTo>
                  <a:lnTo>
                    <a:pt x="671753" y="1289532"/>
                  </a:lnTo>
                  <a:lnTo>
                    <a:pt x="671753" y="1241044"/>
                  </a:lnTo>
                  <a:close/>
                </a:path>
                <a:path w="983615" h="1289685">
                  <a:moveTo>
                    <a:pt x="671753" y="930783"/>
                  </a:moveTo>
                  <a:lnTo>
                    <a:pt x="623227" y="930783"/>
                  </a:lnTo>
                  <a:lnTo>
                    <a:pt x="623227" y="979271"/>
                  </a:lnTo>
                  <a:lnTo>
                    <a:pt x="671753" y="979271"/>
                  </a:lnTo>
                  <a:lnTo>
                    <a:pt x="671753" y="930783"/>
                  </a:lnTo>
                  <a:close/>
                </a:path>
                <a:path w="983615" h="1289685">
                  <a:moveTo>
                    <a:pt x="671753" y="620534"/>
                  </a:moveTo>
                  <a:lnTo>
                    <a:pt x="623227" y="620534"/>
                  </a:lnTo>
                  <a:lnTo>
                    <a:pt x="623227" y="669010"/>
                  </a:lnTo>
                  <a:lnTo>
                    <a:pt x="671753" y="669010"/>
                  </a:lnTo>
                  <a:lnTo>
                    <a:pt x="671753" y="620534"/>
                  </a:lnTo>
                  <a:close/>
                </a:path>
                <a:path w="983615" h="1289685">
                  <a:moveTo>
                    <a:pt x="671753" y="310273"/>
                  </a:moveTo>
                  <a:lnTo>
                    <a:pt x="623227" y="310273"/>
                  </a:lnTo>
                  <a:lnTo>
                    <a:pt x="623227" y="358762"/>
                  </a:lnTo>
                  <a:lnTo>
                    <a:pt x="671753" y="358762"/>
                  </a:lnTo>
                  <a:lnTo>
                    <a:pt x="671753" y="310273"/>
                  </a:lnTo>
                  <a:close/>
                </a:path>
                <a:path w="983615" h="1289685">
                  <a:moveTo>
                    <a:pt x="671753" y="0"/>
                  </a:moveTo>
                  <a:lnTo>
                    <a:pt x="623227" y="0"/>
                  </a:lnTo>
                  <a:lnTo>
                    <a:pt x="623227" y="48488"/>
                  </a:lnTo>
                  <a:lnTo>
                    <a:pt x="671753" y="48488"/>
                  </a:lnTo>
                  <a:lnTo>
                    <a:pt x="671753" y="0"/>
                  </a:lnTo>
                  <a:close/>
                </a:path>
                <a:path w="983615" h="1289685">
                  <a:moveTo>
                    <a:pt x="983373" y="1241044"/>
                  </a:moveTo>
                  <a:lnTo>
                    <a:pt x="934847" y="1241044"/>
                  </a:lnTo>
                  <a:lnTo>
                    <a:pt x="934847" y="1289532"/>
                  </a:lnTo>
                  <a:lnTo>
                    <a:pt x="983373" y="1289532"/>
                  </a:lnTo>
                  <a:lnTo>
                    <a:pt x="983373" y="1241044"/>
                  </a:lnTo>
                  <a:close/>
                </a:path>
                <a:path w="983615" h="1289685">
                  <a:moveTo>
                    <a:pt x="983373" y="930783"/>
                  </a:moveTo>
                  <a:lnTo>
                    <a:pt x="934847" y="930783"/>
                  </a:lnTo>
                  <a:lnTo>
                    <a:pt x="934847" y="979271"/>
                  </a:lnTo>
                  <a:lnTo>
                    <a:pt x="983373" y="979271"/>
                  </a:lnTo>
                  <a:lnTo>
                    <a:pt x="983373" y="930783"/>
                  </a:lnTo>
                  <a:close/>
                </a:path>
                <a:path w="983615" h="1289685">
                  <a:moveTo>
                    <a:pt x="983373" y="620534"/>
                  </a:moveTo>
                  <a:lnTo>
                    <a:pt x="934847" y="620534"/>
                  </a:lnTo>
                  <a:lnTo>
                    <a:pt x="934847" y="669010"/>
                  </a:lnTo>
                  <a:lnTo>
                    <a:pt x="983373" y="669010"/>
                  </a:lnTo>
                  <a:lnTo>
                    <a:pt x="983373" y="620534"/>
                  </a:lnTo>
                  <a:close/>
                </a:path>
                <a:path w="983615" h="1289685">
                  <a:moveTo>
                    <a:pt x="983373" y="310273"/>
                  </a:moveTo>
                  <a:lnTo>
                    <a:pt x="934847" y="310273"/>
                  </a:lnTo>
                  <a:lnTo>
                    <a:pt x="934847" y="358762"/>
                  </a:lnTo>
                  <a:lnTo>
                    <a:pt x="983373" y="358762"/>
                  </a:lnTo>
                  <a:lnTo>
                    <a:pt x="983373" y="310273"/>
                  </a:lnTo>
                  <a:close/>
                </a:path>
                <a:path w="983615" h="1289685">
                  <a:moveTo>
                    <a:pt x="983373" y="0"/>
                  </a:moveTo>
                  <a:lnTo>
                    <a:pt x="934847" y="0"/>
                  </a:lnTo>
                  <a:lnTo>
                    <a:pt x="934847" y="48488"/>
                  </a:lnTo>
                  <a:lnTo>
                    <a:pt x="983373" y="48488"/>
                  </a:lnTo>
                  <a:lnTo>
                    <a:pt x="983373" y="0"/>
                  </a:lnTo>
                  <a:close/>
                </a:path>
              </a:pathLst>
            </a:custGeom>
            <a:solidFill>
              <a:srgbClr val="000000"/>
            </a:solidFill>
          </p:spPr>
          <p:txBody>
            <a:bodyPr wrap="square" lIns="0" tIns="0" rIns="0" bIns="0" rtlCol="0"/>
            <a:lstStyle/>
            <a:p>
              <a:endParaRPr/>
            </a:p>
          </p:txBody>
        </p:sp>
        <p:pic>
          <p:nvPicPr>
            <p:cNvPr id="7" name="object 7"/>
            <p:cNvPicPr/>
            <p:nvPr/>
          </p:nvPicPr>
          <p:blipFill>
            <a:blip r:embed="rId2" cstate="print"/>
            <a:stretch>
              <a:fillRect/>
            </a:stretch>
          </p:blipFill>
          <p:spPr>
            <a:xfrm>
              <a:off x="0" y="0"/>
              <a:ext cx="7013447" cy="10287000"/>
            </a:xfrm>
            <a:prstGeom prst="rect">
              <a:avLst/>
            </a:prstGeom>
          </p:spPr>
        </p:pic>
      </p:grpSp>
      <p:sp>
        <p:nvSpPr>
          <p:cNvPr id="8" name="object 8">
            <a:extLst>
              <a:ext uri="{C183D7F6-B498-43B3-948B-1728B52AA6E4}">
                <adec:decorative xmlns:adec="http://schemas.microsoft.com/office/drawing/2017/decorative" val="1"/>
              </a:ext>
            </a:extLst>
          </p:cNvPr>
          <p:cNvSpPr/>
          <p:nvPr/>
        </p:nvSpPr>
        <p:spPr>
          <a:xfrm>
            <a:off x="17264895" y="875143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264895" y="9061680"/>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264895" y="9371937"/>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264895" y="968220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264895" y="9992464"/>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575021" y="875143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575021" y="9061680"/>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575021" y="9371937"/>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575023" y="968220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575023" y="9992464"/>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7885148" y="875143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7885148" y="9061680"/>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7885148" y="9371937"/>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7885150" y="968220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7885150" y="9992464"/>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8195275" y="875143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8195275" y="9061680"/>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8195276" y="9371937"/>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8195276" y="9682208"/>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8195276" y="9992464"/>
            <a:ext cx="48895" cy="48895"/>
          </a:xfrm>
          <a:custGeom>
            <a:avLst/>
            <a:gdLst/>
            <a:ahLst/>
            <a:cxnLst/>
            <a:rect l="l" t="t" r="r" b="b"/>
            <a:pathLst>
              <a:path w="48894" h="48895">
                <a:moveTo>
                  <a:pt x="48294" y="0"/>
                </a:moveTo>
                <a:lnTo>
                  <a:pt x="0" y="0"/>
                </a:lnTo>
                <a:lnTo>
                  <a:pt x="0" y="48483"/>
                </a:lnTo>
                <a:lnTo>
                  <a:pt x="48294" y="48483"/>
                </a:lnTo>
                <a:lnTo>
                  <a:pt x="48294" y="0"/>
                </a:lnTo>
                <a:close/>
              </a:path>
            </a:pathLst>
          </a:custGeom>
          <a:solidFill>
            <a:srgbClr val="000000"/>
          </a:solidFill>
        </p:spPr>
        <p:txBody>
          <a:bodyPr wrap="square" lIns="0" tIns="0" rIns="0" bIns="0" rtlCol="0"/>
          <a:lstStyle/>
          <a:p>
            <a:endParaRPr/>
          </a:p>
        </p:txBody>
      </p:sp>
      <p:pic>
        <p:nvPicPr>
          <p:cNvPr id="28" name="object 28" descr="QR code"/>
          <p:cNvPicPr/>
          <p:nvPr/>
        </p:nvPicPr>
        <p:blipFill>
          <a:blip r:embed="rId3" cstate="print"/>
          <a:stretch>
            <a:fillRect/>
          </a:stretch>
        </p:blipFill>
        <p:spPr>
          <a:xfrm>
            <a:off x="10054285" y="2512911"/>
            <a:ext cx="5481370" cy="5596653"/>
          </a:xfrm>
          <a:prstGeom prst="rect">
            <a:avLst/>
          </a:prstGeom>
        </p:spPr>
      </p:pic>
      <p:sp>
        <p:nvSpPr>
          <p:cNvPr id="30" name="TextBox 29">
            <a:extLst>
              <a:ext uri="{FF2B5EF4-FFF2-40B4-BE49-F238E27FC236}">
                <a16:creationId xmlns:a16="http://schemas.microsoft.com/office/drawing/2014/main" id="{9EA93068-5001-4099-9B57-03884616AF6C}"/>
              </a:ext>
            </a:extLst>
          </p:cNvPr>
          <p:cNvSpPr txBox="1"/>
          <p:nvPr/>
        </p:nvSpPr>
        <p:spPr>
          <a:xfrm>
            <a:off x="8567461" y="8109564"/>
            <a:ext cx="8411583" cy="646331"/>
          </a:xfrm>
          <a:prstGeom prst="rect">
            <a:avLst/>
          </a:prstGeom>
          <a:noFill/>
        </p:spPr>
        <p:txBody>
          <a:bodyPr wrap="square" rtlCol="0">
            <a:spAutoFit/>
          </a:bodyPr>
          <a:lstStyle/>
          <a:p>
            <a:r>
              <a:rPr lang="en-US" sz="3600" b="1" dirty="0"/>
              <a:t>uofuhealth.utah.edu/</a:t>
            </a:r>
            <a:r>
              <a:rPr lang="en-US" sz="3600" b="1" dirty="0" err="1"/>
              <a:t>languageofcare</a:t>
            </a:r>
            <a:endParaRPr lang="en-US" sz="36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4EA9BD-508D-44AB-A40B-9D5F50047300}"/>
              </a:ext>
            </a:extLst>
          </p:cNvPr>
          <p:cNvSpPr>
            <a:spLocks noGrp="1"/>
          </p:cNvSpPr>
          <p:nvPr>
            <p:ph type="title" idx="4294967295"/>
          </p:nvPr>
        </p:nvSpPr>
        <p:spPr>
          <a:xfrm>
            <a:off x="2223516" y="-553998"/>
            <a:ext cx="13773785" cy="553998"/>
          </a:xfrm>
        </p:spPr>
        <p:txBody>
          <a:bodyPr wrap="square" lIns="0" tIns="0" rIns="0" bIns="0" anchor="b">
            <a:spAutoFit/>
          </a:bodyPr>
          <a:lstStyle/>
          <a:p>
            <a:r>
              <a:rPr lang="en-US" dirty="0">
                <a:solidFill>
                  <a:schemeClr val="tx1"/>
                </a:solidFill>
              </a:rPr>
              <a:t>Language of Care</a:t>
            </a:r>
          </a:p>
        </p:txBody>
      </p:sp>
      <p:pic>
        <p:nvPicPr>
          <p:cNvPr id="2" name="object 2" descr="Language of Care"/>
          <p:cNvPicPr/>
          <p:nvPr/>
        </p:nvPicPr>
        <p:blipFill>
          <a:blip r:embed="rId2" cstate="print"/>
          <a:stretch>
            <a:fillRect/>
          </a:stretch>
        </p:blipFill>
        <p:spPr>
          <a:xfrm>
            <a:off x="713231" y="384047"/>
            <a:ext cx="16861536" cy="95189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1490472" y="731519"/>
            <a:ext cx="15435580" cy="1161415"/>
          </a:xfrm>
          <a:custGeom>
            <a:avLst/>
            <a:gdLst/>
            <a:ahLst/>
            <a:cxnLst/>
            <a:rect l="l" t="t" r="r" b="b"/>
            <a:pathLst>
              <a:path w="15435580" h="1161414">
                <a:moveTo>
                  <a:pt x="15424531" y="0"/>
                </a:moveTo>
                <a:lnTo>
                  <a:pt x="14478" y="0"/>
                </a:lnTo>
                <a:lnTo>
                  <a:pt x="6477" y="0"/>
                </a:lnTo>
                <a:lnTo>
                  <a:pt x="0" y="6476"/>
                </a:lnTo>
                <a:lnTo>
                  <a:pt x="0" y="1150747"/>
                </a:lnTo>
                <a:lnTo>
                  <a:pt x="1524" y="1154302"/>
                </a:lnTo>
                <a:lnTo>
                  <a:pt x="6984" y="1159763"/>
                </a:lnTo>
                <a:lnTo>
                  <a:pt x="10540" y="1161287"/>
                </a:lnTo>
                <a:lnTo>
                  <a:pt x="15428595" y="1161287"/>
                </a:lnTo>
                <a:lnTo>
                  <a:pt x="15435072" y="1154810"/>
                </a:lnTo>
                <a:lnTo>
                  <a:pt x="15435072" y="10540"/>
                </a:lnTo>
                <a:lnTo>
                  <a:pt x="15433548" y="6984"/>
                </a:lnTo>
                <a:lnTo>
                  <a:pt x="15428087" y="1524"/>
                </a:lnTo>
                <a:lnTo>
                  <a:pt x="15424531" y="0"/>
                </a:lnTo>
                <a:close/>
              </a:path>
            </a:pathLst>
          </a:custGeom>
          <a:solidFill>
            <a:srgbClr val="AC162C"/>
          </a:solidFill>
        </p:spPr>
        <p:txBody>
          <a:bodyPr wrap="square" lIns="0" tIns="0" rIns="0" bIns="0" rtlCol="0"/>
          <a:lstStyle/>
          <a:p>
            <a:endParaRPr/>
          </a:p>
        </p:txBody>
      </p:sp>
      <p:grpSp>
        <p:nvGrpSpPr>
          <p:cNvPr id="61" name="Group 60">
            <a:extLst>
              <a:ext uri="{FF2B5EF4-FFF2-40B4-BE49-F238E27FC236}">
                <a16:creationId xmlns:a16="http://schemas.microsoft.com/office/drawing/2014/main" id="{66200429-038C-4FD5-A944-767BE56DEE43}"/>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19" name="object 19">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60" name="Group 59">
            <a:extLst>
              <a:ext uri="{FF2B5EF4-FFF2-40B4-BE49-F238E27FC236}">
                <a16:creationId xmlns:a16="http://schemas.microsoft.com/office/drawing/2014/main" id="{C0AA5EB4-9A19-482C-867C-24828C020FC1}"/>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9" name="object 39">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3" name="object 3" descr="$PPTXTitle"/>
          <p:cNvSpPr txBox="1">
            <a:spLocks noGrp="1"/>
          </p:cNvSpPr>
          <p:nvPr>
            <p:ph type="title"/>
          </p:nvPr>
        </p:nvSpPr>
        <p:spPr>
          <a:prstGeom prst="rect">
            <a:avLst/>
          </a:prstGeom>
        </p:spPr>
        <p:txBody>
          <a:bodyPr vert="horz" wrap="square" lIns="0" tIns="221742" rIns="0" bIns="0" rtlCol="0">
            <a:spAutoFit/>
          </a:bodyPr>
          <a:lstStyle/>
          <a:p>
            <a:pPr marL="12700">
              <a:lnSpc>
                <a:spcPct val="100000"/>
              </a:lnSpc>
              <a:spcBef>
                <a:spcPts val="125"/>
              </a:spcBef>
            </a:pPr>
            <a:r>
              <a:rPr sz="6100" b="0" spc="-590" dirty="0">
                <a:latin typeface="Arial Black"/>
                <a:cs typeface="Arial Black"/>
              </a:rPr>
              <a:t>ASL</a:t>
            </a:r>
            <a:r>
              <a:rPr sz="6100" b="0" spc="-475" dirty="0">
                <a:latin typeface="Arial Black"/>
                <a:cs typeface="Arial Black"/>
              </a:rPr>
              <a:t> </a:t>
            </a:r>
            <a:r>
              <a:rPr sz="6100" b="0" spc="-620" dirty="0">
                <a:latin typeface="Arial Black"/>
                <a:cs typeface="Arial Black"/>
              </a:rPr>
              <a:t>GLOSSARY</a:t>
            </a:r>
            <a:r>
              <a:rPr sz="6100" b="0" spc="-405" dirty="0">
                <a:latin typeface="Arial Black"/>
                <a:cs typeface="Arial Black"/>
              </a:rPr>
              <a:t> </a:t>
            </a:r>
            <a:r>
              <a:rPr sz="6100" b="0" spc="-550" dirty="0">
                <a:latin typeface="Arial Black"/>
                <a:cs typeface="Arial Black"/>
              </a:rPr>
              <a:t>OF</a:t>
            </a:r>
            <a:r>
              <a:rPr sz="6100" b="0" spc="-434" dirty="0">
                <a:latin typeface="Arial Black"/>
                <a:cs typeface="Arial Black"/>
              </a:rPr>
              <a:t> </a:t>
            </a:r>
            <a:r>
              <a:rPr sz="6100" b="0" spc="-675" dirty="0">
                <a:latin typeface="Arial Black"/>
                <a:cs typeface="Arial Black"/>
              </a:rPr>
              <a:t>DIABETES</a:t>
            </a:r>
            <a:r>
              <a:rPr sz="6100" b="0" spc="-434" dirty="0">
                <a:latin typeface="Arial Black"/>
                <a:cs typeface="Arial Black"/>
              </a:rPr>
              <a:t> </a:t>
            </a:r>
            <a:r>
              <a:rPr sz="6100" b="0" spc="-660" dirty="0">
                <a:latin typeface="Arial Black"/>
                <a:cs typeface="Arial Black"/>
              </a:rPr>
              <a:t>TERMS</a:t>
            </a:r>
            <a:endParaRPr sz="6100" dirty="0">
              <a:latin typeface="Arial Black"/>
              <a:cs typeface="Arial Black"/>
            </a:endParaRPr>
          </a:p>
        </p:txBody>
      </p:sp>
      <p:grpSp>
        <p:nvGrpSpPr>
          <p:cNvPr id="4" name="object 4" descr="ASL sign for insulin by pacreas"/>
          <p:cNvGrpSpPr/>
          <p:nvPr/>
        </p:nvGrpSpPr>
        <p:grpSpPr>
          <a:xfrm>
            <a:off x="1490472" y="3877055"/>
            <a:ext cx="4910455" cy="4791710"/>
            <a:chOff x="1490472" y="3877055"/>
            <a:chExt cx="4910455" cy="4791710"/>
          </a:xfrm>
        </p:grpSpPr>
        <p:pic>
          <p:nvPicPr>
            <p:cNvPr id="5" name="object 5"/>
            <p:cNvPicPr/>
            <p:nvPr/>
          </p:nvPicPr>
          <p:blipFill>
            <a:blip r:embed="rId2" cstate="print"/>
            <a:stretch>
              <a:fillRect/>
            </a:stretch>
          </p:blipFill>
          <p:spPr>
            <a:xfrm>
              <a:off x="1600200" y="3986783"/>
              <a:ext cx="4700016" cy="4581144"/>
            </a:xfrm>
            <a:prstGeom prst="rect">
              <a:avLst/>
            </a:prstGeom>
          </p:spPr>
        </p:pic>
        <p:sp>
          <p:nvSpPr>
            <p:cNvPr id="6" name="object 6"/>
            <p:cNvSpPr/>
            <p:nvPr/>
          </p:nvSpPr>
          <p:spPr>
            <a:xfrm>
              <a:off x="1490472" y="3877055"/>
              <a:ext cx="4910455" cy="4791710"/>
            </a:xfrm>
            <a:custGeom>
              <a:avLst/>
              <a:gdLst/>
              <a:ahLst/>
              <a:cxnLst/>
              <a:rect l="l" t="t" r="r" b="b"/>
              <a:pathLst>
                <a:path w="4910455" h="4791709">
                  <a:moveTo>
                    <a:pt x="4902327" y="0"/>
                  </a:moveTo>
                  <a:lnTo>
                    <a:pt x="8000" y="0"/>
                  </a:lnTo>
                  <a:lnTo>
                    <a:pt x="0" y="8001"/>
                  </a:lnTo>
                  <a:lnTo>
                    <a:pt x="0" y="4783455"/>
                  </a:lnTo>
                  <a:lnTo>
                    <a:pt x="8000" y="4791456"/>
                  </a:lnTo>
                  <a:lnTo>
                    <a:pt x="4902327" y="4791456"/>
                  </a:lnTo>
                  <a:lnTo>
                    <a:pt x="4910328" y="4783455"/>
                  </a:lnTo>
                  <a:lnTo>
                    <a:pt x="4910328" y="4773676"/>
                  </a:lnTo>
                  <a:lnTo>
                    <a:pt x="17653" y="4773676"/>
                  </a:lnTo>
                  <a:lnTo>
                    <a:pt x="17653" y="4756023"/>
                  </a:lnTo>
                  <a:lnTo>
                    <a:pt x="35433" y="4756023"/>
                  </a:lnTo>
                  <a:lnTo>
                    <a:pt x="35433" y="35433"/>
                  </a:lnTo>
                  <a:lnTo>
                    <a:pt x="17653" y="35433"/>
                  </a:lnTo>
                  <a:lnTo>
                    <a:pt x="17653" y="17780"/>
                  </a:lnTo>
                  <a:lnTo>
                    <a:pt x="4910328" y="17780"/>
                  </a:lnTo>
                  <a:lnTo>
                    <a:pt x="4910328" y="8001"/>
                  </a:lnTo>
                  <a:lnTo>
                    <a:pt x="4902327" y="0"/>
                  </a:lnTo>
                  <a:close/>
                </a:path>
                <a:path w="4910455" h="4791709">
                  <a:moveTo>
                    <a:pt x="4874895" y="4756023"/>
                  </a:moveTo>
                  <a:lnTo>
                    <a:pt x="35433" y="4756023"/>
                  </a:lnTo>
                  <a:lnTo>
                    <a:pt x="35433" y="4773676"/>
                  </a:lnTo>
                  <a:lnTo>
                    <a:pt x="4874895" y="4773676"/>
                  </a:lnTo>
                  <a:lnTo>
                    <a:pt x="4874895" y="4756023"/>
                  </a:lnTo>
                  <a:close/>
                </a:path>
                <a:path w="4910455" h="4791709">
                  <a:moveTo>
                    <a:pt x="4910328" y="17780"/>
                  </a:moveTo>
                  <a:lnTo>
                    <a:pt x="4892675" y="17780"/>
                  </a:lnTo>
                  <a:lnTo>
                    <a:pt x="4892675" y="35433"/>
                  </a:lnTo>
                  <a:lnTo>
                    <a:pt x="4874895" y="35432"/>
                  </a:lnTo>
                  <a:lnTo>
                    <a:pt x="4874895" y="4756023"/>
                  </a:lnTo>
                  <a:lnTo>
                    <a:pt x="4892675" y="4756023"/>
                  </a:lnTo>
                  <a:lnTo>
                    <a:pt x="4892675" y="4773676"/>
                  </a:lnTo>
                  <a:lnTo>
                    <a:pt x="4910328" y="4773676"/>
                  </a:lnTo>
                  <a:lnTo>
                    <a:pt x="4910328" y="17780"/>
                  </a:lnTo>
                  <a:close/>
                </a:path>
                <a:path w="4910455" h="4791709">
                  <a:moveTo>
                    <a:pt x="4874895" y="17780"/>
                  </a:moveTo>
                  <a:lnTo>
                    <a:pt x="35433" y="17780"/>
                  </a:lnTo>
                  <a:lnTo>
                    <a:pt x="35433" y="35433"/>
                  </a:lnTo>
                  <a:lnTo>
                    <a:pt x="4874895" y="35433"/>
                  </a:lnTo>
                  <a:lnTo>
                    <a:pt x="4874895" y="17780"/>
                  </a:lnTo>
                  <a:close/>
                </a:path>
              </a:pathLst>
            </a:custGeom>
            <a:solidFill>
              <a:srgbClr val="000000"/>
            </a:solidFill>
          </p:spPr>
          <p:txBody>
            <a:bodyPr wrap="square" lIns="0" tIns="0" rIns="0" bIns="0" rtlCol="0"/>
            <a:lstStyle/>
            <a:p>
              <a:endParaRPr/>
            </a:p>
          </p:txBody>
        </p:sp>
      </p:grpSp>
      <p:sp>
        <p:nvSpPr>
          <p:cNvPr id="17" name="object 17"/>
          <p:cNvSpPr txBox="1"/>
          <p:nvPr/>
        </p:nvSpPr>
        <p:spPr>
          <a:xfrm>
            <a:off x="2327529" y="8790444"/>
            <a:ext cx="3262629" cy="454025"/>
          </a:xfrm>
          <a:prstGeom prst="rect">
            <a:avLst/>
          </a:prstGeom>
        </p:spPr>
        <p:txBody>
          <a:bodyPr vert="horz" wrap="square" lIns="0" tIns="13970" rIns="0" bIns="0" rtlCol="0">
            <a:spAutoFit/>
          </a:bodyPr>
          <a:lstStyle/>
          <a:p>
            <a:pPr marL="12700">
              <a:lnSpc>
                <a:spcPct val="100000"/>
              </a:lnSpc>
              <a:spcBef>
                <a:spcPts val="110"/>
              </a:spcBef>
            </a:pPr>
            <a:r>
              <a:rPr sz="2800" b="1" spc="-185" dirty="0">
                <a:solidFill>
                  <a:srgbClr val="2B2A2A"/>
                </a:solidFill>
                <a:latin typeface="Tahoma"/>
                <a:cs typeface="Tahoma"/>
              </a:rPr>
              <a:t>Insulin</a:t>
            </a:r>
            <a:r>
              <a:rPr sz="2800" b="1" spc="-35" dirty="0">
                <a:solidFill>
                  <a:srgbClr val="2B2A2A"/>
                </a:solidFill>
                <a:latin typeface="Tahoma"/>
                <a:cs typeface="Tahoma"/>
              </a:rPr>
              <a:t> </a:t>
            </a:r>
            <a:r>
              <a:rPr sz="2800" b="1" spc="-175" dirty="0">
                <a:solidFill>
                  <a:srgbClr val="2B2A2A"/>
                </a:solidFill>
                <a:latin typeface="Tahoma"/>
                <a:cs typeface="Tahoma"/>
              </a:rPr>
              <a:t>by</a:t>
            </a:r>
            <a:r>
              <a:rPr sz="2800" b="1" spc="-55" dirty="0">
                <a:solidFill>
                  <a:srgbClr val="2B2A2A"/>
                </a:solidFill>
                <a:latin typeface="Tahoma"/>
                <a:cs typeface="Tahoma"/>
              </a:rPr>
              <a:t> </a:t>
            </a:r>
            <a:r>
              <a:rPr sz="2800" b="1" spc="-45" dirty="0">
                <a:solidFill>
                  <a:srgbClr val="2B2A2A"/>
                </a:solidFill>
                <a:latin typeface="Tahoma"/>
                <a:cs typeface="Tahoma"/>
              </a:rPr>
              <a:t>pancreas</a:t>
            </a:r>
            <a:endParaRPr sz="2800">
              <a:latin typeface="Tahoma"/>
              <a:cs typeface="Tahoma"/>
            </a:endParaRPr>
          </a:p>
        </p:txBody>
      </p:sp>
      <p:grpSp>
        <p:nvGrpSpPr>
          <p:cNvPr id="7" name="object 7" descr="ASL sign for insulin medicine"/>
          <p:cNvGrpSpPr/>
          <p:nvPr/>
        </p:nvGrpSpPr>
        <p:grpSpPr>
          <a:xfrm>
            <a:off x="7104888" y="3877055"/>
            <a:ext cx="10159365" cy="4791710"/>
            <a:chOff x="7104888" y="3877055"/>
            <a:chExt cx="10159365" cy="4791710"/>
          </a:xfrm>
        </p:grpSpPr>
        <p:pic>
          <p:nvPicPr>
            <p:cNvPr id="8" name="object 8"/>
            <p:cNvPicPr/>
            <p:nvPr/>
          </p:nvPicPr>
          <p:blipFill>
            <a:blip r:embed="rId3" cstate="print"/>
            <a:stretch>
              <a:fillRect/>
            </a:stretch>
          </p:blipFill>
          <p:spPr>
            <a:xfrm>
              <a:off x="12143232" y="3986783"/>
              <a:ext cx="5001768" cy="4581144"/>
            </a:xfrm>
            <a:prstGeom prst="rect">
              <a:avLst/>
            </a:prstGeom>
          </p:spPr>
        </p:pic>
        <p:pic>
          <p:nvPicPr>
            <p:cNvPr id="9" name="object 9"/>
            <p:cNvPicPr/>
            <p:nvPr/>
          </p:nvPicPr>
          <p:blipFill>
            <a:blip r:embed="rId4" cstate="print"/>
            <a:stretch>
              <a:fillRect/>
            </a:stretch>
          </p:blipFill>
          <p:spPr>
            <a:xfrm>
              <a:off x="7196328" y="3986783"/>
              <a:ext cx="4663439" cy="4581144"/>
            </a:xfrm>
            <a:prstGeom prst="rect">
              <a:avLst/>
            </a:prstGeom>
          </p:spPr>
        </p:pic>
        <p:sp>
          <p:nvSpPr>
            <p:cNvPr id="10" name="object 10"/>
            <p:cNvSpPr/>
            <p:nvPr/>
          </p:nvSpPr>
          <p:spPr>
            <a:xfrm>
              <a:off x="11503152" y="5513832"/>
              <a:ext cx="988060" cy="923925"/>
            </a:xfrm>
            <a:custGeom>
              <a:avLst/>
              <a:gdLst/>
              <a:ahLst/>
              <a:cxnLst/>
              <a:rect l="l" t="t" r="r" b="b"/>
              <a:pathLst>
                <a:path w="988059" h="923925">
                  <a:moveTo>
                    <a:pt x="493775" y="0"/>
                  </a:moveTo>
                  <a:lnTo>
                    <a:pt x="443275" y="2384"/>
                  </a:lnTo>
                  <a:lnTo>
                    <a:pt x="394236" y="9382"/>
                  </a:lnTo>
                  <a:lnTo>
                    <a:pt x="346908" y="20761"/>
                  </a:lnTo>
                  <a:lnTo>
                    <a:pt x="301537" y="36290"/>
                  </a:lnTo>
                  <a:lnTo>
                    <a:pt x="258372" y="55736"/>
                  </a:lnTo>
                  <a:lnTo>
                    <a:pt x="217661" y="78866"/>
                  </a:lnTo>
                  <a:lnTo>
                    <a:pt x="179650" y="105450"/>
                  </a:lnTo>
                  <a:lnTo>
                    <a:pt x="144589" y="135254"/>
                  </a:lnTo>
                  <a:lnTo>
                    <a:pt x="112725" y="168047"/>
                  </a:lnTo>
                  <a:lnTo>
                    <a:pt x="84305" y="203596"/>
                  </a:lnTo>
                  <a:lnTo>
                    <a:pt x="59577" y="241670"/>
                  </a:lnTo>
                  <a:lnTo>
                    <a:pt x="38790" y="282035"/>
                  </a:lnTo>
                  <a:lnTo>
                    <a:pt x="22191" y="324460"/>
                  </a:lnTo>
                  <a:lnTo>
                    <a:pt x="10028" y="368712"/>
                  </a:lnTo>
                  <a:lnTo>
                    <a:pt x="2548" y="414560"/>
                  </a:lnTo>
                  <a:lnTo>
                    <a:pt x="0" y="461771"/>
                  </a:lnTo>
                  <a:lnTo>
                    <a:pt x="2548" y="508983"/>
                  </a:lnTo>
                  <a:lnTo>
                    <a:pt x="10028" y="554831"/>
                  </a:lnTo>
                  <a:lnTo>
                    <a:pt x="22191" y="599083"/>
                  </a:lnTo>
                  <a:lnTo>
                    <a:pt x="38790" y="641508"/>
                  </a:lnTo>
                  <a:lnTo>
                    <a:pt x="59577" y="681873"/>
                  </a:lnTo>
                  <a:lnTo>
                    <a:pt x="84305" y="719947"/>
                  </a:lnTo>
                  <a:lnTo>
                    <a:pt x="112725" y="755496"/>
                  </a:lnTo>
                  <a:lnTo>
                    <a:pt x="144589" y="788288"/>
                  </a:lnTo>
                  <a:lnTo>
                    <a:pt x="179650" y="818093"/>
                  </a:lnTo>
                  <a:lnTo>
                    <a:pt x="217661" y="844676"/>
                  </a:lnTo>
                  <a:lnTo>
                    <a:pt x="258372" y="867807"/>
                  </a:lnTo>
                  <a:lnTo>
                    <a:pt x="301537" y="887253"/>
                  </a:lnTo>
                  <a:lnTo>
                    <a:pt x="346908" y="902782"/>
                  </a:lnTo>
                  <a:lnTo>
                    <a:pt x="394236" y="914161"/>
                  </a:lnTo>
                  <a:lnTo>
                    <a:pt x="443275" y="921159"/>
                  </a:lnTo>
                  <a:lnTo>
                    <a:pt x="493775" y="923543"/>
                  </a:lnTo>
                  <a:lnTo>
                    <a:pt x="544255" y="921159"/>
                  </a:lnTo>
                  <a:lnTo>
                    <a:pt x="593278" y="914161"/>
                  </a:lnTo>
                  <a:lnTo>
                    <a:pt x="640596" y="902782"/>
                  </a:lnTo>
                  <a:lnTo>
                    <a:pt x="685960" y="887253"/>
                  </a:lnTo>
                  <a:lnTo>
                    <a:pt x="729123" y="867807"/>
                  </a:lnTo>
                  <a:lnTo>
                    <a:pt x="769835" y="844677"/>
                  </a:lnTo>
                  <a:lnTo>
                    <a:pt x="807848" y="818093"/>
                  </a:lnTo>
                  <a:lnTo>
                    <a:pt x="842914" y="788289"/>
                  </a:lnTo>
                  <a:lnTo>
                    <a:pt x="874785" y="755496"/>
                  </a:lnTo>
                  <a:lnTo>
                    <a:pt x="903213" y="719947"/>
                  </a:lnTo>
                  <a:lnTo>
                    <a:pt x="927948" y="681873"/>
                  </a:lnTo>
                  <a:lnTo>
                    <a:pt x="948743" y="641508"/>
                  </a:lnTo>
                  <a:lnTo>
                    <a:pt x="965349" y="599083"/>
                  </a:lnTo>
                  <a:lnTo>
                    <a:pt x="977518" y="554831"/>
                  </a:lnTo>
                  <a:lnTo>
                    <a:pt x="985002" y="508983"/>
                  </a:lnTo>
                  <a:lnTo>
                    <a:pt x="987551" y="461771"/>
                  </a:lnTo>
                  <a:lnTo>
                    <a:pt x="985002" y="414560"/>
                  </a:lnTo>
                  <a:lnTo>
                    <a:pt x="977518" y="368712"/>
                  </a:lnTo>
                  <a:lnTo>
                    <a:pt x="965349" y="324460"/>
                  </a:lnTo>
                  <a:lnTo>
                    <a:pt x="948743" y="282035"/>
                  </a:lnTo>
                  <a:lnTo>
                    <a:pt x="927948" y="241670"/>
                  </a:lnTo>
                  <a:lnTo>
                    <a:pt x="903213" y="203596"/>
                  </a:lnTo>
                  <a:lnTo>
                    <a:pt x="874785" y="168047"/>
                  </a:lnTo>
                  <a:lnTo>
                    <a:pt x="842914" y="135254"/>
                  </a:lnTo>
                  <a:lnTo>
                    <a:pt x="807848" y="105450"/>
                  </a:lnTo>
                  <a:lnTo>
                    <a:pt x="769835" y="78866"/>
                  </a:lnTo>
                  <a:lnTo>
                    <a:pt x="729123" y="55736"/>
                  </a:lnTo>
                  <a:lnTo>
                    <a:pt x="685960" y="36290"/>
                  </a:lnTo>
                  <a:lnTo>
                    <a:pt x="640596" y="20761"/>
                  </a:lnTo>
                  <a:lnTo>
                    <a:pt x="593278" y="9382"/>
                  </a:lnTo>
                  <a:lnTo>
                    <a:pt x="544255" y="2384"/>
                  </a:lnTo>
                  <a:lnTo>
                    <a:pt x="493775" y="0"/>
                  </a:lnTo>
                  <a:close/>
                </a:path>
              </a:pathLst>
            </a:custGeom>
            <a:solidFill>
              <a:srgbClr val="FFFFFF"/>
            </a:solidFill>
          </p:spPr>
          <p:txBody>
            <a:bodyPr wrap="square" lIns="0" tIns="0" rIns="0" bIns="0" rtlCol="0"/>
            <a:lstStyle/>
            <a:p>
              <a:endParaRPr/>
            </a:p>
          </p:txBody>
        </p:sp>
        <p:sp>
          <p:nvSpPr>
            <p:cNvPr id="11" name="object 11"/>
            <p:cNvSpPr/>
            <p:nvPr/>
          </p:nvSpPr>
          <p:spPr>
            <a:xfrm>
              <a:off x="11503152" y="5504688"/>
              <a:ext cx="988060" cy="942340"/>
            </a:xfrm>
            <a:custGeom>
              <a:avLst/>
              <a:gdLst/>
              <a:ahLst/>
              <a:cxnLst/>
              <a:rect l="l" t="t" r="r" b="b"/>
              <a:pathLst>
                <a:path w="988059" h="942339">
                  <a:moveTo>
                    <a:pt x="178" y="474287"/>
                  </a:moveTo>
                  <a:lnTo>
                    <a:pt x="2404" y="516310"/>
                  </a:lnTo>
                  <a:lnTo>
                    <a:pt x="2483" y="517804"/>
                  </a:lnTo>
                  <a:lnTo>
                    <a:pt x="2552" y="519107"/>
                  </a:lnTo>
                  <a:lnTo>
                    <a:pt x="10043" y="565894"/>
                  </a:lnTo>
                  <a:lnTo>
                    <a:pt x="22224" y="611041"/>
                  </a:lnTo>
                  <a:lnTo>
                    <a:pt x="38844" y="654313"/>
                  </a:lnTo>
                  <a:lnTo>
                    <a:pt x="59654" y="695476"/>
                  </a:lnTo>
                  <a:lnTo>
                    <a:pt x="84405" y="734294"/>
                  </a:lnTo>
                  <a:lnTo>
                    <a:pt x="112848" y="770533"/>
                  </a:lnTo>
                  <a:lnTo>
                    <a:pt x="144732" y="803957"/>
                  </a:lnTo>
                  <a:lnTo>
                    <a:pt x="179809" y="834332"/>
                  </a:lnTo>
                  <a:lnTo>
                    <a:pt x="217828" y="861422"/>
                  </a:lnTo>
                  <a:lnTo>
                    <a:pt x="258541" y="884993"/>
                  </a:lnTo>
                  <a:lnTo>
                    <a:pt x="301698" y="904809"/>
                  </a:lnTo>
                  <a:lnTo>
                    <a:pt x="347229" y="920680"/>
                  </a:lnTo>
                  <a:lnTo>
                    <a:pt x="394346" y="932239"/>
                  </a:lnTo>
                  <a:lnTo>
                    <a:pt x="443338" y="939382"/>
                  </a:lnTo>
                  <a:lnTo>
                    <a:pt x="493775" y="941832"/>
                  </a:lnTo>
                  <a:lnTo>
                    <a:pt x="493775" y="935863"/>
                  </a:lnTo>
                  <a:lnTo>
                    <a:pt x="569167" y="935863"/>
                  </a:lnTo>
                  <a:lnTo>
                    <a:pt x="587525" y="933350"/>
                  </a:lnTo>
                  <a:lnTo>
                    <a:pt x="601985" y="930021"/>
                  </a:lnTo>
                  <a:lnTo>
                    <a:pt x="493775" y="930021"/>
                  </a:lnTo>
                  <a:lnTo>
                    <a:pt x="444452" y="927647"/>
                  </a:lnTo>
                  <a:lnTo>
                    <a:pt x="396562" y="920680"/>
                  </a:lnTo>
                  <a:lnTo>
                    <a:pt x="350345" y="909353"/>
                  </a:lnTo>
                  <a:lnTo>
                    <a:pt x="306044" y="893897"/>
                  </a:lnTo>
                  <a:lnTo>
                    <a:pt x="263900" y="874545"/>
                  </a:lnTo>
                  <a:lnTo>
                    <a:pt x="224155" y="851529"/>
                  </a:lnTo>
                  <a:lnTo>
                    <a:pt x="187050" y="825080"/>
                  </a:lnTo>
                  <a:lnTo>
                    <a:pt x="152828" y="795432"/>
                  </a:lnTo>
                  <a:lnTo>
                    <a:pt x="121730" y="762817"/>
                  </a:lnTo>
                  <a:lnTo>
                    <a:pt x="93997" y="727465"/>
                  </a:lnTo>
                  <a:lnTo>
                    <a:pt x="69872" y="689611"/>
                  </a:lnTo>
                  <a:lnTo>
                    <a:pt x="49595" y="649485"/>
                  </a:lnTo>
                  <a:lnTo>
                    <a:pt x="33409" y="607321"/>
                  </a:lnTo>
                  <a:lnTo>
                    <a:pt x="21555" y="563350"/>
                  </a:lnTo>
                  <a:lnTo>
                    <a:pt x="14275" y="517804"/>
                  </a:lnTo>
                  <a:lnTo>
                    <a:pt x="12124" y="476885"/>
                  </a:lnTo>
                  <a:lnTo>
                    <a:pt x="2540" y="476885"/>
                  </a:lnTo>
                  <a:lnTo>
                    <a:pt x="178" y="474287"/>
                  </a:lnTo>
                  <a:close/>
                </a:path>
                <a:path w="988059" h="942339">
                  <a:moveTo>
                    <a:pt x="569167" y="935863"/>
                  </a:moveTo>
                  <a:lnTo>
                    <a:pt x="493775" y="935863"/>
                  </a:lnTo>
                  <a:lnTo>
                    <a:pt x="493775" y="941832"/>
                  </a:lnTo>
                  <a:lnTo>
                    <a:pt x="541284" y="939678"/>
                  </a:lnTo>
                  <a:lnTo>
                    <a:pt x="569167" y="935863"/>
                  </a:lnTo>
                  <a:close/>
                </a:path>
                <a:path w="988059" h="942339">
                  <a:moveTo>
                    <a:pt x="493775" y="0"/>
                  </a:moveTo>
                  <a:lnTo>
                    <a:pt x="493775" y="11811"/>
                  </a:lnTo>
                  <a:lnTo>
                    <a:pt x="543119" y="14184"/>
                  </a:lnTo>
                  <a:lnTo>
                    <a:pt x="591026" y="21151"/>
                  </a:lnTo>
                  <a:lnTo>
                    <a:pt x="637254" y="32478"/>
                  </a:lnTo>
                  <a:lnTo>
                    <a:pt x="681563" y="47934"/>
                  </a:lnTo>
                  <a:lnTo>
                    <a:pt x="723711" y="67286"/>
                  </a:lnTo>
                  <a:lnTo>
                    <a:pt x="763459" y="90302"/>
                  </a:lnTo>
                  <a:lnTo>
                    <a:pt x="800564" y="116751"/>
                  </a:lnTo>
                  <a:lnTo>
                    <a:pt x="834786" y="146399"/>
                  </a:lnTo>
                  <a:lnTo>
                    <a:pt x="865885" y="179014"/>
                  </a:lnTo>
                  <a:lnTo>
                    <a:pt x="893618" y="214366"/>
                  </a:lnTo>
                  <a:lnTo>
                    <a:pt x="917746" y="252220"/>
                  </a:lnTo>
                  <a:lnTo>
                    <a:pt x="938027" y="292346"/>
                  </a:lnTo>
                  <a:lnTo>
                    <a:pt x="954221" y="334510"/>
                  </a:lnTo>
                  <a:lnTo>
                    <a:pt x="966086" y="378481"/>
                  </a:lnTo>
                  <a:lnTo>
                    <a:pt x="973382" y="424027"/>
                  </a:lnTo>
                  <a:lnTo>
                    <a:pt x="975699" y="467740"/>
                  </a:lnTo>
                  <a:lnTo>
                    <a:pt x="975741" y="468520"/>
                  </a:lnTo>
                  <a:lnTo>
                    <a:pt x="975868" y="470915"/>
                  </a:lnTo>
                  <a:lnTo>
                    <a:pt x="973460" y="516310"/>
                  </a:lnTo>
                  <a:lnTo>
                    <a:pt x="973381" y="517804"/>
                  </a:lnTo>
                  <a:lnTo>
                    <a:pt x="966081" y="563350"/>
                  </a:lnTo>
                  <a:lnTo>
                    <a:pt x="954210" y="607321"/>
                  </a:lnTo>
                  <a:lnTo>
                    <a:pt x="938010" y="649485"/>
                  </a:lnTo>
                  <a:lnTo>
                    <a:pt x="917721" y="689611"/>
                  </a:lnTo>
                  <a:lnTo>
                    <a:pt x="893585" y="727465"/>
                  </a:lnTo>
                  <a:lnTo>
                    <a:pt x="865844" y="762817"/>
                  </a:lnTo>
                  <a:lnTo>
                    <a:pt x="834739" y="795432"/>
                  </a:lnTo>
                  <a:lnTo>
                    <a:pt x="800511" y="825080"/>
                  </a:lnTo>
                  <a:lnTo>
                    <a:pt x="763403" y="851529"/>
                  </a:lnTo>
                  <a:lnTo>
                    <a:pt x="723655" y="874545"/>
                  </a:lnTo>
                  <a:lnTo>
                    <a:pt x="681509" y="893897"/>
                  </a:lnTo>
                  <a:lnTo>
                    <a:pt x="637207" y="909353"/>
                  </a:lnTo>
                  <a:lnTo>
                    <a:pt x="590990" y="920680"/>
                  </a:lnTo>
                  <a:lnTo>
                    <a:pt x="543099" y="927647"/>
                  </a:lnTo>
                  <a:lnTo>
                    <a:pt x="493775" y="930021"/>
                  </a:lnTo>
                  <a:lnTo>
                    <a:pt x="601985" y="930021"/>
                  </a:lnTo>
                  <a:lnTo>
                    <a:pt x="675370" y="908953"/>
                  </a:lnTo>
                  <a:lnTo>
                    <a:pt x="716559" y="891277"/>
                  </a:lnTo>
                  <a:lnTo>
                    <a:pt x="755648" y="870211"/>
                  </a:lnTo>
                  <a:lnTo>
                    <a:pt x="792430" y="845952"/>
                  </a:lnTo>
                  <a:lnTo>
                    <a:pt x="826695" y="818696"/>
                  </a:lnTo>
                  <a:lnTo>
                    <a:pt x="858236" y="788638"/>
                  </a:lnTo>
                  <a:lnTo>
                    <a:pt x="886846" y="755977"/>
                  </a:lnTo>
                  <a:lnTo>
                    <a:pt x="912316" y="720907"/>
                  </a:lnTo>
                  <a:lnTo>
                    <a:pt x="934438" y="683626"/>
                  </a:lnTo>
                  <a:lnTo>
                    <a:pt x="953004" y="644329"/>
                  </a:lnTo>
                  <a:lnTo>
                    <a:pt x="967807" y="603213"/>
                  </a:lnTo>
                  <a:lnTo>
                    <a:pt x="978637" y="560475"/>
                  </a:lnTo>
                  <a:lnTo>
                    <a:pt x="985288" y="516310"/>
                  </a:lnTo>
                  <a:lnTo>
                    <a:pt x="987551" y="470915"/>
                  </a:lnTo>
                  <a:lnTo>
                    <a:pt x="985288" y="425521"/>
                  </a:lnTo>
                  <a:lnTo>
                    <a:pt x="978637" y="381356"/>
                  </a:lnTo>
                  <a:lnTo>
                    <a:pt x="967807" y="338618"/>
                  </a:lnTo>
                  <a:lnTo>
                    <a:pt x="953004" y="297502"/>
                  </a:lnTo>
                  <a:lnTo>
                    <a:pt x="934438" y="258205"/>
                  </a:lnTo>
                  <a:lnTo>
                    <a:pt x="912316" y="220924"/>
                  </a:lnTo>
                  <a:lnTo>
                    <a:pt x="886846" y="185854"/>
                  </a:lnTo>
                  <a:lnTo>
                    <a:pt x="858236" y="153193"/>
                  </a:lnTo>
                  <a:lnTo>
                    <a:pt x="826695" y="123135"/>
                  </a:lnTo>
                  <a:lnTo>
                    <a:pt x="792430" y="95879"/>
                  </a:lnTo>
                  <a:lnTo>
                    <a:pt x="755648" y="71620"/>
                  </a:lnTo>
                  <a:lnTo>
                    <a:pt x="716559" y="50554"/>
                  </a:lnTo>
                  <a:lnTo>
                    <a:pt x="675370" y="32878"/>
                  </a:lnTo>
                  <a:lnTo>
                    <a:pt x="632290" y="18788"/>
                  </a:lnTo>
                  <a:lnTo>
                    <a:pt x="587525" y="8481"/>
                  </a:lnTo>
                  <a:lnTo>
                    <a:pt x="541284" y="2153"/>
                  </a:lnTo>
                  <a:lnTo>
                    <a:pt x="493775" y="0"/>
                  </a:lnTo>
                  <a:close/>
                </a:path>
                <a:path w="988059" h="942339">
                  <a:moveTo>
                    <a:pt x="11811" y="470915"/>
                  </a:moveTo>
                  <a:lnTo>
                    <a:pt x="11683" y="470915"/>
                  </a:lnTo>
                  <a:lnTo>
                    <a:pt x="11617" y="474287"/>
                  </a:lnTo>
                  <a:lnTo>
                    <a:pt x="9144" y="476885"/>
                  </a:lnTo>
                  <a:lnTo>
                    <a:pt x="12124" y="476885"/>
                  </a:lnTo>
                  <a:lnTo>
                    <a:pt x="11811" y="470915"/>
                  </a:lnTo>
                  <a:close/>
                </a:path>
                <a:path w="988059" h="942339">
                  <a:moveTo>
                    <a:pt x="0" y="470915"/>
                  </a:moveTo>
                  <a:lnTo>
                    <a:pt x="0" y="474287"/>
                  </a:lnTo>
                  <a:lnTo>
                    <a:pt x="178" y="474287"/>
                  </a:lnTo>
                  <a:lnTo>
                    <a:pt x="0" y="470915"/>
                  </a:lnTo>
                  <a:close/>
                </a:path>
                <a:path w="988059" h="942339">
                  <a:moveTo>
                    <a:pt x="158" y="467740"/>
                  </a:moveTo>
                  <a:lnTo>
                    <a:pt x="0" y="467740"/>
                  </a:lnTo>
                  <a:lnTo>
                    <a:pt x="0" y="468520"/>
                  </a:lnTo>
                  <a:lnTo>
                    <a:pt x="158" y="467740"/>
                  </a:lnTo>
                  <a:close/>
                </a:path>
                <a:path w="988059" h="942339">
                  <a:moveTo>
                    <a:pt x="493775" y="0"/>
                  </a:moveTo>
                  <a:lnTo>
                    <a:pt x="446267" y="2153"/>
                  </a:lnTo>
                  <a:lnTo>
                    <a:pt x="400026" y="8481"/>
                  </a:lnTo>
                  <a:lnTo>
                    <a:pt x="355261" y="18788"/>
                  </a:lnTo>
                  <a:lnTo>
                    <a:pt x="312181" y="32878"/>
                  </a:lnTo>
                  <a:lnTo>
                    <a:pt x="270992" y="50554"/>
                  </a:lnTo>
                  <a:lnTo>
                    <a:pt x="231903" y="71620"/>
                  </a:lnTo>
                  <a:lnTo>
                    <a:pt x="195121" y="95879"/>
                  </a:lnTo>
                  <a:lnTo>
                    <a:pt x="160856" y="123135"/>
                  </a:lnTo>
                  <a:lnTo>
                    <a:pt x="129315" y="153193"/>
                  </a:lnTo>
                  <a:lnTo>
                    <a:pt x="100705" y="185854"/>
                  </a:lnTo>
                  <a:lnTo>
                    <a:pt x="75235" y="220924"/>
                  </a:lnTo>
                  <a:lnTo>
                    <a:pt x="53113" y="258205"/>
                  </a:lnTo>
                  <a:lnTo>
                    <a:pt x="34547" y="297502"/>
                  </a:lnTo>
                  <a:lnTo>
                    <a:pt x="19744" y="338618"/>
                  </a:lnTo>
                  <a:lnTo>
                    <a:pt x="8914" y="381356"/>
                  </a:lnTo>
                  <a:lnTo>
                    <a:pt x="2263" y="425521"/>
                  </a:lnTo>
                  <a:lnTo>
                    <a:pt x="158" y="467740"/>
                  </a:lnTo>
                  <a:lnTo>
                    <a:pt x="0" y="467740"/>
                  </a:lnTo>
                  <a:lnTo>
                    <a:pt x="2667" y="464947"/>
                  </a:lnTo>
                  <a:lnTo>
                    <a:pt x="12000" y="464947"/>
                  </a:lnTo>
                  <a:lnTo>
                    <a:pt x="14090" y="425521"/>
                  </a:lnTo>
                  <a:lnTo>
                    <a:pt x="21464" y="378481"/>
                  </a:lnTo>
                  <a:lnTo>
                    <a:pt x="33328" y="334510"/>
                  </a:lnTo>
                  <a:lnTo>
                    <a:pt x="49521" y="292346"/>
                  </a:lnTo>
                  <a:lnTo>
                    <a:pt x="69802" y="252220"/>
                  </a:lnTo>
                  <a:lnTo>
                    <a:pt x="93931" y="214366"/>
                  </a:lnTo>
                  <a:lnTo>
                    <a:pt x="121666" y="179014"/>
                  </a:lnTo>
                  <a:lnTo>
                    <a:pt x="152767" y="146399"/>
                  </a:lnTo>
                  <a:lnTo>
                    <a:pt x="186992" y="116751"/>
                  </a:lnTo>
                  <a:lnTo>
                    <a:pt x="224101" y="90302"/>
                  </a:lnTo>
                  <a:lnTo>
                    <a:pt x="263852" y="67286"/>
                  </a:lnTo>
                  <a:lnTo>
                    <a:pt x="306003" y="47934"/>
                  </a:lnTo>
                  <a:lnTo>
                    <a:pt x="350313" y="32478"/>
                  </a:lnTo>
                  <a:lnTo>
                    <a:pt x="396540" y="21151"/>
                  </a:lnTo>
                  <a:lnTo>
                    <a:pt x="444443" y="14184"/>
                  </a:lnTo>
                  <a:lnTo>
                    <a:pt x="493775" y="11811"/>
                  </a:lnTo>
                  <a:lnTo>
                    <a:pt x="493775" y="0"/>
                  </a:lnTo>
                  <a:close/>
                </a:path>
                <a:path w="988059" h="942339">
                  <a:moveTo>
                    <a:pt x="12000" y="464947"/>
                  </a:moveTo>
                  <a:lnTo>
                    <a:pt x="9144" y="464947"/>
                  </a:lnTo>
                  <a:lnTo>
                    <a:pt x="11938" y="467740"/>
                  </a:lnTo>
                  <a:lnTo>
                    <a:pt x="12000" y="464947"/>
                  </a:lnTo>
                  <a:close/>
                </a:path>
              </a:pathLst>
            </a:custGeom>
            <a:solidFill>
              <a:srgbClr val="2E528F"/>
            </a:solidFill>
          </p:spPr>
          <p:txBody>
            <a:bodyPr wrap="square" lIns="0" tIns="0" rIns="0" bIns="0" rtlCol="0"/>
            <a:lstStyle/>
            <a:p>
              <a:endParaRPr/>
            </a:p>
          </p:txBody>
        </p:sp>
        <p:sp>
          <p:nvSpPr>
            <p:cNvPr id="12" name="object 12"/>
            <p:cNvSpPr/>
            <p:nvPr/>
          </p:nvSpPr>
          <p:spPr>
            <a:xfrm>
              <a:off x="11427277" y="5400279"/>
              <a:ext cx="1167130" cy="1160145"/>
            </a:xfrm>
            <a:custGeom>
              <a:avLst/>
              <a:gdLst/>
              <a:ahLst/>
              <a:cxnLst/>
              <a:rect l="l" t="t" r="r" b="b"/>
              <a:pathLst>
                <a:path w="1167129" h="1160145">
                  <a:moveTo>
                    <a:pt x="583956" y="0"/>
                  </a:moveTo>
                  <a:lnTo>
                    <a:pt x="583485" y="0"/>
                  </a:lnTo>
                  <a:lnTo>
                    <a:pt x="535273" y="1936"/>
                  </a:lnTo>
                  <a:lnTo>
                    <a:pt x="535512" y="1936"/>
                  </a:lnTo>
                  <a:lnTo>
                    <a:pt x="488710" y="7616"/>
                  </a:lnTo>
                  <a:lnTo>
                    <a:pt x="443138" y="16890"/>
                  </a:lnTo>
                  <a:lnTo>
                    <a:pt x="398937" y="29609"/>
                  </a:lnTo>
                  <a:lnTo>
                    <a:pt x="356254" y="45623"/>
                  </a:lnTo>
                  <a:lnTo>
                    <a:pt x="315238" y="64784"/>
                  </a:lnTo>
                  <a:lnTo>
                    <a:pt x="276040" y="86942"/>
                  </a:lnTo>
                  <a:lnTo>
                    <a:pt x="238808" y="111947"/>
                  </a:lnTo>
                  <a:lnTo>
                    <a:pt x="203692" y="139651"/>
                  </a:lnTo>
                  <a:lnTo>
                    <a:pt x="170843" y="169905"/>
                  </a:lnTo>
                  <a:lnTo>
                    <a:pt x="140411" y="202558"/>
                  </a:lnTo>
                  <a:lnTo>
                    <a:pt x="112545" y="237462"/>
                  </a:lnTo>
                  <a:lnTo>
                    <a:pt x="87395" y="274468"/>
                  </a:lnTo>
                  <a:lnTo>
                    <a:pt x="65112" y="313426"/>
                  </a:lnTo>
                  <a:lnTo>
                    <a:pt x="45845" y="354187"/>
                  </a:lnTo>
                  <a:lnTo>
                    <a:pt x="29744" y="396602"/>
                  </a:lnTo>
                  <a:lnTo>
                    <a:pt x="16957" y="440527"/>
                  </a:lnTo>
                  <a:lnTo>
                    <a:pt x="7636" y="485818"/>
                  </a:lnTo>
                  <a:lnTo>
                    <a:pt x="1934" y="532318"/>
                  </a:lnTo>
                  <a:lnTo>
                    <a:pt x="0" y="579876"/>
                  </a:lnTo>
                  <a:lnTo>
                    <a:pt x="1934" y="627437"/>
                  </a:lnTo>
                  <a:lnTo>
                    <a:pt x="7637" y="673939"/>
                  </a:lnTo>
                  <a:lnTo>
                    <a:pt x="16958" y="719233"/>
                  </a:lnTo>
                  <a:lnTo>
                    <a:pt x="29747" y="763169"/>
                  </a:lnTo>
                  <a:lnTo>
                    <a:pt x="45854" y="805598"/>
                  </a:lnTo>
                  <a:lnTo>
                    <a:pt x="65128" y="846372"/>
                  </a:lnTo>
                  <a:lnTo>
                    <a:pt x="87421" y="885340"/>
                  </a:lnTo>
                  <a:lnTo>
                    <a:pt x="112580" y="922354"/>
                  </a:lnTo>
                  <a:lnTo>
                    <a:pt x="140457" y="957265"/>
                  </a:lnTo>
                  <a:lnTo>
                    <a:pt x="170901" y="989922"/>
                  </a:lnTo>
                  <a:lnTo>
                    <a:pt x="203761" y="1020178"/>
                  </a:lnTo>
                  <a:lnTo>
                    <a:pt x="238889" y="1047882"/>
                  </a:lnTo>
                  <a:lnTo>
                    <a:pt x="276133" y="1072886"/>
                  </a:lnTo>
                  <a:lnTo>
                    <a:pt x="315343" y="1095040"/>
                  </a:lnTo>
                  <a:lnTo>
                    <a:pt x="356369" y="1114195"/>
                  </a:lnTo>
                  <a:lnTo>
                    <a:pt x="399061" y="1130202"/>
                  </a:lnTo>
                  <a:lnTo>
                    <a:pt x="443269" y="1142912"/>
                  </a:lnTo>
                  <a:lnTo>
                    <a:pt x="488842" y="1152175"/>
                  </a:lnTo>
                  <a:lnTo>
                    <a:pt x="535631" y="1157842"/>
                  </a:lnTo>
                  <a:lnTo>
                    <a:pt x="583485" y="1159765"/>
                  </a:lnTo>
                  <a:lnTo>
                    <a:pt x="631342" y="1157842"/>
                  </a:lnTo>
                  <a:lnTo>
                    <a:pt x="678133" y="1152175"/>
                  </a:lnTo>
                  <a:lnTo>
                    <a:pt x="723708" y="1142912"/>
                  </a:lnTo>
                  <a:lnTo>
                    <a:pt x="767917" y="1130202"/>
                  </a:lnTo>
                  <a:lnTo>
                    <a:pt x="810610" y="1114195"/>
                  </a:lnTo>
                  <a:lnTo>
                    <a:pt x="851637" y="1095040"/>
                  </a:lnTo>
                  <a:lnTo>
                    <a:pt x="890847" y="1072886"/>
                  </a:lnTo>
                  <a:lnTo>
                    <a:pt x="928091" y="1047882"/>
                  </a:lnTo>
                  <a:lnTo>
                    <a:pt x="963217" y="1020178"/>
                  </a:lnTo>
                  <a:lnTo>
                    <a:pt x="996077" y="989922"/>
                  </a:lnTo>
                  <a:lnTo>
                    <a:pt x="1026520" y="957265"/>
                  </a:lnTo>
                  <a:lnTo>
                    <a:pt x="1054396" y="922354"/>
                  </a:lnTo>
                  <a:lnTo>
                    <a:pt x="1079555" y="885340"/>
                  </a:lnTo>
                  <a:lnTo>
                    <a:pt x="1091697" y="864114"/>
                  </a:lnTo>
                  <a:lnTo>
                    <a:pt x="531536" y="864114"/>
                  </a:lnTo>
                  <a:lnTo>
                    <a:pt x="531536" y="631504"/>
                  </a:lnTo>
                  <a:lnTo>
                    <a:pt x="297437" y="631504"/>
                  </a:lnTo>
                  <a:lnTo>
                    <a:pt x="297437" y="528207"/>
                  </a:lnTo>
                  <a:lnTo>
                    <a:pt x="531536" y="528207"/>
                  </a:lnTo>
                  <a:lnTo>
                    <a:pt x="531536" y="295536"/>
                  </a:lnTo>
                  <a:lnTo>
                    <a:pt x="1091745" y="295536"/>
                  </a:lnTo>
                  <a:lnTo>
                    <a:pt x="1079702" y="274468"/>
                  </a:lnTo>
                  <a:lnTo>
                    <a:pt x="1054567" y="237462"/>
                  </a:lnTo>
                  <a:lnTo>
                    <a:pt x="1026716" y="202558"/>
                  </a:lnTo>
                  <a:lnTo>
                    <a:pt x="996297" y="169905"/>
                  </a:lnTo>
                  <a:lnTo>
                    <a:pt x="963462" y="139651"/>
                  </a:lnTo>
                  <a:lnTo>
                    <a:pt x="928360" y="111947"/>
                  </a:lnTo>
                  <a:lnTo>
                    <a:pt x="891142" y="86942"/>
                  </a:lnTo>
                  <a:lnTo>
                    <a:pt x="851957" y="64784"/>
                  </a:lnTo>
                  <a:lnTo>
                    <a:pt x="810956" y="45623"/>
                  </a:lnTo>
                  <a:lnTo>
                    <a:pt x="768288" y="29609"/>
                  </a:lnTo>
                  <a:lnTo>
                    <a:pt x="724104" y="16890"/>
                  </a:lnTo>
                  <a:lnTo>
                    <a:pt x="678554" y="7616"/>
                  </a:lnTo>
                  <a:lnTo>
                    <a:pt x="631788" y="1936"/>
                  </a:lnTo>
                  <a:lnTo>
                    <a:pt x="583956" y="0"/>
                  </a:lnTo>
                  <a:close/>
                </a:path>
                <a:path w="1167129" h="1160145">
                  <a:moveTo>
                    <a:pt x="1091745" y="295536"/>
                  </a:moveTo>
                  <a:lnTo>
                    <a:pt x="635434" y="295536"/>
                  </a:lnTo>
                  <a:lnTo>
                    <a:pt x="635434" y="528207"/>
                  </a:lnTo>
                  <a:lnTo>
                    <a:pt x="869533" y="528207"/>
                  </a:lnTo>
                  <a:lnTo>
                    <a:pt x="869533" y="631504"/>
                  </a:lnTo>
                  <a:lnTo>
                    <a:pt x="635434" y="631504"/>
                  </a:lnTo>
                  <a:lnTo>
                    <a:pt x="635434" y="864114"/>
                  </a:lnTo>
                  <a:lnTo>
                    <a:pt x="1091697" y="864114"/>
                  </a:lnTo>
                  <a:lnTo>
                    <a:pt x="1121120" y="805598"/>
                  </a:lnTo>
                  <a:lnTo>
                    <a:pt x="1137226" y="763169"/>
                  </a:lnTo>
                  <a:lnTo>
                    <a:pt x="1150014" y="719233"/>
                  </a:lnTo>
                  <a:lnTo>
                    <a:pt x="1159334" y="673939"/>
                  </a:lnTo>
                  <a:lnTo>
                    <a:pt x="1165036" y="627437"/>
                  </a:lnTo>
                  <a:lnTo>
                    <a:pt x="1166971" y="579876"/>
                  </a:lnTo>
                  <a:lnTo>
                    <a:pt x="1165057" y="532318"/>
                  </a:lnTo>
                  <a:lnTo>
                    <a:pt x="1159375" y="485818"/>
                  </a:lnTo>
                  <a:lnTo>
                    <a:pt x="1150074" y="440527"/>
                  </a:lnTo>
                  <a:lnTo>
                    <a:pt x="1137306" y="396602"/>
                  </a:lnTo>
                  <a:lnTo>
                    <a:pt x="1121222" y="354187"/>
                  </a:lnTo>
                  <a:lnTo>
                    <a:pt x="1101971" y="313426"/>
                  </a:lnTo>
                  <a:lnTo>
                    <a:pt x="1091745" y="295536"/>
                  </a:lnTo>
                  <a:close/>
                </a:path>
              </a:pathLst>
            </a:custGeom>
            <a:solidFill>
              <a:srgbClr val="AC162C"/>
            </a:solidFill>
          </p:spPr>
          <p:txBody>
            <a:bodyPr wrap="square" lIns="0" tIns="0" rIns="0" bIns="0" rtlCol="0"/>
            <a:lstStyle/>
            <a:p>
              <a:endParaRPr/>
            </a:p>
          </p:txBody>
        </p:sp>
        <p:sp>
          <p:nvSpPr>
            <p:cNvPr id="13" name="object 13"/>
            <p:cNvSpPr/>
            <p:nvPr/>
          </p:nvSpPr>
          <p:spPr>
            <a:xfrm>
              <a:off x="11427277" y="5400279"/>
              <a:ext cx="1167130" cy="1160145"/>
            </a:xfrm>
            <a:custGeom>
              <a:avLst/>
              <a:gdLst/>
              <a:ahLst/>
              <a:cxnLst/>
              <a:rect l="l" t="t" r="r" b="b"/>
              <a:pathLst>
                <a:path w="1167129" h="1160145">
                  <a:moveTo>
                    <a:pt x="583485" y="0"/>
                  </a:moveTo>
                  <a:lnTo>
                    <a:pt x="535631" y="1922"/>
                  </a:lnTo>
                  <a:lnTo>
                    <a:pt x="488842" y="7589"/>
                  </a:lnTo>
                  <a:lnTo>
                    <a:pt x="443268" y="16853"/>
                  </a:lnTo>
                  <a:lnTo>
                    <a:pt x="399060" y="29563"/>
                  </a:lnTo>
                  <a:lnTo>
                    <a:pt x="356368" y="45570"/>
                  </a:lnTo>
                  <a:lnTo>
                    <a:pt x="315342" y="64725"/>
                  </a:lnTo>
                  <a:lnTo>
                    <a:pt x="276132" y="86880"/>
                  </a:lnTo>
                  <a:lnTo>
                    <a:pt x="238888" y="111884"/>
                  </a:lnTo>
                  <a:lnTo>
                    <a:pt x="203761" y="139588"/>
                  </a:lnTo>
                  <a:lnTo>
                    <a:pt x="170900" y="169844"/>
                  </a:lnTo>
                  <a:lnTo>
                    <a:pt x="140457" y="202501"/>
                  </a:lnTo>
                  <a:lnTo>
                    <a:pt x="112580" y="237411"/>
                  </a:lnTo>
                  <a:lnTo>
                    <a:pt x="87420" y="274424"/>
                  </a:lnTo>
                  <a:lnTo>
                    <a:pt x="65128" y="313392"/>
                  </a:lnTo>
                  <a:lnTo>
                    <a:pt x="45853" y="354164"/>
                  </a:lnTo>
                  <a:lnTo>
                    <a:pt x="29746" y="396592"/>
                  </a:lnTo>
                  <a:lnTo>
                    <a:pt x="16957" y="440527"/>
                  </a:lnTo>
                  <a:lnTo>
                    <a:pt x="7636" y="485818"/>
                  </a:lnTo>
                  <a:lnTo>
                    <a:pt x="1934" y="532318"/>
                  </a:lnTo>
                  <a:lnTo>
                    <a:pt x="0" y="579876"/>
                  </a:lnTo>
                  <a:lnTo>
                    <a:pt x="1934" y="627437"/>
                  </a:lnTo>
                  <a:lnTo>
                    <a:pt x="7637" y="673939"/>
                  </a:lnTo>
                  <a:lnTo>
                    <a:pt x="16958" y="719233"/>
                  </a:lnTo>
                  <a:lnTo>
                    <a:pt x="29747" y="763169"/>
                  </a:lnTo>
                  <a:lnTo>
                    <a:pt x="45854" y="805598"/>
                  </a:lnTo>
                  <a:lnTo>
                    <a:pt x="65128" y="846372"/>
                  </a:lnTo>
                  <a:lnTo>
                    <a:pt x="87421" y="885340"/>
                  </a:lnTo>
                  <a:lnTo>
                    <a:pt x="112580" y="922354"/>
                  </a:lnTo>
                  <a:lnTo>
                    <a:pt x="140457" y="957265"/>
                  </a:lnTo>
                  <a:lnTo>
                    <a:pt x="170901" y="989922"/>
                  </a:lnTo>
                  <a:lnTo>
                    <a:pt x="203761" y="1020178"/>
                  </a:lnTo>
                  <a:lnTo>
                    <a:pt x="238889" y="1047882"/>
                  </a:lnTo>
                  <a:lnTo>
                    <a:pt x="276132" y="1072886"/>
                  </a:lnTo>
                  <a:lnTo>
                    <a:pt x="315343" y="1095040"/>
                  </a:lnTo>
                  <a:lnTo>
                    <a:pt x="356369" y="1114195"/>
                  </a:lnTo>
                  <a:lnTo>
                    <a:pt x="399061" y="1130202"/>
                  </a:lnTo>
                  <a:lnTo>
                    <a:pt x="443269" y="1142912"/>
                  </a:lnTo>
                  <a:lnTo>
                    <a:pt x="488842" y="1152175"/>
                  </a:lnTo>
                  <a:lnTo>
                    <a:pt x="535631" y="1157842"/>
                  </a:lnTo>
                  <a:lnTo>
                    <a:pt x="583485" y="1159765"/>
                  </a:lnTo>
                  <a:lnTo>
                    <a:pt x="631342" y="1157842"/>
                  </a:lnTo>
                  <a:lnTo>
                    <a:pt x="678133" y="1152175"/>
                  </a:lnTo>
                  <a:lnTo>
                    <a:pt x="723708" y="1142912"/>
                  </a:lnTo>
                  <a:lnTo>
                    <a:pt x="767917" y="1130202"/>
                  </a:lnTo>
                  <a:lnTo>
                    <a:pt x="810610" y="1114195"/>
                  </a:lnTo>
                  <a:lnTo>
                    <a:pt x="851637" y="1095040"/>
                  </a:lnTo>
                  <a:lnTo>
                    <a:pt x="890847" y="1072886"/>
                  </a:lnTo>
                  <a:lnTo>
                    <a:pt x="928091" y="1047882"/>
                  </a:lnTo>
                  <a:lnTo>
                    <a:pt x="963217" y="1020178"/>
                  </a:lnTo>
                  <a:lnTo>
                    <a:pt x="996077" y="989922"/>
                  </a:lnTo>
                  <a:lnTo>
                    <a:pt x="1026520" y="957265"/>
                  </a:lnTo>
                  <a:lnTo>
                    <a:pt x="1054396" y="922354"/>
                  </a:lnTo>
                  <a:lnTo>
                    <a:pt x="1079555" y="885340"/>
                  </a:lnTo>
                  <a:lnTo>
                    <a:pt x="1101846" y="846372"/>
                  </a:lnTo>
                  <a:lnTo>
                    <a:pt x="1121119" y="805598"/>
                  </a:lnTo>
                  <a:lnTo>
                    <a:pt x="1137225" y="763169"/>
                  </a:lnTo>
                  <a:lnTo>
                    <a:pt x="1150014" y="719233"/>
                  </a:lnTo>
                  <a:lnTo>
                    <a:pt x="1159334" y="673939"/>
                  </a:lnTo>
                  <a:lnTo>
                    <a:pt x="1165036" y="627437"/>
                  </a:lnTo>
                  <a:lnTo>
                    <a:pt x="1166970" y="579876"/>
                  </a:lnTo>
                  <a:lnTo>
                    <a:pt x="1165055" y="532277"/>
                  </a:lnTo>
                  <a:lnTo>
                    <a:pt x="1159373" y="485796"/>
                  </a:lnTo>
                  <a:lnTo>
                    <a:pt x="1150073" y="440522"/>
                  </a:lnTo>
                  <a:lnTo>
                    <a:pt x="1137306" y="396602"/>
                  </a:lnTo>
                  <a:lnTo>
                    <a:pt x="1121222" y="354187"/>
                  </a:lnTo>
                  <a:lnTo>
                    <a:pt x="1101971" y="313426"/>
                  </a:lnTo>
                  <a:lnTo>
                    <a:pt x="1079702" y="274468"/>
                  </a:lnTo>
                  <a:lnTo>
                    <a:pt x="1054567" y="237462"/>
                  </a:lnTo>
                  <a:lnTo>
                    <a:pt x="1026716" y="202558"/>
                  </a:lnTo>
                  <a:lnTo>
                    <a:pt x="996297" y="169905"/>
                  </a:lnTo>
                  <a:lnTo>
                    <a:pt x="963462" y="139651"/>
                  </a:lnTo>
                  <a:lnTo>
                    <a:pt x="928360" y="111947"/>
                  </a:lnTo>
                  <a:lnTo>
                    <a:pt x="891142" y="86942"/>
                  </a:lnTo>
                  <a:lnTo>
                    <a:pt x="851957" y="64784"/>
                  </a:lnTo>
                  <a:lnTo>
                    <a:pt x="810956" y="45623"/>
                  </a:lnTo>
                  <a:lnTo>
                    <a:pt x="768288" y="29609"/>
                  </a:lnTo>
                  <a:lnTo>
                    <a:pt x="724104" y="16890"/>
                  </a:lnTo>
                  <a:lnTo>
                    <a:pt x="678554" y="7616"/>
                  </a:lnTo>
                  <a:lnTo>
                    <a:pt x="631788" y="1936"/>
                  </a:lnTo>
                  <a:lnTo>
                    <a:pt x="583956" y="0"/>
                  </a:lnTo>
                  <a:lnTo>
                    <a:pt x="583792" y="0"/>
                  </a:lnTo>
                  <a:lnTo>
                    <a:pt x="583649" y="0"/>
                  </a:lnTo>
                  <a:lnTo>
                    <a:pt x="583485" y="0"/>
                  </a:lnTo>
                  <a:close/>
                </a:path>
                <a:path w="1167129" h="1160145">
                  <a:moveTo>
                    <a:pt x="869533" y="631504"/>
                  </a:moveTo>
                  <a:lnTo>
                    <a:pt x="635434" y="631504"/>
                  </a:lnTo>
                  <a:lnTo>
                    <a:pt x="635434" y="864114"/>
                  </a:lnTo>
                  <a:lnTo>
                    <a:pt x="531536" y="864114"/>
                  </a:lnTo>
                  <a:lnTo>
                    <a:pt x="531536" y="631443"/>
                  </a:lnTo>
                  <a:lnTo>
                    <a:pt x="297437" y="631443"/>
                  </a:lnTo>
                  <a:lnTo>
                    <a:pt x="297437" y="528207"/>
                  </a:lnTo>
                  <a:lnTo>
                    <a:pt x="531536" y="528207"/>
                  </a:lnTo>
                  <a:lnTo>
                    <a:pt x="531536" y="295536"/>
                  </a:lnTo>
                  <a:lnTo>
                    <a:pt x="635434" y="295536"/>
                  </a:lnTo>
                  <a:lnTo>
                    <a:pt x="635434" y="528207"/>
                  </a:lnTo>
                  <a:lnTo>
                    <a:pt x="869533" y="528207"/>
                  </a:lnTo>
                  <a:lnTo>
                    <a:pt x="869533" y="631504"/>
                  </a:lnTo>
                  <a:close/>
                </a:path>
              </a:pathLst>
            </a:custGeom>
            <a:ln w="15315">
              <a:solidFill>
                <a:srgbClr val="404040"/>
              </a:solidFill>
            </a:ln>
          </p:spPr>
          <p:txBody>
            <a:bodyPr wrap="square" lIns="0" tIns="0" rIns="0" bIns="0" rtlCol="0"/>
            <a:lstStyle/>
            <a:p>
              <a:endParaRPr/>
            </a:p>
          </p:txBody>
        </p:sp>
        <p:sp>
          <p:nvSpPr>
            <p:cNvPr id="14" name="object 14"/>
            <p:cNvSpPr/>
            <p:nvPr/>
          </p:nvSpPr>
          <p:spPr>
            <a:xfrm>
              <a:off x="7104888" y="3877055"/>
              <a:ext cx="10159365" cy="4791710"/>
            </a:xfrm>
            <a:custGeom>
              <a:avLst/>
              <a:gdLst/>
              <a:ahLst/>
              <a:cxnLst/>
              <a:rect l="l" t="t" r="r" b="b"/>
              <a:pathLst>
                <a:path w="10159365" h="4791709">
                  <a:moveTo>
                    <a:pt x="10150983" y="0"/>
                  </a:moveTo>
                  <a:lnTo>
                    <a:pt x="8000" y="0"/>
                  </a:lnTo>
                  <a:lnTo>
                    <a:pt x="0" y="8001"/>
                  </a:lnTo>
                  <a:lnTo>
                    <a:pt x="0" y="4783455"/>
                  </a:lnTo>
                  <a:lnTo>
                    <a:pt x="8000" y="4791456"/>
                  </a:lnTo>
                  <a:lnTo>
                    <a:pt x="10150983" y="4791456"/>
                  </a:lnTo>
                  <a:lnTo>
                    <a:pt x="10158983" y="4783455"/>
                  </a:lnTo>
                  <a:lnTo>
                    <a:pt x="10158983" y="4773676"/>
                  </a:lnTo>
                  <a:lnTo>
                    <a:pt x="17779" y="4773676"/>
                  </a:lnTo>
                  <a:lnTo>
                    <a:pt x="17779" y="4756023"/>
                  </a:lnTo>
                  <a:lnTo>
                    <a:pt x="35432" y="4756023"/>
                  </a:lnTo>
                  <a:lnTo>
                    <a:pt x="35432" y="35433"/>
                  </a:lnTo>
                  <a:lnTo>
                    <a:pt x="17779" y="35433"/>
                  </a:lnTo>
                  <a:lnTo>
                    <a:pt x="17779" y="17780"/>
                  </a:lnTo>
                  <a:lnTo>
                    <a:pt x="10158983" y="17780"/>
                  </a:lnTo>
                  <a:lnTo>
                    <a:pt x="10158983" y="8001"/>
                  </a:lnTo>
                  <a:lnTo>
                    <a:pt x="10150983" y="0"/>
                  </a:lnTo>
                  <a:close/>
                </a:path>
                <a:path w="10159365" h="4791709">
                  <a:moveTo>
                    <a:pt x="10123550" y="4756023"/>
                  </a:moveTo>
                  <a:lnTo>
                    <a:pt x="35432" y="4756023"/>
                  </a:lnTo>
                  <a:lnTo>
                    <a:pt x="35432" y="4773676"/>
                  </a:lnTo>
                  <a:lnTo>
                    <a:pt x="10123550" y="4773676"/>
                  </a:lnTo>
                  <a:lnTo>
                    <a:pt x="10123550" y="4756023"/>
                  </a:lnTo>
                  <a:close/>
                </a:path>
                <a:path w="10159365" h="4791709">
                  <a:moveTo>
                    <a:pt x="10158983" y="17780"/>
                  </a:moveTo>
                  <a:lnTo>
                    <a:pt x="10141204" y="17780"/>
                  </a:lnTo>
                  <a:lnTo>
                    <a:pt x="10141204" y="35433"/>
                  </a:lnTo>
                  <a:lnTo>
                    <a:pt x="10123550" y="35432"/>
                  </a:lnTo>
                  <a:lnTo>
                    <a:pt x="10123550" y="4756023"/>
                  </a:lnTo>
                  <a:lnTo>
                    <a:pt x="10141204" y="4756023"/>
                  </a:lnTo>
                  <a:lnTo>
                    <a:pt x="10141204" y="4773676"/>
                  </a:lnTo>
                  <a:lnTo>
                    <a:pt x="10158983" y="4773676"/>
                  </a:lnTo>
                  <a:lnTo>
                    <a:pt x="10158983" y="17780"/>
                  </a:lnTo>
                  <a:close/>
                </a:path>
                <a:path w="10159365" h="4791709">
                  <a:moveTo>
                    <a:pt x="10123550" y="17780"/>
                  </a:moveTo>
                  <a:lnTo>
                    <a:pt x="35432" y="17780"/>
                  </a:lnTo>
                  <a:lnTo>
                    <a:pt x="35432" y="35433"/>
                  </a:lnTo>
                  <a:lnTo>
                    <a:pt x="10123550" y="35433"/>
                  </a:lnTo>
                  <a:lnTo>
                    <a:pt x="10123550" y="17780"/>
                  </a:lnTo>
                  <a:close/>
                </a:path>
              </a:pathLst>
            </a:custGeom>
            <a:solidFill>
              <a:srgbClr val="000000"/>
            </a:solidFill>
          </p:spPr>
          <p:txBody>
            <a:bodyPr wrap="square" lIns="0" tIns="0" rIns="0" bIns="0" rtlCol="0"/>
            <a:lstStyle/>
            <a:p>
              <a:endParaRPr/>
            </a:p>
          </p:txBody>
        </p:sp>
      </p:grpSp>
      <p:sp>
        <p:nvSpPr>
          <p:cNvPr id="18" name="object 18"/>
          <p:cNvSpPr txBox="1"/>
          <p:nvPr/>
        </p:nvSpPr>
        <p:spPr>
          <a:xfrm>
            <a:off x="10527156" y="8790444"/>
            <a:ext cx="2762250" cy="454025"/>
          </a:xfrm>
          <a:prstGeom prst="rect">
            <a:avLst/>
          </a:prstGeom>
        </p:spPr>
        <p:txBody>
          <a:bodyPr vert="horz" wrap="square" lIns="0" tIns="13970" rIns="0" bIns="0" rtlCol="0">
            <a:spAutoFit/>
          </a:bodyPr>
          <a:lstStyle/>
          <a:p>
            <a:pPr marL="12700">
              <a:lnSpc>
                <a:spcPct val="100000"/>
              </a:lnSpc>
              <a:spcBef>
                <a:spcPts val="110"/>
              </a:spcBef>
            </a:pPr>
            <a:r>
              <a:rPr sz="2800" b="1" spc="-185" dirty="0">
                <a:solidFill>
                  <a:srgbClr val="2B2A2A"/>
                </a:solidFill>
                <a:latin typeface="Tahoma"/>
                <a:cs typeface="Tahoma"/>
              </a:rPr>
              <a:t>Insulin</a:t>
            </a:r>
            <a:r>
              <a:rPr sz="2800" b="1" spc="5" dirty="0">
                <a:solidFill>
                  <a:srgbClr val="2B2A2A"/>
                </a:solidFill>
                <a:latin typeface="Tahoma"/>
                <a:cs typeface="Tahoma"/>
              </a:rPr>
              <a:t> </a:t>
            </a:r>
            <a:r>
              <a:rPr sz="2800" b="1" spc="-70" dirty="0">
                <a:solidFill>
                  <a:srgbClr val="2B2A2A"/>
                </a:solidFill>
                <a:latin typeface="Tahoma"/>
                <a:cs typeface="Tahoma"/>
              </a:rPr>
              <a:t>medicine</a:t>
            </a:r>
            <a:endParaRPr sz="2800">
              <a:latin typeface="Tahoma"/>
              <a:cs typeface="Tahoma"/>
            </a:endParaRPr>
          </a:p>
        </p:txBody>
      </p:sp>
      <p:sp>
        <p:nvSpPr>
          <p:cNvPr id="15" name="object 15">
            <a:extLst>
              <a:ext uri="{C183D7F6-B498-43B3-948B-1728B52AA6E4}">
                <adec:decorative xmlns:adec="http://schemas.microsoft.com/office/drawing/2017/decorative" val="1"/>
              </a:ext>
            </a:extLst>
          </p:cNvPr>
          <p:cNvSpPr txBox="1"/>
          <p:nvPr/>
        </p:nvSpPr>
        <p:spPr>
          <a:xfrm>
            <a:off x="1811654" y="3859022"/>
            <a:ext cx="477520" cy="882650"/>
          </a:xfrm>
          <a:prstGeom prst="rect">
            <a:avLst/>
          </a:prstGeom>
        </p:spPr>
        <p:txBody>
          <a:bodyPr vert="horz" wrap="square" lIns="0" tIns="15240" rIns="0" bIns="0" rtlCol="0">
            <a:spAutoFit/>
          </a:bodyPr>
          <a:lstStyle/>
          <a:p>
            <a:pPr marL="12700">
              <a:lnSpc>
                <a:spcPct val="100000"/>
              </a:lnSpc>
              <a:spcBef>
                <a:spcPts val="120"/>
              </a:spcBef>
            </a:pPr>
            <a:r>
              <a:rPr sz="5600" spc="114" dirty="0">
                <a:solidFill>
                  <a:srgbClr val="FFFFFF"/>
                </a:solidFill>
                <a:latin typeface="Tahoma"/>
                <a:cs typeface="Tahoma"/>
              </a:rPr>
              <a:t>A</a:t>
            </a:r>
            <a:endParaRPr sz="5600">
              <a:latin typeface="Tahoma"/>
              <a:cs typeface="Tahoma"/>
            </a:endParaRPr>
          </a:p>
        </p:txBody>
      </p:sp>
      <p:sp>
        <p:nvSpPr>
          <p:cNvPr id="16" name="object 16">
            <a:extLst>
              <a:ext uri="{C183D7F6-B498-43B3-948B-1728B52AA6E4}">
                <adec:decorative xmlns:adec="http://schemas.microsoft.com/office/drawing/2017/decorative" val="1"/>
              </a:ext>
            </a:extLst>
          </p:cNvPr>
          <p:cNvSpPr txBox="1"/>
          <p:nvPr/>
        </p:nvSpPr>
        <p:spPr>
          <a:xfrm>
            <a:off x="7504303" y="3859022"/>
            <a:ext cx="488315" cy="882650"/>
          </a:xfrm>
          <a:prstGeom prst="rect">
            <a:avLst/>
          </a:prstGeom>
        </p:spPr>
        <p:txBody>
          <a:bodyPr vert="horz" wrap="square" lIns="0" tIns="15240" rIns="0" bIns="0" rtlCol="0">
            <a:spAutoFit/>
          </a:bodyPr>
          <a:lstStyle/>
          <a:p>
            <a:pPr marL="12700">
              <a:lnSpc>
                <a:spcPct val="100000"/>
              </a:lnSpc>
              <a:spcBef>
                <a:spcPts val="120"/>
              </a:spcBef>
            </a:pPr>
            <a:r>
              <a:rPr sz="5600" spc="280" dirty="0">
                <a:solidFill>
                  <a:srgbClr val="FFFFFF"/>
                </a:solidFill>
                <a:latin typeface="Tahoma"/>
                <a:cs typeface="Tahoma"/>
              </a:rPr>
              <a:t>B</a:t>
            </a:r>
            <a:endParaRPr sz="5600">
              <a:latin typeface="Tahoma"/>
              <a:cs typeface="Tahoma"/>
            </a:endParaRPr>
          </a:p>
        </p:txBody>
      </p:sp>
      <p:sp>
        <p:nvSpPr>
          <p:cNvPr id="59" name="object 59"/>
          <p:cNvSpPr txBox="1"/>
          <p:nvPr/>
        </p:nvSpPr>
        <p:spPr>
          <a:xfrm>
            <a:off x="16102837" y="9900336"/>
            <a:ext cx="2105660" cy="234315"/>
          </a:xfrm>
          <a:prstGeom prst="rect">
            <a:avLst/>
          </a:prstGeom>
        </p:spPr>
        <p:txBody>
          <a:bodyPr vert="horz" wrap="square" lIns="0" tIns="15240" rIns="0" bIns="0" rtlCol="0">
            <a:spAutoFit/>
          </a:bodyPr>
          <a:lstStyle/>
          <a:p>
            <a:pPr marL="12700">
              <a:lnSpc>
                <a:spcPct val="100000"/>
              </a:lnSpc>
              <a:spcBef>
                <a:spcPts val="120"/>
              </a:spcBef>
            </a:pPr>
            <a:r>
              <a:rPr sz="1350" spc="90" dirty="0">
                <a:latin typeface="Tahoma"/>
                <a:cs typeface="Tahoma"/>
              </a:rPr>
              <a:t>Mirus</a:t>
            </a:r>
            <a:r>
              <a:rPr sz="1350" spc="-5" dirty="0">
                <a:latin typeface="Tahoma"/>
                <a:cs typeface="Tahoma"/>
              </a:rPr>
              <a:t> </a:t>
            </a:r>
            <a:r>
              <a:rPr sz="1350" spc="50" dirty="0">
                <a:latin typeface="Tahoma"/>
                <a:cs typeface="Tahoma"/>
              </a:rPr>
              <a:t>et</a:t>
            </a:r>
            <a:r>
              <a:rPr sz="1350" spc="-40" dirty="0">
                <a:latin typeface="Tahoma"/>
                <a:cs typeface="Tahoma"/>
              </a:rPr>
              <a:t> </a:t>
            </a:r>
            <a:r>
              <a:rPr sz="1350" spc="-20" dirty="0">
                <a:latin typeface="Tahoma"/>
                <a:cs typeface="Tahoma"/>
              </a:rPr>
              <a:t>al.,</a:t>
            </a:r>
            <a:r>
              <a:rPr sz="1350" spc="-40" dirty="0">
                <a:latin typeface="Tahoma"/>
                <a:cs typeface="Tahoma"/>
              </a:rPr>
              <a:t> </a:t>
            </a:r>
            <a:r>
              <a:rPr sz="1350" spc="90" dirty="0">
                <a:latin typeface="Tahoma"/>
                <a:cs typeface="Tahoma"/>
              </a:rPr>
              <a:t>under</a:t>
            </a:r>
            <a:r>
              <a:rPr sz="1350" spc="-50" dirty="0">
                <a:latin typeface="Tahoma"/>
                <a:cs typeface="Tahoma"/>
              </a:rPr>
              <a:t> </a:t>
            </a:r>
            <a:r>
              <a:rPr sz="1350" spc="-10" dirty="0">
                <a:latin typeface="Tahoma"/>
                <a:cs typeface="Tahoma"/>
              </a:rPr>
              <a:t>review</a:t>
            </a:r>
            <a:endParaRPr sz="1350">
              <a:latin typeface="Tahoma"/>
              <a:cs typeface="Tahom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907792" y="731519"/>
            <a:ext cx="8686800" cy="1161415"/>
          </a:xfrm>
          <a:custGeom>
            <a:avLst/>
            <a:gdLst/>
            <a:ahLst/>
            <a:cxnLst/>
            <a:rect l="l" t="t" r="r" b="b"/>
            <a:pathLst>
              <a:path w="8686800" h="1161414">
                <a:moveTo>
                  <a:pt x="8661146" y="0"/>
                </a:moveTo>
                <a:lnTo>
                  <a:pt x="25653" y="0"/>
                </a:lnTo>
                <a:lnTo>
                  <a:pt x="15644" y="2008"/>
                </a:lnTo>
                <a:lnTo>
                  <a:pt x="7493" y="7492"/>
                </a:lnTo>
                <a:lnTo>
                  <a:pt x="2008" y="15644"/>
                </a:lnTo>
                <a:lnTo>
                  <a:pt x="0" y="25653"/>
                </a:lnTo>
                <a:lnTo>
                  <a:pt x="0" y="1142491"/>
                </a:lnTo>
                <a:lnTo>
                  <a:pt x="2666" y="1148969"/>
                </a:lnTo>
                <a:lnTo>
                  <a:pt x="12318" y="1158621"/>
                </a:lnTo>
                <a:lnTo>
                  <a:pt x="18795" y="1161287"/>
                </a:lnTo>
                <a:lnTo>
                  <a:pt x="8661146" y="1161287"/>
                </a:lnTo>
                <a:lnTo>
                  <a:pt x="8671155" y="1159279"/>
                </a:lnTo>
                <a:lnTo>
                  <a:pt x="8679307" y="1153795"/>
                </a:lnTo>
                <a:lnTo>
                  <a:pt x="8684791" y="1145643"/>
                </a:lnTo>
                <a:lnTo>
                  <a:pt x="8686800" y="1135633"/>
                </a:lnTo>
                <a:lnTo>
                  <a:pt x="8686800" y="25653"/>
                </a:lnTo>
                <a:lnTo>
                  <a:pt x="8684791" y="15644"/>
                </a:lnTo>
                <a:lnTo>
                  <a:pt x="8679307" y="7493"/>
                </a:lnTo>
                <a:lnTo>
                  <a:pt x="8671155" y="2008"/>
                </a:lnTo>
                <a:lnTo>
                  <a:pt x="8661146"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xfrm>
            <a:off x="2223517" y="535051"/>
            <a:ext cx="9849108" cy="1162626"/>
          </a:xfrm>
          <a:prstGeom prst="rect">
            <a:avLst/>
          </a:prstGeom>
        </p:spPr>
        <p:txBody>
          <a:bodyPr vert="horz" wrap="square" lIns="0" tIns="221742" rIns="0" bIns="0" rtlCol="0">
            <a:spAutoFit/>
          </a:bodyPr>
          <a:lstStyle/>
          <a:p>
            <a:pPr marL="1318260">
              <a:lnSpc>
                <a:spcPct val="100000"/>
              </a:lnSpc>
              <a:spcBef>
                <a:spcPts val="125"/>
              </a:spcBef>
            </a:pPr>
            <a:r>
              <a:rPr sz="6100" b="0" spc="-440" dirty="0">
                <a:latin typeface="Arial Black"/>
                <a:cs typeface="Arial Black"/>
              </a:rPr>
              <a:t>DATA</a:t>
            </a:r>
            <a:r>
              <a:rPr sz="6100" b="0" spc="-430" dirty="0">
                <a:latin typeface="Arial Black"/>
                <a:cs typeface="Arial Black"/>
              </a:rPr>
              <a:t> </a:t>
            </a:r>
            <a:r>
              <a:rPr sz="6100" b="0" spc="-555" dirty="0">
                <a:latin typeface="Arial Black"/>
                <a:cs typeface="Arial Black"/>
              </a:rPr>
              <a:t>COLLECTION</a:t>
            </a:r>
            <a:endParaRPr sz="6100" dirty="0">
              <a:latin typeface="Arial Black"/>
              <a:cs typeface="Arial Black"/>
            </a:endParaRPr>
          </a:p>
        </p:txBody>
      </p:sp>
      <p:pic>
        <p:nvPicPr>
          <p:cNvPr id="6" name="object 6" descr="Screenshot of a Novella consent video"/>
          <p:cNvPicPr/>
          <p:nvPr/>
        </p:nvPicPr>
        <p:blipFill>
          <a:blip r:embed="rId2" cstate="print"/>
          <a:stretch>
            <a:fillRect/>
          </a:stretch>
        </p:blipFill>
        <p:spPr>
          <a:xfrm>
            <a:off x="502919" y="3995928"/>
            <a:ext cx="6318504" cy="3566160"/>
          </a:xfrm>
          <a:prstGeom prst="rect">
            <a:avLst/>
          </a:prstGeom>
        </p:spPr>
      </p:pic>
      <p:sp>
        <p:nvSpPr>
          <p:cNvPr id="7" name="object 7"/>
          <p:cNvSpPr txBox="1"/>
          <p:nvPr/>
        </p:nvSpPr>
        <p:spPr>
          <a:xfrm>
            <a:off x="1612391" y="7646479"/>
            <a:ext cx="3796665" cy="454025"/>
          </a:xfrm>
          <a:prstGeom prst="rect">
            <a:avLst/>
          </a:prstGeom>
        </p:spPr>
        <p:txBody>
          <a:bodyPr vert="horz" wrap="square" lIns="0" tIns="13970" rIns="0" bIns="0" rtlCol="0">
            <a:spAutoFit/>
          </a:bodyPr>
          <a:lstStyle/>
          <a:p>
            <a:pPr marL="12700">
              <a:lnSpc>
                <a:spcPct val="100000"/>
              </a:lnSpc>
              <a:spcBef>
                <a:spcPts val="110"/>
              </a:spcBef>
            </a:pPr>
            <a:r>
              <a:rPr sz="2800" b="1" spc="-120" dirty="0">
                <a:solidFill>
                  <a:srgbClr val="2B2A2A"/>
                </a:solidFill>
                <a:latin typeface="Tahoma"/>
                <a:cs typeface="Tahoma"/>
              </a:rPr>
              <a:t>Novella</a:t>
            </a:r>
            <a:r>
              <a:rPr sz="2800" b="1" spc="-65" dirty="0">
                <a:solidFill>
                  <a:srgbClr val="2B2A2A"/>
                </a:solidFill>
                <a:latin typeface="Tahoma"/>
                <a:cs typeface="Tahoma"/>
              </a:rPr>
              <a:t> </a:t>
            </a:r>
            <a:r>
              <a:rPr sz="2800" b="1" spc="-90" dirty="0">
                <a:solidFill>
                  <a:srgbClr val="2B2A2A"/>
                </a:solidFill>
                <a:latin typeface="Tahoma"/>
                <a:cs typeface="Tahoma"/>
              </a:rPr>
              <a:t>Consent</a:t>
            </a:r>
            <a:r>
              <a:rPr sz="2800" b="1" spc="-75" dirty="0">
                <a:solidFill>
                  <a:srgbClr val="2B2A2A"/>
                </a:solidFill>
                <a:latin typeface="Tahoma"/>
                <a:cs typeface="Tahoma"/>
              </a:rPr>
              <a:t> </a:t>
            </a:r>
            <a:r>
              <a:rPr sz="2800" b="1" spc="-40" dirty="0">
                <a:solidFill>
                  <a:srgbClr val="2B2A2A"/>
                </a:solidFill>
                <a:latin typeface="Tahoma"/>
                <a:cs typeface="Tahoma"/>
              </a:rPr>
              <a:t>Video</a:t>
            </a:r>
            <a:endParaRPr sz="2800">
              <a:latin typeface="Tahoma"/>
              <a:cs typeface="Tahoma"/>
            </a:endParaRPr>
          </a:p>
        </p:txBody>
      </p:sp>
      <p:pic>
        <p:nvPicPr>
          <p:cNvPr id="5" name="object 5" descr="Screenshot of A1c Home Kit with a QR code to a YouTube video for instructions in ASL"/>
          <p:cNvPicPr/>
          <p:nvPr/>
        </p:nvPicPr>
        <p:blipFill>
          <a:blip r:embed="rId3" cstate="print"/>
          <a:stretch>
            <a:fillRect/>
          </a:stretch>
        </p:blipFill>
        <p:spPr>
          <a:xfrm>
            <a:off x="7636467" y="3292802"/>
            <a:ext cx="4290037" cy="4972410"/>
          </a:xfrm>
          <a:prstGeom prst="rect">
            <a:avLst/>
          </a:prstGeom>
        </p:spPr>
      </p:pic>
      <p:sp>
        <p:nvSpPr>
          <p:cNvPr id="8" name="object 8"/>
          <p:cNvSpPr txBox="1"/>
          <p:nvPr/>
        </p:nvSpPr>
        <p:spPr>
          <a:xfrm>
            <a:off x="8697721" y="8478329"/>
            <a:ext cx="2233295" cy="454025"/>
          </a:xfrm>
          <a:prstGeom prst="rect">
            <a:avLst/>
          </a:prstGeom>
        </p:spPr>
        <p:txBody>
          <a:bodyPr vert="horz" wrap="square" lIns="0" tIns="13970" rIns="0" bIns="0" rtlCol="0">
            <a:spAutoFit/>
          </a:bodyPr>
          <a:lstStyle/>
          <a:p>
            <a:pPr marL="12700">
              <a:lnSpc>
                <a:spcPct val="100000"/>
              </a:lnSpc>
              <a:spcBef>
                <a:spcPts val="110"/>
              </a:spcBef>
            </a:pPr>
            <a:r>
              <a:rPr sz="2800" b="1" spc="-295" dirty="0">
                <a:solidFill>
                  <a:srgbClr val="2B2A2A"/>
                </a:solidFill>
                <a:latin typeface="Tahoma"/>
                <a:cs typeface="Tahoma"/>
              </a:rPr>
              <a:t>A1C</a:t>
            </a:r>
            <a:r>
              <a:rPr sz="2800" b="1" spc="-75" dirty="0">
                <a:solidFill>
                  <a:srgbClr val="2B2A2A"/>
                </a:solidFill>
                <a:latin typeface="Tahoma"/>
                <a:cs typeface="Tahoma"/>
              </a:rPr>
              <a:t> </a:t>
            </a:r>
            <a:r>
              <a:rPr sz="2800" b="1" spc="-195" dirty="0">
                <a:solidFill>
                  <a:srgbClr val="2B2A2A"/>
                </a:solidFill>
                <a:latin typeface="Tahoma"/>
                <a:cs typeface="Tahoma"/>
              </a:rPr>
              <a:t>Home</a:t>
            </a:r>
            <a:r>
              <a:rPr sz="2800" b="1" spc="-45" dirty="0">
                <a:solidFill>
                  <a:srgbClr val="2B2A2A"/>
                </a:solidFill>
                <a:latin typeface="Tahoma"/>
                <a:cs typeface="Tahoma"/>
              </a:rPr>
              <a:t> </a:t>
            </a:r>
            <a:r>
              <a:rPr sz="2800" b="1" spc="-65" dirty="0">
                <a:solidFill>
                  <a:srgbClr val="2B2A2A"/>
                </a:solidFill>
                <a:latin typeface="Tahoma"/>
                <a:cs typeface="Tahoma"/>
              </a:rPr>
              <a:t>Kit</a:t>
            </a:r>
            <a:endParaRPr sz="2800">
              <a:latin typeface="Tahoma"/>
              <a:cs typeface="Tahoma"/>
            </a:endParaRPr>
          </a:p>
        </p:txBody>
      </p:sp>
      <p:pic>
        <p:nvPicPr>
          <p:cNvPr id="4" name="object 4" descr="Screenshot of a question in REDCap with ASL video"/>
          <p:cNvPicPr/>
          <p:nvPr/>
        </p:nvPicPr>
        <p:blipFill>
          <a:blip r:embed="rId4" cstate="print"/>
          <a:stretch>
            <a:fillRect/>
          </a:stretch>
        </p:blipFill>
        <p:spPr>
          <a:xfrm>
            <a:off x="12819888" y="841247"/>
            <a:ext cx="5138927" cy="8180724"/>
          </a:xfrm>
          <a:prstGeom prst="rect">
            <a:avLst/>
          </a:prstGeom>
        </p:spPr>
      </p:pic>
      <p:sp>
        <p:nvSpPr>
          <p:cNvPr id="9" name="object 9"/>
          <p:cNvSpPr txBox="1"/>
          <p:nvPr/>
        </p:nvSpPr>
        <p:spPr>
          <a:xfrm>
            <a:off x="14810993" y="9310713"/>
            <a:ext cx="1332865" cy="454025"/>
          </a:xfrm>
          <a:prstGeom prst="rect">
            <a:avLst/>
          </a:prstGeom>
        </p:spPr>
        <p:txBody>
          <a:bodyPr vert="horz" wrap="square" lIns="0" tIns="13970" rIns="0" bIns="0" rtlCol="0">
            <a:spAutoFit/>
          </a:bodyPr>
          <a:lstStyle/>
          <a:p>
            <a:pPr marL="12700">
              <a:lnSpc>
                <a:spcPct val="100000"/>
              </a:lnSpc>
              <a:spcBef>
                <a:spcPts val="110"/>
              </a:spcBef>
            </a:pPr>
            <a:r>
              <a:rPr sz="2800" b="1" spc="-150" dirty="0">
                <a:solidFill>
                  <a:srgbClr val="2B2A2A"/>
                </a:solidFill>
                <a:latin typeface="Tahoma"/>
                <a:cs typeface="Tahoma"/>
              </a:rPr>
              <a:t>REDCap</a:t>
            </a:r>
            <a:endParaRPr sz="2800">
              <a:latin typeface="Tahoma"/>
              <a:cs typeface="Tahoma"/>
            </a:endParaRPr>
          </a:p>
        </p:txBody>
      </p:sp>
      <p:grpSp>
        <p:nvGrpSpPr>
          <p:cNvPr id="30" name="Group 29">
            <a:extLst>
              <a:ext uri="{FF2B5EF4-FFF2-40B4-BE49-F238E27FC236}">
                <a16:creationId xmlns:a16="http://schemas.microsoft.com/office/drawing/2014/main" id="{557C5BAC-B3D4-4055-B370-F8646A7D0518}"/>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10" name="object 10">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 name="object 3">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719072" y="795527"/>
            <a:ext cx="14895830" cy="1170940"/>
          </a:xfrm>
          <a:custGeom>
            <a:avLst/>
            <a:gdLst/>
            <a:ahLst/>
            <a:cxnLst/>
            <a:rect l="l" t="t" r="r" b="b"/>
            <a:pathLst>
              <a:path w="14895830" h="1170939">
                <a:moveTo>
                  <a:pt x="14884526" y="0"/>
                </a:moveTo>
                <a:lnTo>
                  <a:pt x="14985" y="0"/>
                </a:lnTo>
                <a:lnTo>
                  <a:pt x="11048" y="0"/>
                </a:lnTo>
                <a:lnTo>
                  <a:pt x="7238" y="1524"/>
                </a:lnTo>
                <a:lnTo>
                  <a:pt x="1523" y="7239"/>
                </a:lnTo>
                <a:lnTo>
                  <a:pt x="0" y="11049"/>
                </a:lnTo>
                <a:lnTo>
                  <a:pt x="0" y="1159382"/>
                </a:lnTo>
                <a:lnTo>
                  <a:pt x="1523" y="1163193"/>
                </a:lnTo>
                <a:lnTo>
                  <a:pt x="7238" y="1168907"/>
                </a:lnTo>
                <a:lnTo>
                  <a:pt x="11048" y="1170431"/>
                </a:lnTo>
                <a:lnTo>
                  <a:pt x="14884526" y="1170431"/>
                </a:lnTo>
                <a:lnTo>
                  <a:pt x="14888337" y="1168907"/>
                </a:lnTo>
                <a:lnTo>
                  <a:pt x="14894051" y="1163193"/>
                </a:lnTo>
                <a:lnTo>
                  <a:pt x="14895576" y="1159382"/>
                </a:lnTo>
                <a:lnTo>
                  <a:pt x="14895576" y="11049"/>
                </a:lnTo>
                <a:lnTo>
                  <a:pt x="14894051" y="7239"/>
                </a:lnTo>
                <a:lnTo>
                  <a:pt x="14888337" y="1524"/>
                </a:lnTo>
                <a:lnTo>
                  <a:pt x="14884526" y="0"/>
                </a:lnTo>
                <a:close/>
              </a:path>
            </a:pathLst>
          </a:custGeom>
          <a:solidFill>
            <a:srgbClr val="AC162C"/>
          </a:solidFill>
        </p:spPr>
        <p:txBody>
          <a:bodyPr wrap="square" lIns="0" tIns="0" rIns="0" bIns="0" rtlCol="0"/>
          <a:lstStyle/>
          <a:p>
            <a:endParaRPr/>
          </a:p>
        </p:txBody>
      </p:sp>
      <p:sp>
        <p:nvSpPr>
          <p:cNvPr id="43" name="object 43" descr="$PPTXTitle"/>
          <p:cNvSpPr txBox="1">
            <a:spLocks noGrp="1"/>
          </p:cNvSpPr>
          <p:nvPr>
            <p:ph type="title"/>
          </p:nvPr>
        </p:nvSpPr>
        <p:spPr>
          <a:prstGeom prst="rect">
            <a:avLst/>
          </a:prstGeom>
        </p:spPr>
        <p:txBody>
          <a:bodyPr vert="horz" wrap="square" lIns="0" tIns="287655" rIns="0" bIns="0" rtlCol="0">
            <a:spAutoFit/>
          </a:bodyPr>
          <a:lstStyle/>
          <a:p>
            <a:pPr marL="214629">
              <a:lnSpc>
                <a:spcPct val="100000"/>
              </a:lnSpc>
              <a:spcBef>
                <a:spcPts val="125"/>
              </a:spcBef>
            </a:pPr>
            <a:r>
              <a:rPr sz="6100" b="0" spc="-590" dirty="0">
                <a:latin typeface="Arial Black"/>
                <a:cs typeface="Arial Black"/>
              </a:rPr>
              <a:t>ASL</a:t>
            </a:r>
            <a:r>
              <a:rPr sz="6100" b="0" spc="-475" dirty="0">
                <a:latin typeface="Arial Black"/>
                <a:cs typeface="Arial Black"/>
              </a:rPr>
              <a:t> </a:t>
            </a:r>
            <a:r>
              <a:rPr sz="6100" b="0" spc="-685" dirty="0">
                <a:latin typeface="Arial Black"/>
                <a:cs typeface="Arial Black"/>
              </a:rPr>
              <a:t>DIABETES</a:t>
            </a:r>
            <a:r>
              <a:rPr sz="6100" b="0" spc="-430" dirty="0">
                <a:latin typeface="Arial Black"/>
                <a:cs typeface="Arial Black"/>
              </a:rPr>
              <a:t> </a:t>
            </a:r>
            <a:r>
              <a:rPr sz="6100" b="0" spc="-475" dirty="0">
                <a:latin typeface="Arial Black"/>
                <a:cs typeface="Arial Black"/>
              </a:rPr>
              <a:t>EDUCATION</a:t>
            </a:r>
            <a:r>
              <a:rPr sz="6100" b="0" spc="-409" dirty="0">
                <a:latin typeface="Arial Black"/>
                <a:cs typeface="Arial Black"/>
              </a:rPr>
              <a:t> </a:t>
            </a:r>
            <a:r>
              <a:rPr sz="6100" b="0" spc="-570" dirty="0">
                <a:latin typeface="Arial Black"/>
                <a:cs typeface="Arial Black"/>
              </a:rPr>
              <a:t>VIDEOS</a:t>
            </a:r>
            <a:endParaRPr sz="6100" dirty="0">
              <a:latin typeface="Arial Black"/>
              <a:cs typeface="Arial Black"/>
            </a:endParaRPr>
          </a:p>
        </p:txBody>
      </p:sp>
      <p:pic>
        <p:nvPicPr>
          <p:cNvPr id="44" name="object 44" descr="Screenshot of an ASL diabetes education video talking about carbs"/>
          <p:cNvPicPr/>
          <p:nvPr/>
        </p:nvPicPr>
        <p:blipFill>
          <a:blip r:embed="rId2" cstate="print"/>
          <a:stretch>
            <a:fillRect/>
          </a:stretch>
        </p:blipFill>
        <p:spPr>
          <a:xfrm>
            <a:off x="3072383" y="2478023"/>
            <a:ext cx="12188952" cy="6702552"/>
          </a:xfrm>
          <a:prstGeom prst="rect">
            <a:avLst/>
          </a:prstGeom>
        </p:spPr>
      </p:pic>
      <p:sp>
        <p:nvSpPr>
          <p:cNvPr id="45" name="object 45"/>
          <p:cNvSpPr txBox="1"/>
          <p:nvPr/>
        </p:nvSpPr>
        <p:spPr>
          <a:xfrm>
            <a:off x="16482821" y="9900336"/>
            <a:ext cx="1732280"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5" dirty="0">
                <a:latin typeface="Tahoma"/>
                <a:cs typeface="Tahoma"/>
              </a:rPr>
              <a:t> </a:t>
            </a:r>
            <a:r>
              <a:rPr sz="1350" spc="45" dirty="0">
                <a:latin typeface="Tahoma"/>
                <a:cs typeface="Tahoma"/>
              </a:rPr>
              <a:t>2025</a:t>
            </a:r>
            <a:endParaRPr sz="1350">
              <a:latin typeface="Tahoma"/>
              <a:cs typeface="Tahom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008BB2B-E682-4BBB-AF1D-6B082CEB44A4}"/>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 name="object 3">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6" name="Group 45">
            <a:extLst>
              <a:ext uri="{FF2B5EF4-FFF2-40B4-BE49-F238E27FC236}">
                <a16:creationId xmlns:a16="http://schemas.microsoft.com/office/drawing/2014/main" id="{8AC1493F-099D-4BCF-9D48-AC95482488F1}"/>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3" name="object 23">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3" name="object 43">
            <a:extLst>
              <a:ext uri="{C183D7F6-B498-43B3-948B-1728B52AA6E4}">
                <adec:decorative xmlns:adec="http://schemas.microsoft.com/office/drawing/2017/decorative" val="1"/>
              </a:ext>
            </a:extLst>
          </p:cNvPr>
          <p:cNvSpPr/>
          <p:nvPr/>
        </p:nvSpPr>
        <p:spPr>
          <a:xfrm>
            <a:off x="1719072" y="795527"/>
            <a:ext cx="14895830" cy="1170940"/>
          </a:xfrm>
          <a:custGeom>
            <a:avLst/>
            <a:gdLst/>
            <a:ahLst/>
            <a:cxnLst/>
            <a:rect l="l" t="t" r="r" b="b"/>
            <a:pathLst>
              <a:path w="14895830" h="1170939">
                <a:moveTo>
                  <a:pt x="14884526" y="0"/>
                </a:moveTo>
                <a:lnTo>
                  <a:pt x="14985" y="0"/>
                </a:lnTo>
                <a:lnTo>
                  <a:pt x="11048" y="0"/>
                </a:lnTo>
                <a:lnTo>
                  <a:pt x="7238" y="1524"/>
                </a:lnTo>
                <a:lnTo>
                  <a:pt x="1523" y="7239"/>
                </a:lnTo>
                <a:lnTo>
                  <a:pt x="0" y="11049"/>
                </a:lnTo>
                <a:lnTo>
                  <a:pt x="0" y="1159382"/>
                </a:lnTo>
                <a:lnTo>
                  <a:pt x="1523" y="1163193"/>
                </a:lnTo>
                <a:lnTo>
                  <a:pt x="7238" y="1168907"/>
                </a:lnTo>
                <a:lnTo>
                  <a:pt x="11048" y="1170431"/>
                </a:lnTo>
                <a:lnTo>
                  <a:pt x="14884526" y="1170431"/>
                </a:lnTo>
                <a:lnTo>
                  <a:pt x="14888337" y="1168907"/>
                </a:lnTo>
                <a:lnTo>
                  <a:pt x="14894051" y="1163193"/>
                </a:lnTo>
                <a:lnTo>
                  <a:pt x="14895576" y="1159382"/>
                </a:lnTo>
                <a:lnTo>
                  <a:pt x="14895576" y="11049"/>
                </a:lnTo>
                <a:lnTo>
                  <a:pt x="14894051" y="7239"/>
                </a:lnTo>
                <a:lnTo>
                  <a:pt x="14888337" y="1524"/>
                </a:lnTo>
                <a:lnTo>
                  <a:pt x="14884526" y="0"/>
                </a:lnTo>
                <a:close/>
              </a:path>
            </a:pathLst>
          </a:custGeom>
          <a:solidFill>
            <a:srgbClr val="AC162C"/>
          </a:solidFill>
        </p:spPr>
        <p:txBody>
          <a:bodyPr wrap="square" lIns="0" tIns="0" rIns="0" bIns="0" rtlCol="0"/>
          <a:lstStyle/>
          <a:p>
            <a:endParaRPr/>
          </a:p>
        </p:txBody>
      </p:sp>
      <p:sp>
        <p:nvSpPr>
          <p:cNvPr id="44" name="object 44" descr="$PPTXTitle"/>
          <p:cNvSpPr txBox="1">
            <a:spLocks noGrp="1"/>
          </p:cNvSpPr>
          <p:nvPr>
            <p:ph type="title"/>
          </p:nvPr>
        </p:nvSpPr>
        <p:spPr>
          <a:prstGeom prst="rect">
            <a:avLst/>
          </a:prstGeom>
        </p:spPr>
        <p:txBody>
          <a:bodyPr vert="horz" wrap="square" lIns="0" tIns="287655" rIns="0" bIns="0" rtlCol="0">
            <a:spAutoFit/>
          </a:bodyPr>
          <a:lstStyle/>
          <a:p>
            <a:pPr marL="214629">
              <a:lnSpc>
                <a:spcPct val="100000"/>
              </a:lnSpc>
              <a:spcBef>
                <a:spcPts val="125"/>
              </a:spcBef>
            </a:pPr>
            <a:r>
              <a:rPr sz="6100" b="0" spc="-590" dirty="0">
                <a:latin typeface="Arial Black"/>
                <a:cs typeface="Arial Black"/>
              </a:rPr>
              <a:t>ASL</a:t>
            </a:r>
            <a:r>
              <a:rPr sz="6100" b="0" spc="-475" dirty="0">
                <a:latin typeface="Arial Black"/>
                <a:cs typeface="Arial Black"/>
              </a:rPr>
              <a:t> </a:t>
            </a:r>
            <a:r>
              <a:rPr sz="6100" b="0" spc="-685" dirty="0">
                <a:latin typeface="Arial Black"/>
                <a:cs typeface="Arial Black"/>
              </a:rPr>
              <a:t>DIABETES</a:t>
            </a:r>
            <a:r>
              <a:rPr sz="6100" b="0" spc="-430" dirty="0">
                <a:latin typeface="Arial Black"/>
                <a:cs typeface="Arial Black"/>
              </a:rPr>
              <a:t> </a:t>
            </a:r>
            <a:r>
              <a:rPr sz="6100" b="0" spc="-475" dirty="0">
                <a:latin typeface="Arial Black"/>
                <a:cs typeface="Arial Black"/>
              </a:rPr>
              <a:t>EDUCATION</a:t>
            </a:r>
            <a:r>
              <a:rPr sz="6100" b="0" spc="-409" dirty="0">
                <a:latin typeface="Arial Black"/>
                <a:cs typeface="Arial Black"/>
              </a:rPr>
              <a:t> </a:t>
            </a:r>
            <a:r>
              <a:rPr sz="6100" b="0" spc="-570" dirty="0">
                <a:latin typeface="Arial Black"/>
                <a:cs typeface="Arial Black"/>
              </a:rPr>
              <a:t>VIDEOS</a:t>
            </a:r>
            <a:endParaRPr sz="6100" dirty="0">
              <a:latin typeface="Arial Black"/>
              <a:cs typeface="Arial Black"/>
            </a:endParaRPr>
          </a:p>
        </p:txBody>
      </p:sp>
      <p:pic>
        <p:nvPicPr>
          <p:cNvPr id="2" name="object 2" descr="A person standing in front of a green screen with a crew of people behind the scenes recording"/>
          <p:cNvPicPr/>
          <p:nvPr/>
        </p:nvPicPr>
        <p:blipFill>
          <a:blip r:embed="rId2" cstate="print"/>
          <a:stretch>
            <a:fillRect/>
          </a:stretch>
        </p:blipFill>
        <p:spPr>
          <a:xfrm>
            <a:off x="2276855" y="2468879"/>
            <a:ext cx="13716286" cy="7315200"/>
          </a:xfrm>
          <a:prstGeom prst="rect">
            <a:avLst/>
          </a:prstGeom>
        </p:spPr>
      </p:pic>
      <p:sp>
        <p:nvSpPr>
          <p:cNvPr id="45" name="object 45"/>
          <p:cNvSpPr txBox="1"/>
          <p:nvPr/>
        </p:nvSpPr>
        <p:spPr>
          <a:xfrm>
            <a:off x="16482821" y="9900336"/>
            <a:ext cx="1732280"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5" dirty="0">
                <a:latin typeface="Tahoma"/>
                <a:cs typeface="Tahoma"/>
              </a:rPr>
              <a:t> </a:t>
            </a:r>
            <a:r>
              <a:rPr sz="1350" spc="45" dirty="0">
                <a:latin typeface="Tahoma"/>
                <a:cs typeface="Tahoma"/>
              </a:rPr>
              <a:t>2025</a:t>
            </a:r>
            <a:endParaRPr sz="1350">
              <a:latin typeface="Tahoma"/>
              <a:cs typeface="Tahom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86F81C7-735F-455F-8E52-5333C4BE4A4C}"/>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 name="object 3">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6" name="Group 45">
            <a:extLst>
              <a:ext uri="{FF2B5EF4-FFF2-40B4-BE49-F238E27FC236}">
                <a16:creationId xmlns:a16="http://schemas.microsoft.com/office/drawing/2014/main" id="{EF7EC0CA-B4D1-401D-8EA3-26F33DB9DE76}"/>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3" name="object 23">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3" name="object 43">
            <a:extLst>
              <a:ext uri="{C183D7F6-B498-43B3-948B-1728B52AA6E4}">
                <adec:decorative xmlns:adec="http://schemas.microsoft.com/office/drawing/2017/decorative" val="1"/>
              </a:ext>
            </a:extLst>
          </p:cNvPr>
          <p:cNvSpPr/>
          <p:nvPr/>
        </p:nvSpPr>
        <p:spPr>
          <a:xfrm>
            <a:off x="1719072" y="795527"/>
            <a:ext cx="14895830" cy="1170940"/>
          </a:xfrm>
          <a:custGeom>
            <a:avLst/>
            <a:gdLst/>
            <a:ahLst/>
            <a:cxnLst/>
            <a:rect l="l" t="t" r="r" b="b"/>
            <a:pathLst>
              <a:path w="14895830" h="1170939">
                <a:moveTo>
                  <a:pt x="14884526" y="0"/>
                </a:moveTo>
                <a:lnTo>
                  <a:pt x="14985" y="0"/>
                </a:lnTo>
                <a:lnTo>
                  <a:pt x="11048" y="0"/>
                </a:lnTo>
                <a:lnTo>
                  <a:pt x="7238" y="1524"/>
                </a:lnTo>
                <a:lnTo>
                  <a:pt x="1523" y="7239"/>
                </a:lnTo>
                <a:lnTo>
                  <a:pt x="0" y="11049"/>
                </a:lnTo>
                <a:lnTo>
                  <a:pt x="0" y="1159382"/>
                </a:lnTo>
                <a:lnTo>
                  <a:pt x="1523" y="1163193"/>
                </a:lnTo>
                <a:lnTo>
                  <a:pt x="7238" y="1168907"/>
                </a:lnTo>
                <a:lnTo>
                  <a:pt x="11048" y="1170431"/>
                </a:lnTo>
                <a:lnTo>
                  <a:pt x="14884526" y="1170431"/>
                </a:lnTo>
                <a:lnTo>
                  <a:pt x="14888337" y="1168907"/>
                </a:lnTo>
                <a:lnTo>
                  <a:pt x="14894051" y="1163193"/>
                </a:lnTo>
                <a:lnTo>
                  <a:pt x="14895576" y="1159382"/>
                </a:lnTo>
                <a:lnTo>
                  <a:pt x="14895576" y="11049"/>
                </a:lnTo>
                <a:lnTo>
                  <a:pt x="14894051" y="7239"/>
                </a:lnTo>
                <a:lnTo>
                  <a:pt x="14888337" y="1524"/>
                </a:lnTo>
                <a:lnTo>
                  <a:pt x="14884526" y="0"/>
                </a:lnTo>
                <a:close/>
              </a:path>
            </a:pathLst>
          </a:custGeom>
          <a:solidFill>
            <a:srgbClr val="AC162C"/>
          </a:solidFill>
        </p:spPr>
        <p:txBody>
          <a:bodyPr wrap="square" lIns="0" tIns="0" rIns="0" bIns="0" rtlCol="0"/>
          <a:lstStyle/>
          <a:p>
            <a:endParaRPr/>
          </a:p>
        </p:txBody>
      </p:sp>
      <p:sp>
        <p:nvSpPr>
          <p:cNvPr id="44" name="object 44" descr="$PPTXTitle"/>
          <p:cNvSpPr txBox="1">
            <a:spLocks noGrp="1"/>
          </p:cNvSpPr>
          <p:nvPr>
            <p:ph type="title"/>
          </p:nvPr>
        </p:nvSpPr>
        <p:spPr>
          <a:prstGeom prst="rect">
            <a:avLst/>
          </a:prstGeom>
        </p:spPr>
        <p:txBody>
          <a:bodyPr vert="horz" wrap="square" lIns="0" tIns="287655" rIns="0" bIns="0" rtlCol="0">
            <a:spAutoFit/>
          </a:bodyPr>
          <a:lstStyle/>
          <a:p>
            <a:pPr marL="214629">
              <a:lnSpc>
                <a:spcPct val="100000"/>
              </a:lnSpc>
              <a:spcBef>
                <a:spcPts val="125"/>
              </a:spcBef>
            </a:pPr>
            <a:r>
              <a:rPr sz="6100" b="0" spc="-590" dirty="0">
                <a:latin typeface="Arial Black"/>
                <a:cs typeface="Arial Black"/>
              </a:rPr>
              <a:t>ASL</a:t>
            </a:r>
            <a:r>
              <a:rPr sz="6100" b="0" spc="-475" dirty="0">
                <a:latin typeface="Arial Black"/>
                <a:cs typeface="Arial Black"/>
              </a:rPr>
              <a:t> </a:t>
            </a:r>
            <a:r>
              <a:rPr sz="6100" b="0" spc="-685" dirty="0">
                <a:latin typeface="Arial Black"/>
                <a:cs typeface="Arial Black"/>
              </a:rPr>
              <a:t>DIABETES</a:t>
            </a:r>
            <a:r>
              <a:rPr sz="6100" b="0" spc="-430" dirty="0">
                <a:latin typeface="Arial Black"/>
                <a:cs typeface="Arial Black"/>
              </a:rPr>
              <a:t> </a:t>
            </a:r>
            <a:r>
              <a:rPr sz="6100" b="0" spc="-475" dirty="0">
                <a:latin typeface="Arial Black"/>
                <a:cs typeface="Arial Black"/>
              </a:rPr>
              <a:t>EDUCATION</a:t>
            </a:r>
            <a:r>
              <a:rPr sz="6100" b="0" spc="-409" dirty="0">
                <a:latin typeface="Arial Black"/>
                <a:cs typeface="Arial Black"/>
              </a:rPr>
              <a:t> </a:t>
            </a:r>
            <a:r>
              <a:rPr sz="6100" b="0" spc="-570" dirty="0">
                <a:latin typeface="Arial Black"/>
                <a:cs typeface="Arial Black"/>
              </a:rPr>
              <a:t>VIDEOS</a:t>
            </a:r>
            <a:endParaRPr sz="6100" dirty="0">
              <a:latin typeface="Arial Black"/>
              <a:cs typeface="Arial Black"/>
            </a:endParaRPr>
          </a:p>
        </p:txBody>
      </p:sp>
      <p:pic>
        <p:nvPicPr>
          <p:cNvPr id="2" name="object 2" descr="A screenshot of an ASL interpreter discussing hyperglycemia"/>
          <p:cNvPicPr/>
          <p:nvPr/>
        </p:nvPicPr>
        <p:blipFill>
          <a:blip r:embed="rId2" cstate="print"/>
          <a:stretch>
            <a:fillRect/>
          </a:stretch>
        </p:blipFill>
        <p:spPr>
          <a:xfrm>
            <a:off x="2551176" y="2404872"/>
            <a:ext cx="13231367" cy="7415783"/>
          </a:xfrm>
          <a:prstGeom prst="rect">
            <a:avLst/>
          </a:prstGeom>
        </p:spPr>
      </p:pic>
      <p:sp>
        <p:nvSpPr>
          <p:cNvPr id="45" name="object 45"/>
          <p:cNvSpPr txBox="1"/>
          <p:nvPr/>
        </p:nvSpPr>
        <p:spPr>
          <a:xfrm>
            <a:off x="16482821" y="9900336"/>
            <a:ext cx="1732280"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5" dirty="0">
                <a:latin typeface="Tahoma"/>
                <a:cs typeface="Tahoma"/>
              </a:rPr>
              <a:t> </a:t>
            </a:r>
            <a:r>
              <a:rPr sz="1350" spc="45" dirty="0">
                <a:latin typeface="Tahoma"/>
                <a:cs typeface="Tahoma"/>
              </a:rPr>
              <a:t>2025</a:t>
            </a:r>
            <a:endParaRPr sz="1350">
              <a:latin typeface="Tahoma"/>
              <a:cs typeface="Tahom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1719072" y="795527"/>
            <a:ext cx="14895830" cy="1170940"/>
          </a:xfrm>
          <a:custGeom>
            <a:avLst/>
            <a:gdLst/>
            <a:ahLst/>
            <a:cxnLst/>
            <a:rect l="l" t="t" r="r" b="b"/>
            <a:pathLst>
              <a:path w="14895830" h="1170939">
                <a:moveTo>
                  <a:pt x="14884526" y="0"/>
                </a:moveTo>
                <a:lnTo>
                  <a:pt x="14985" y="0"/>
                </a:lnTo>
                <a:lnTo>
                  <a:pt x="11048" y="0"/>
                </a:lnTo>
                <a:lnTo>
                  <a:pt x="7238" y="1524"/>
                </a:lnTo>
                <a:lnTo>
                  <a:pt x="1523" y="7239"/>
                </a:lnTo>
                <a:lnTo>
                  <a:pt x="0" y="11049"/>
                </a:lnTo>
                <a:lnTo>
                  <a:pt x="0" y="1159382"/>
                </a:lnTo>
                <a:lnTo>
                  <a:pt x="1523" y="1163193"/>
                </a:lnTo>
                <a:lnTo>
                  <a:pt x="7238" y="1168907"/>
                </a:lnTo>
                <a:lnTo>
                  <a:pt x="11048" y="1170431"/>
                </a:lnTo>
                <a:lnTo>
                  <a:pt x="14884526" y="1170431"/>
                </a:lnTo>
                <a:lnTo>
                  <a:pt x="14888337" y="1168907"/>
                </a:lnTo>
                <a:lnTo>
                  <a:pt x="14894051" y="1163193"/>
                </a:lnTo>
                <a:lnTo>
                  <a:pt x="14895576" y="1159382"/>
                </a:lnTo>
                <a:lnTo>
                  <a:pt x="14895576" y="11049"/>
                </a:lnTo>
                <a:lnTo>
                  <a:pt x="14894051" y="7239"/>
                </a:lnTo>
                <a:lnTo>
                  <a:pt x="14888337" y="1524"/>
                </a:lnTo>
                <a:lnTo>
                  <a:pt x="14884526" y="0"/>
                </a:lnTo>
                <a:close/>
              </a:path>
            </a:pathLst>
          </a:custGeom>
          <a:solidFill>
            <a:srgbClr val="AC162C"/>
          </a:solidFill>
        </p:spPr>
        <p:txBody>
          <a:bodyPr wrap="square" lIns="0" tIns="0" rIns="0" bIns="0" rtlCol="0"/>
          <a:lstStyle/>
          <a:p>
            <a:endParaRPr/>
          </a:p>
        </p:txBody>
      </p:sp>
      <p:sp>
        <p:nvSpPr>
          <p:cNvPr id="5" name="object 5" descr="$PPTXTitle"/>
          <p:cNvSpPr txBox="1">
            <a:spLocks noGrp="1"/>
          </p:cNvSpPr>
          <p:nvPr>
            <p:ph type="title"/>
          </p:nvPr>
        </p:nvSpPr>
        <p:spPr>
          <a:xfrm>
            <a:off x="2425573" y="806831"/>
            <a:ext cx="13291185" cy="958850"/>
          </a:xfrm>
          <a:prstGeom prst="rect">
            <a:avLst/>
          </a:prstGeom>
        </p:spPr>
        <p:txBody>
          <a:bodyPr vert="horz" wrap="square" lIns="0" tIns="15875" rIns="0" bIns="0" rtlCol="0">
            <a:spAutoFit/>
          </a:bodyPr>
          <a:lstStyle/>
          <a:p>
            <a:pPr marL="12700">
              <a:lnSpc>
                <a:spcPct val="100000"/>
              </a:lnSpc>
              <a:spcBef>
                <a:spcPts val="125"/>
              </a:spcBef>
            </a:pPr>
            <a:r>
              <a:rPr sz="6100" b="0" spc="-590" dirty="0">
                <a:latin typeface="Arial Black"/>
                <a:cs typeface="Arial Black"/>
              </a:rPr>
              <a:t>ASL</a:t>
            </a:r>
            <a:r>
              <a:rPr sz="6100" b="0" spc="-475" dirty="0">
                <a:latin typeface="Arial Black"/>
                <a:cs typeface="Arial Black"/>
              </a:rPr>
              <a:t> </a:t>
            </a:r>
            <a:r>
              <a:rPr sz="6100" b="0" spc="-685" dirty="0">
                <a:latin typeface="Arial Black"/>
                <a:cs typeface="Arial Black"/>
              </a:rPr>
              <a:t>DIABETES</a:t>
            </a:r>
            <a:r>
              <a:rPr sz="6100" b="0" spc="-430" dirty="0">
                <a:latin typeface="Arial Black"/>
                <a:cs typeface="Arial Black"/>
              </a:rPr>
              <a:t> </a:t>
            </a:r>
            <a:r>
              <a:rPr sz="6100" b="0" spc="-475" dirty="0">
                <a:latin typeface="Arial Black"/>
                <a:cs typeface="Arial Black"/>
              </a:rPr>
              <a:t>EDUCATION</a:t>
            </a:r>
            <a:r>
              <a:rPr sz="6100" b="0" spc="-409" dirty="0">
                <a:latin typeface="Arial Black"/>
                <a:cs typeface="Arial Black"/>
              </a:rPr>
              <a:t> </a:t>
            </a:r>
            <a:r>
              <a:rPr sz="6100" b="0" spc="-570" dirty="0">
                <a:latin typeface="Arial Black"/>
                <a:cs typeface="Arial Black"/>
              </a:rPr>
              <a:t>VIDEOS</a:t>
            </a:r>
            <a:endParaRPr sz="6100" dirty="0">
              <a:latin typeface="Arial Black"/>
              <a:cs typeface="Arial Black"/>
            </a:endParaRPr>
          </a:p>
        </p:txBody>
      </p:sp>
      <p:sp>
        <p:nvSpPr>
          <p:cNvPr id="2" name="object 2"/>
          <p:cNvSpPr txBox="1"/>
          <p:nvPr/>
        </p:nvSpPr>
        <p:spPr>
          <a:xfrm>
            <a:off x="2482342" y="2078397"/>
            <a:ext cx="5002530" cy="7813675"/>
          </a:xfrm>
          <a:prstGeom prst="rect">
            <a:avLst/>
          </a:prstGeom>
        </p:spPr>
        <p:txBody>
          <a:bodyPr vert="horz" wrap="square" lIns="0" tIns="92710" rIns="0" bIns="0" rtlCol="0">
            <a:spAutoFit/>
          </a:bodyPr>
          <a:lstStyle/>
          <a:p>
            <a:pPr marL="12700">
              <a:lnSpc>
                <a:spcPct val="100000"/>
              </a:lnSpc>
              <a:spcBef>
                <a:spcPts val="730"/>
              </a:spcBef>
            </a:pPr>
            <a:r>
              <a:rPr sz="2350" b="1" spc="-35" dirty="0">
                <a:solidFill>
                  <a:srgbClr val="2B2A2A"/>
                </a:solidFill>
                <a:latin typeface="Tahoma"/>
                <a:cs typeface="Tahoma"/>
              </a:rPr>
              <a:t>HEALTHY</a:t>
            </a:r>
            <a:r>
              <a:rPr sz="2350" b="1" spc="-114" dirty="0">
                <a:solidFill>
                  <a:srgbClr val="2B2A2A"/>
                </a:solidFill>
                <a:latin typeface="Tahoma"/>
                <a:cs typeface="Tahoma"/>
              </a:rPr>
              <a:t> </a:t>
            </a:r>
            <a:r>
              <a:rPr sz="2350" b="1" spc="-35" dirty="0">
                <a:solidFill>
                  <a:srgbClr val="2B2A2A"/>
                </a:solidFill>
                <a:latin typeface="Tahoma"/>
                <a:cs typeface="Tahoma"/>
              </a:rPr>
              <a:t>COPING</a:t>
            </a:r>
            <a:endParaRPr sz="2350">
              <a:latin typeface="Tahoma"/>
              <a:cs typeface="Tahoma"/>
            </a:endParaRPr>
          </a:p>
          <a:p>
            <a:pPr marL="371475">
              <a:lnSpc>
                <a:spcPct val="100000"/>
              </a:lnSpc>
              <a:spcBef>
                <a:spcPts val="635"/>
              </a:spcBef>
            </a:pPr>
            <a:r>
              <a:rPr sz="2350" spc="65" dirty="0">
                <a:solidFill>
                  <a:srgbClr val="2B2A2A"/>
                </a:solidFill>
                <a:latin typeface="Tahoma"/>
                <a:cs typeface="Tahoma"/>
              </a:rPr>
              <a:t>Coping</a:t>
            </a:r>
            <a:endParaRPr sz="2350">
              <a:latin typeface="Tahoma"/>
              <a:cs typeface="Tahoma"/>
            </a:endParaRPr>
          </a:p>
          <a:p>
            <a:pPr marL="371475">
              <a:lnSpc>
                <a:spcPct val="100000"/>
              </a:lnSpc>
              <a:spcBef>
                <a:spcPts val="570"/>
              </a:spcBef>
            </a:pPr>
            <a:r>
              <a:rPr sz="2350" spc="125" dirty="0">
                <a:solidFill>
                  <a:srgbClr val="2B2A2A"/>
                </a:solidFill>
                <a:latin typeface="Tahoma"/>
                <a:cs typeface="Tahoma"/>
              </a:rPr>
              <a:t>Long-</a:t>
            </a:r>
            <a:r>
              <a:rPr sz="2350" spc="55" dirty="0">
                <a:solidFill>
                  <a:srgbClr val="2B2A2A"/>
                </a:solidFill>
                <a:latin typeface="Tahoma"/>
                <a:cs typeface="Tahoma"/>
              </a:rPr>
              <a:t>Term</a:t>
            </a:r>
            <a:r>
              <a:rPr sz="2350" spc="-35" dirty="0">
                <a:solidFill>
                  <a:srgbClr val="2B2A2A"/>
                </a:solidFill>
                <a:latin typeface="Tahoma"/>
                <a:cs typeface="Tahoma"/>
              </a:rPr>
              <a:t> </a:t>
            </a:r>
            <a:r>
              <a:rPr sz="2350" spc="130" dirty="0">
                <a:solidFill>
                  <a:srgbClr val="2B2A2A"/>
                </a:solidFill>
                <a:latin typeface="Tahoma"/>
                <a:cs typeface="Tahoma"/>
              </a:rPr>
              <a:t>Success</a:t>
            </a:r>
            <a:endParaRPr sz="2350">
              <a:latin typeface="Tahoma"/>
              <a:cs typeface="Tahoma"/>
            </a:endParaRPr>
          </a:p>
          <a:p>
            <a:pPr>
              <a:lnSpc>
                <a:spcPct val="100000"/>
              </a:lnSpc>
              <a:spcBef>
                <a:spcPts val="1115"/>
              </a:spcBef>
            </a:pPr>
            <a:endParaRPr sz="2350">
              <a:latin typeface="Tahoma"/>
              <a:cs typeface="Tahoma"/>
            </a:endParaRPr>
          </a:p>
          <a:p>
            <a:pPr marL="12700">
              <a:lnSpc>
                <a:spcPct val="100000"/>
              </a:lnSpc>
            </a:pPr>
            <a:r>
              <a:rPr sz="2350" b="1" spc="-35" dirty="0">
                <a:solidFill>
                  <a:srgbClr val="2B2A2A"/>
                </a:solidFill>
                <a:latin typeface="Tahoma"/>
                <a:cs typeface="Tahoma"/>
              </a:rPr>
              <a:t>HEALTHY</a:t>
            </a:r>
            <a:r>
              <a:rPr sz="2350" b="1" spc="-130" dirty="0">
                <a:solidFill>
                  <a:srgbClr val="2B2A2A"/>
                </a:solidFill>
                <a:latin typeface="Tahoma"/>
                <a:cs typeface="Tahoma"/>
              </a:rPr>
              <a:t> </a:t>
            </a:r>
            <a:r>
              <a:rPr sz="2350" b="1" spc="-10" dirty="0">
                <a:solidFill>
                  <a:srgbClr val="2B2A2A"/>
                </a:solidFill>
                <a:latin typeface="Tahoma"/>
                <a:cs typeface="Tahoma"/>
              </a:rPr>
              <a:t>EATING</a:t>
            </a:r>
            <a:endParaRPr sz="2350">
              <a:latin typeface="Tahoma"/>
              <a:cs typeface="Tahoma"/>
            </a:endParaRPr>
          </a:p>
          <a:p>
            <a:pPr marL="371475">
              <a:lnSpc>
                <a:spcPct val="100000"/>
              </a:lnSpc>
              <a:spcBef>
                <a:spcPts val="640"/>
              </a:spcBef>
            </a:pPr>
            <a:r>
              <a:rPr sz="2350" spc="55" dirty="0">
                <a:solidFill>
                  <a:srgbClr val="2B2A2A"/>
                </a:solidFill>
                <a:latin typeface="Tahoma"/>
                <a:cs typeface="Tahoma"/>
              </a:rPr>
              <a:t>Healthy</a:t>
            </a:r>
            <a:r>
              <a:rPr sz="2350" spc="-80" dirty="0">
                <a:solidFill>
                  <a:srgbClr val="2B2A2A"/>
                </a:solidFill>
                <a:latin typeface="Tahoma"/>
                <a:cs typeface="Tahoma"/>
              </a:rPr>
              <a:t> </a:t>
            </a:r>
            <a:r>
              <a:rPr sz="2350" spc="80" dirty="0">
                <a:solidFill>
                  <a:srgbClr val="2B2A2A"/>
                </a:solidFill>
                <a:latin typeface="Tahoma"/>
                <a:cs typeface="Tahoma"/>
              </a:rPr>
              <a:t>Plate</a:t>
            </a:r>
            <a:endParaRPr sz="2350">
              <a:latin typeface="Tahoma"/>
              <a:cs typeface="Tahoma"/>
            </a:endParaRPr>
          </a:p>
          <a:p>
            <a:pPr marL="371475" marR="5080">
              <a:lnSpc>
                <a:spcPct val="120100"/>
              </a:lnSpc>
            </a:pPr>
            <a:r>
              <a:rPr sz="2350" spc="75" dirty="0">
                <a:solidFill>
                  <a:srgbClr val="2B2A2A"/>
                </a:solidFill>
                <a:latin typeface="Tahoma"/>
                <a:cs typeface="Tahoma"/>
              </a:rPr>
              <a:t>Carbohydrate</a:t>
            </a:r>
            <a:r>
              <a:rPr sz="2350" spc="-55" dirty="0">
                <a:solidFill>
                  <a:srgbClr val="2B2A2A"/>
                </a:solidFill>
                <a:latin typeface="Tahoma"/>
                <a:cs typeface="Tahoma"/>
              </a:rPr>
              <a:t> </a:t>
            </a:r>
            <a:r>
              <a:rPr sz="2350" spc="85" dirty="0">
                <a:solidFill>
                  <a:srgbClr val="2B2A2A"/>
                </a:solidFill>
                <a:latin typeface="Tahoma"/>
                <a:cs typeface="Tahoma"/>
              </a:rPr>
              <a:t>Recommendations </a:t>
            </a:r>
            <a:r>
              <a:rPr sz="2350" spc="70" dirty="0">
                <a:solidFill>
                  <a:srgbClr val="2B2A2A"/>
                </a:solidFill>
                <a:latin typeface="Tahoma"/>
                <a:cs typeface="Tahoma"/>
              </a:rPr>
              <a:t>Reading</a:t>
            </a:r>
            <a:r>
              <a:rPr sz="2350" spc="-135" dirty="0">
                <a:solidFill>
                  <a:srgbClr val="2B2A2A"/>
                </a:solidFill>
                <a:latin typeface="Tahoma"/>
                <a:cs typeface="Tahoma"/>
              </a:rPr>
              <a:t> </a:t>
            </a:r>
            <a:r>
              <a:rPr sz="2350" spc="105" dirty="0">
                <a:solidFill>
                  <a:srgbClr val="2B2A2A"/>
                </a:solidFill>
                <a:latin typeface="Tahoma"/>
                <a:cs typeface="Tahoma"/>
              </a:rPr>
              <a:t>Food</a:t>
            </a:r>
            <a:r>
              <a:rPr sz="2350" spc="-85" dirty="0">
                <a:solidFill>
                  <a:srgbClr val="2B2A2A"/>
                </a:solidFill>
                <a:latin typeface="Tahoma"/>
                <a:cs typeface="Tahoma"/>
              </a:rPr>
              <a:t> </a:t>
            </a:r>
            <a:r>
              <a:rPr sz="2350" spc="95" dirty="0">
                <a:solidFill>
                  <a:srgbClr val="2B2A2A"/>
                </a:solidFill>
                <a:latin typeface="Tahoma"/>
                <a:cs typeface="Tahoma"/>
              </a:rPr>
              <a:t>Labels</a:t>
            </a:r>
            <a:endParaRPr sz="2350">
              <a:latin typeface="Tahoma"/>
              <a:cs typeface="Tahoma"/>
            </a:endParaRPr>
          </a:p>
          <a:p>
            <a:pPr>
              <a:lnSpc>
                <a:spcPct val="100000"/>
              </a:lnSpc>
              <a:spcBef>
                <a:spcPts val="1115"/>
              </a:spcBef>
            </a:pPr>
            <a:endParaRPr sz="2350">
              <a:latin typeface="Tahoma"/>
              <a:cs typeface="Tahoma"/>
            </a:endParaRPr>
          </a:p>
          <a:p>
            <a:pPr marL="12700">
              <a:lnSpc>
                <a:spcPct val="100000"/>
              </a:lnSpc>
            </a:pPr>
            <a:r>
              <a:rPr sz="2350" b="1" spc="-200" dirty="0">
                <a:solidFill>
                  <a:srgbClr val="2B2A2A"/>
                </a:solidFill>
                <a:latin typeface="Tahoma"/>
                <a:cs typeface="Tahoma"/>
              </a:rPr>
              <a:t>BEING</a:t>
            </a:r>
            <a:r>
              <a:rPr sz="2350" b="1" spc="55" dirty="0">
                <a:solidFill>
                  <a:srgbClr val="2B2A2A"/>
                </a:solidFill>
                <a:latin typeface="Tahoma"/>
                <a:cs typeface="Tahoma"/>
              </a:rPr>
              <a:t> </a:t>
            </a:r>
            <a:r>
              <a:rPr sz="2350" b="1" spc="-10" dirty="0">
                <a:solidFill>
                  <a:srgbClr val="2B2A2A"/>
                </a:solidFill>
                <a:latin typeface="Tahoma"/>
                <a:cs typeface="Tahoma"/>
              </a:rPr>
              <a:t>ACTIVE</a:t>
            </a:r>
            <a:endParaRPr sz="2350">
              <a:latin typeface="Tahoma"/>
              <a:cs typeface="Tahoma"/>
            </a:endParaRPr>
          </a:p>
          <a:p>
            <a:pPr marL="442595">
              <a:lnSpc>
                <a:spcPct val="100000"/>
              </a:lnSpc>
              <a:spcBef>
                <a:spcPts val="640"/>
              </a:spcBef>
            </a:pPr>
            <a:r>
              <a:rPr sz="2350" spc="110" dirty="0">
                <a:solidFill>
                  <a:srgbClr val="2B2A2A"/>
                </a:solidFill>
                <a:latin typeface="Tahoma"/>
                <a:cs typeface="Tahoma"/>
              </a:rPr>
              <a:t>Physical</a:t>
            </a:r>
            <a:r>
              <a:rPr sz="2350" spc="-105" dirty="0">
                <a:solidFill>
                  <a:srgbClr val="2B2A2A"/>
                </a:solidFill>
                <a:latin typeface="Tahoma"/>
                <a:cs typeface="Tahoma"/>
              </a:rPr>
              <a:t> </a:t>
            </a:r>
            <a:r>
              <a:rPr sz="2350" spc="105" dirty="0">
                <a:solidFill>
                  <a:srgbClr val="2B2A2A"/>
                </a:solidFill>
                <a:latin typeface="Tahoma"/>
                <a:cs typeface="Tahoma"/>
              </a:rPr>
              <a:t>activity</a:t>
            </a:r>
            <a:r>
              <a:rPr sz="2350" dirty="0">
                <a:solidFill>
                  <a:srgbClr val="2B2A2A"/>
                </a:solidFill>
                <a:latin typeface="Tahoma"/>
                <a:cs typeface="Tahoma"/>
              </a:rPr>
              <a:t> and</a:t>
            </a:r>
            <a:r>
              <a:rPr sz="2350" spc="-60" dirty="0">
                <a:solidFill>
                  <a:srgbClr val="2B2A2A"/>
                </a:solidFill>
                <a:latin typeface="Tahoma"/>
                <a:cs typeface="Tahoma"/>
              </a:rPr>
              <a:t> </a:t>
            </a:r>
            <a:r>
              <a:rPr sz="2350" spc="105" dirty="0">
                <a:solidFill>
                  <a:srgbClr val="2B2A2A"/>
                </a:solidFill>
                <a:latin typeface="Tahoma"/>
                <a:cs typeface="Tahoma"/>
              </a:rPr>
              <a:t>exercise</a:t>
            </a:r>
            <a:endParaRPr sz="2350">
              <a:latin typeface="Tahoma"/>
              <a:cs typeface="Tahoma"/>
            </a:endParaRPr>
          </a:p>
          <a:p>
            <a:pPr>
              <a:lnSpc>
                <a:spcPct val="100000"/>
              </a:lnSpc>
              <a:spcBef>
                <a:spcPts val="1120"/>
              </a:spcBef>
            </a:pPr>
            <a:endParaRPr sz="2350">
              <a:latin typeface="Tahoma"/>
              <a:cs typeface="Tahoma"/>
            </a:endParaRPr>
          </a:p>
          <a:p>
            <a:pPr marL="12700">
              <a:lnSpc>
                <a:spcPct val="100000"/>
              </a:lnSpc>
            </a:pPr>
            <a:r>
              <a:rPr sz="2350" b="1" spc="-140" dirty="0">
                <a:solidFill>
                  <a:srgbClr val="2B2A2A"/>
                </a:solidFill>
                <a:latin typeface="Tahoma"/>
                <a:cs typeface="Tahoma"/>
              </a:rPr>
              <a:t>TAKING</a:t>
            </a:r>
            <a:r>
              <a:rPr sz="2350" b="1" spc="-20" dirty="0">
                <a:solidFill>
                  <a:srgbClr val="2B2A2A"/>
                </a:solidFill>
                <a:latin typeface="Tahoma"/>
                <a:cs typeface="Tahoma"/>
              </a:rPr>
              <a:t> </a:t>
            </a:r>
            <a:r>
              <a:rPr sz="2350" b="1" spc="-80" dirty="0">
                <a:solidFill>
                  <a:srgbClr val="2B2A2A"/>
                </a:solidFill>
                <a:latin typeface="Tahoma"/>
                <a:cs typeface="Tahoma"/>
              </a:rPr>
              <a:t>MEDICATION</a:t>
            </a:r>
            <a:endParaRPr sz="2350">
              <a:latin typeface="Tahoma"/>
              <a:cs typeface="Tahoma"/>
            </a:endParaRPr>
          </a:p>
          <a:p>
            <a:pPr marL="371475">
              <a:lnSpc>
                <a:spcPct val="100000"/>
              </a:lnSpc>
              <a:spcBef>
                <a:spcPts val="565"/>
              </a:spcBef>
            </a:pPr>
            <a:r>
              <a:rPr sz="2350" spc="60" dirty="0">
                <a:solidFill>
                  <a:srgbClr val="2B2A2A"/>
                </a:solidFill>
                <a:latin typeface="Tahoma"/>
                <a:cs typeface="Tahoma"/>
              </a:rPr>
              <a:t>General</a:t>
            </a:r>
            <a:r>
              <a:rPr sz="2350" spc="-140" dirty="0">
                <a:solidFill>
                  <a:srgbClr val="2B2A2A"/>
                </a:solidFill>
                <a:latin typeface="Tahoma"/>
                <a:cs typeface="Tahoma"/>
              </a:rPr>
              <a:t> </a:t>
            </a:r>
            <a:r>
              <a:rPr sz="2350" spc="85" dirty="0">
                <a:solidFill>
                  <a:srgbClr val="2B2A2A"/>
                </a:solidFill>
                <a:latin typeface="Tahoma"/>
                <a:cs typeface="Tahoma"/>
              </a:rPr>
              <a:t>Medication</a:t>
            </a:r>
            <a:endParaRPr sz="2350">
              <a:latin typeface="Tahoma"/>
              <a:cs typeface="Tahoma"/>
            </a:endParaRPr>
          </a:p>
          <a:p>
            <a:pPr marL="371475">
              <a:lnSpc>
                <a:spcPct val="100000"/>
              </a:lnSpc>
              <a:spcBef>
                <a:spcPts val="640"/>
              </a:spcBef>
            </a:pPr>
            <a:r>
              <a:rPr sz="2350" spc="114" dirty="0">
                <a:solidFill>
                  <a:srgbClr val="2B2A2A"/>
                </a:solidFill>
                <a:latin typeface="Tahoma"/>
                <a:cs typeface="Tahoma"/>
              </a:rPr>
              <a:t>Pills</a:t>
            </a:r>
            <a:r>
              <a:rPr sz="2350" spc="-25" dirty="0">
                <a:solidFill>
                  <a:srgbClr val="2B2A2A"/>
                </a:solidFill>
                <a:latin typeface="Tahoma"/>
                <a:cs typeface="Tahoma"/>
              </a:rPr>
              <a:t> </a:t>
            </a:r>
            <a:r>
              <a:rPr sz="2350" dirty="0">
                <a:solidFill>
                  <a:srgbClr val="2B2A2A"/>
                </a:solidFill>
                <a:latin typeface="Tahoma"/>
                <a:cs typeface="Tahoma"/>
              </a:rPr>
              <a:t>and</a:t>
            </a:r>
            <a:r>
              <a:rPr sz="2350" spc="-30" dirty="0">
                <a:solidFill>
                  <a:srgbClr val="2B2A2A"/>
                </a:solidFill>
                <a:latin typeface="Tahoma"/>
                <a:cs typeface="Tahoma"/>
              </a:rPr>
              <a:t> </a:t>
            </a:r>
            <a:r>
              <a:rPr sz="2350" spc="125" dirty="0">
                <a:solidFill>
                  <a:srgbClr val="2B2A2A"/>
                </a:solidFill>
                <a:latin typeface="Tahoma"/>
                <a:cs typeface="Tahoma"/>
              </a:rPr>
              <a:t>Non-</a:t>
            </a:r>
            <a:r>
              <a:rPr sz="2350" dirty="0">
                <a:solidFill>
                  <a:srgbClr val="2B2A2A"/>
                </a:solidFill>
                <a:latin typeface="Tahoma"/>
                <a:cs typeface="Tahoma"/>
              </a:rPr>
              <a:t>Inulin</a:t>
            </a:r>
            <a:r>
              <a:rPr sz="2350" spc="-5" dirty="0">
                <a:solidFill>
                  <a:srgbClr val="2B2A2A"/>
                </a:solidFill>
                <a:latin typeface="Tahoma"/>
                <a:cs typeface="Tahoma"/>
              </a:rPr>
              <a:t> </a:t>
            </a:r>
            <a:r>
              <a:rPr sz="2350" spc="95" dirty="0">
                <a:solidFill>
                  <a:srgbClr val="2B2A2A"/>
                </a:solidFill>
                <a:latin typeface="Tahoma"/>
                <a:cs typeface="Tahoma"/>
              </a:rPr>
              <a:t>Medications</a:t>
            </a:r>
            <a:endParaRPr sz="2350">
              <a:latin typeface="Tahoma"/>
              <a:cs typeface="Tahoma"/>
            </a:endParaRPr>
          </a:p>
          <a:p>
            <a:pPr marL="371475" marR="2543810">
              <a:lnSpc>
                <a:spcPct val="120100"/>
              </a:lnSpc>
            </a:pPr>
            <a:r>
              <a:rPr sz="2350" spc="60" dirty="0">
                <a:solidFill>
                  <a:srgbClr val="2B2A2A"/>
                </a:solidFill>
                <a:latin typeface="Tahoma"/>
                <a:cs typeface="Tahoma"/>
              </a:rPr>
              <a:t>General</a:t>
            </a:r>
            <a:r>
              <a:rPr sz="2350" spc="-140" dirty="0">
                <a:solidFill>
                  <a:srgbClr val="2B2A2A"/>
                </a:solidFill>
                <a:latin typeface="Tahoma"/>
                <a:cs typeface="Tahoma"/>
              </a:rPr>
              <a:t> </a:t>
            </a:r>
            <a:r>
              <a:rPr sz="2350" spc="35" dirty="0">
                <a:solidFill>
                  <a:srgbClr val="2B2A2A"/>
                </a:solidFill>
                <a:latin typeface="Tahoma"/>
                <a:cs typeface="Tahoma"/>
              </a:rPr>
              <a:t>Insulin </a:t>
            </a:r>
            <a:r>
              <a:rPr sz="2350" spc="90" dirty="0">
                <a:solidFill>
                  <a:srgbClr val="2B2A2A"/>
                </a:solidFill>
                <a:latin typeface="Tahoma"/>
                <a:cs typeface="Tahoma"/>
              </a:rPr>
              <a:t>Basal</a:t>
            </a:r>
            <a:r>
              <a:rPr sz="2350" spc="-65" dirty="0">
                <a:solidFill>
                  <a:srgbClr val="2B2A2A"/>
                </a:solidFill>
                <a:latin typeface="Tahoma"/>
                <a:cs typeface="Tahoma"/>
              </a:rPr>
              <a:t> </a:t>
            </a:r>
            <a:r>
              <a:rPr sz="2350" spc="-10" dirty="0">
                <a:solidFill>
                  <a:srgbClr val="2B2A2A"/>
                </a:solidFill>
                <a:latin typeface="Tahoma"/>
                <a:cs typeface="Tahoma"/>
              </a:rPr>
              <a:t>Insulin </a:t>
            </a:r>
            <a:r>
              <a:rPr sz="2350" spc="100" dirty="0">
                <a:solidFill>
                  <a:srgbClr val="2B2A2A"/>
                </a:solidFill>
                <a:latin typeface="Tahoma"/>
                <a:cs typeface="Tahoma"/>
              </a:rPr>
              <a:t>Bolus</a:t>
            </a:r>
            <a:r>
              <a:rPr sz="2350" spc="-90" dirty="0">
                <a:solidFill>
                  <a:srgbClr val="2B2A2A"/>
                </a:solidFill>
                <a:latin typeface="Tahoma"/>
                <a:cs typeface="Tahoma"/>
              </a:rPr>
              <a:t> </a:t>
            </a:r>
            <a:r>
              <a:rPr sz="2350" spc="-10" dirty="0">
                <a:solidFill>
                  <a:srgbClr val="2B2A2A"/>
                </a:solidFill>
                <a:latin typeface="Tahoma"/>
                <a:cs typeface="Tahoma"/>
              </a:rPr>
              <a:t>Insulin</a:t>
            </a:r>
            <a:endParaRPr sz="2350">
              <a:latin typeface="Tahoma"/>
              <a:cs typeface="Tahoma"/>
            </a:endParaRPr>
          </a:p>
        </p:txBody>
      </p:sp>
      <p:sp>
        <p:nvSpPr>
          <p:cNvPr id="3" name="object 3"/>
          <p:cNvSpPr txBox="1"/>
          <p:nvPr/>
        </p:nvSpPr>
        <p:spPr>
          <a:xfrm>
            <a:off x="10229215" y="2078397"/>
            <a:ext cx="6049010" cy="7813675"/>
          </a:xfrm>
          <a:prstGeom prst="rect">
            <a:avLst/>
          </a:prstGeom>
        </p:spPr>
        <p:txBody>
          <a:bodyPr vert="horz" wrap="square" lIns="0" tIns="92710" rIns="0" bIns="0" rtlCol="0">
            <a:spAutoFit/>
          </a:bodyPr>
          <a:lstStyle/>
          <a:p>
            <a:pPr marL="12700">
              <a:lnSpc>
                <a:spcPct val="100000"/>
              </a:lnSpc>
              <a:spcBef>
                <a:spcPts val="730"/>
              </a:spcBef>
            </a:pPr>
            <a:r>
              <a:rPr sz="2350" b="1" spc="-140" dirty="0">
                <a:solidFill>
                  <a:srgbClr val="2B2A2A"/>
                </a:solidFill>
                <a:latin typeface="Tahoma"/>
                <a:cs typeface="Tahoma"/>
              </a:rPr>
              <a:t>MONITORING</a:t>
            </a:r>
            <a:endParaRPr sz="2350">
              <a:latin typeface="Tahoma"/>
              <a:cs typeface="Tahoma"/>
            </a:endParaRPr>
          </a:p>
          <a:p>
            <a:pPr marL="371475">
              <a:lnSpc>
                <a:spcPct val="100000"/>
              </a:lnSpc>
              <a:spcBef>
                <a:spcPts val="635"/>
              </a:spcBef>
            </a:pPr>
            <a:r>
              <a:rPr sz="2350" spc="90" dirty="0">
                <a:solidFill>
                  <a:srgbClr val="2B2A2A"/>
                </a:solidFill>
                <a:latin typeface="Tahoma"/>
                <a:cs typeface="Tahoma"/>
              </a:rPr>
              <a:t>Checking</a:t>
            </a:r>
            <a:r>
              <a:rPr sz="2350" spc="-60" dirty="0">
                <a:solidFill>
                  <a:srgbClr val="2B2A2A"/>
                </a:solidFill>
                <a:latin typeface="Tahoma"/>
                <a:cs typeface="Tahoma"/>
              </a:rPr>
              <a:t> </a:t>
            </a:r>
            <a:r>
              <a:rPr sz="2350" spc="90" dirty="0">
                <a:solidFill>
                  <a:srgbClr val="2B2A2A"/>
                </a:solidFill>
                <a:latin typeface="Tahoma"/>
                <a:cs typeface="Tahoma"/>
              </a:rPr>
              <a:t>glucose</a:t>
            </a:r>
            <a:endParaRPr sz="2350">
              <a:latin typeface="Tahoma"/>
              <a:cs typeface="Tahoma"/>
            </a:endParaRPr>
          </a:p>
          <a:p>
            <a:pPr>
              <a:lnSpc>
                <a:spcPct val="100000"/>
              </a:lnSpc>
              <a:spcBef>
                <a:spcPts val="1115"/>
              </a:spcBef>
            </a:pPr>
            <a:endParaRPr sz="2350">
              <a:latin typeface="Tahoma"/>
              <a:cs typeface="Tahoma"/>
            </a:endParaRPr>
          </a:p>
          <a:p>
            <a:pPr marL="12700">
              <a:lnSpc>
                <a:spcPct val="100000"/>
              </a:lnSpc>
              <a:spcBef>
                <a:spcPts val="5"/>
              </a:spcBef>
            </a:pPr>
            <a:r>
              <a:rPr sz="2350" b="1" spc="-120" dirty="0">
                <a:solidFill>
                  <a:srgbClr val="2B2A2A"/>
                </a:solidFill>
                <a:latin typeface="Tahoma"/>
                <a:cs typeface="Tahoma"/>
              </a:rPr>
              <a:t>PROBLEM</a:t>
            </a:r>
            <a:r>
              <a:rPr sz="2350" b="1" spc="-15" dirty="0">
                <a:solidFill>
                  <a:srgbClr val="2B2A2A"/>
                </a:solidFill>
                <a:latin typeface="Tahoma"/>
                <a:cs typeface="Tahoma"/>
              </a:rPr>
              <a:t> </a:t>
            </a:r>
            <a:r>
              <a:rPr sz="2350" b="1" spc="-10" dirty="0">
                <a:solidFill>
                  <a:srgbClr val="2B2A2A"/>
                </a:solidFill>
                <a:latin typeface="Tahoma"/>
                <a:cs typeface="Tahoma"/>
              </a:rPr>
              <a:t>SOLVING</a:t>
            </a:r>
            <a:endParaRPr sz="2350">
              <a:latin typeface="Tahoma"/>
              <a:cs typeface="Tahoma"/>
            </a:endParaRPr>
          </a:p>
          <a:p>
            <a:pPr marL="371475">
              <a:lnSpc>
                <a:spcPct val="100000"/>
              </a:lnSpc>
              <a:spcBef>
                <a:spcPts val="565"/>
              </a:spcBef>
            </a:pPr>
            <a:r>
              <a:rPr sz="2350" spc="75" dirty="0">
                <a:solidFill>
                  <a:srgbClr val="2B2A2A"/>
                </a:solidFill>
                <a:latin typeface="Tahoma"/>
                <a:cs typeface="Tahoma"/>
              </a:rPr>
              <a:t>Goal-</a:t>
            </a:r>
            <a:r>
              <a:rPr sz="2350" spc="95" dirty="0">
                <a:solidFill>
                  <a:srgbClr val="2B2A2A"/>
                </a:solidFill>
                <a:latin typeface="Tahoma"/>
                <a:cs typeface="Tahoma"/>
              </a:rPr>
              <a:t>setting</a:t>
            </a:r>
            <a:endParaRPr sz="2350">
              <a:latin typeface="Tahoma"/>
              <a:cs typeface="Tahoma"/>
            </a:endParaRPr>
          </a:p>
          <a:p>
            <a:pPr marL="371475">
              <a:lnSpc>
                <a:spcPct val="100000"/>
              </a:lnSpc>
              <a:spcBef>
                <a:spcPts val="640"/>
              </a:spcBef>
            </a:pPr>
            <a:r>
              <a:rPr sz="2350" spc="85" dirty="0">
                <a:solidFill>
                  <a:srgbClr val="2B2A2A"/>
                </a:solidFill>
                <a:latin typeface="Tahoma"/>
                <a:cs typeface="Tahoma"/>
              </a:rPr>
              <a:t>Troubleshooting</a:t>
            </a:r>
            <a:r>
              <a:rPr sz="2350" spc="-55" dirty="0">
                <a:solidFill>
                  <a:srgbClr val="2B2A2A"/>
                </a:solidFill>
                <a:latin typeface="Tahoma"/>
                <a:cs typeface="Tahoma"/>
              </a:rPr>
              <a:t> </a:t>
            </a:r>
            <a:r>
              <a:rPr sz="2350" spc="65" dirty="0">
                <a:solidFill>
                  <a:srgbClr val="2B2A2A"/>
                </a:solidFill>
                <a:latin typeface="Tahoma"/>
                <a:cs typeface="Tahoma"/>
              </a:rPr>
              <a:t>hypoglycemia</a:t>
            </a:r>
            <a:endParaRPr sz="2350">
              <a:latin typeface="Tahoma"/>
              <a:cs typeface="Tahoma"/>
            </a:endParaRPr>
          </a:p>
          <a:p>
            <a:pPr marL="371475">
              <a:lnSpc>
                <a:spcPct val="100000"/>
              </a:lnSpc>
              <a:spcBef>
                <a:spcPts val="565"/>
              </a:spcBef>
            </a:pPr>
            <a:r>
              <a:rPr sz="2350" spc="80" dirty="0">
                <a:solidFill>
                  <a:srgbClr val="2B2A2A"/>
                </a:solidFill>
                <a:latin typeface="Tahoma"/>
                <a:cs typeface="Tahoma"/>
              </a:rPr>
              <a:t>Troubleshooting</a:t>
            </a:r>
            <a:r>
              <a:rPr sz="2350" spc="-5" dirty="0">
                <a:solidFill>
                  <a:srgbClr val="2B2A2A"/>
                </a:solidFill>
                <a:latin typeface="Tahoma"/>
                <a:cs typeface="Tahoma"/>
              </a:rPr>
              <a:t> </a:t>
            </a:r>
            <a:r>
              <a:rPr sz="2350" spc="65" dirty="0">
                <a:solidFill>
                  <a:srgbClr val="2B2A2A"/>
                </a:solidFill>
                <a:latin typeface="Tahoma"/>
                <a:cs typeface="Tahoma"/>
              </a:rPr>
              <a:t>hyperglycemia</a:t>
            </a:r>
            <a:endParaRPr sz="2350">
              <a:latin typeface="Tahoma"/>
              <a:cs typeface="Tahoma"/>
            </a:endParaRPr>
          </a:p>
          <a:p>
            <a:pPr>
              <a:lnSpc>
                <a:spcPct val="100000"/>
              </a:lnSpc>
              <a:spcBef>
                <a:spcPts val="1115"/>
              </a:spcBef>
            </a:pPr>
            <a:endParaRPr sz="2350">
              <a:latin typeface="Tahoma"/>
              <a:cs typeface="Tahoma"/>
            </a:endParaRPr>
          </a:p>
          <a:p>
            <a:pPr marL="12700">
              <a:lnSpc>
                <a:spcPct val="100000"/>
              </a:lnSpc>
              <a:spcBef>
                <a:spcPts val="5"/>
              </a:spcBef>
            </a:pPr>
            <a:r>
              <a:rPr sz="2350" b="1" spc="-190" dirty="0">
                <a:solidFill>
                  <a:srgbClr val="2B2A2A"/>
                </a:solidFill>
                <a:latin typeface="Tahoma"/>
                <a:cs typeface="Tahoma"/>
              </a:rPr>
              <a:t>REDUCING</a:t>
            </a:r>
            <a:r>
              <a:rPr sz="2350" b="1" spc="40" dirty="0">
                <a:solidFill>
                  <a:srgbClr val="2B2A2A"/>
                </a:solidFill>
                <a:latin typeface="Tahoma"/>
                <a:cs typeface="Tahoma"/>
              </a:rPr>
              <a:t> </a:t>
            </a:r>
            <a:r>
              <a:rPr sz="2350" b="1" spc="-20" dirty="0">
                <a:solidFill>
                  <a:srgbClr val="2B2A2A"/>
                </a:solidFill>
                <a:latin typeface="Tahoma"/>
                <a:cs typeface="Tahoma"/>
              </a:rPr>
              <a:t>RISKS</a:t>
            </a:r>
            <a:endParaRPr sz="2350">
              <a:latin typeface="Tahoma"/>
              <a:cs typeface="Tahoma"/>
            </a:endParaRPr>
          </a:p>
          <a:p>
            <a:pPr marL="442595">
              <a:lnSpc>
                <a:spcPct val="100000"/>
              </a:lnSpc>
              <a:spcBef>
                <a:spcPts val="565"/>
              </a:spcBef>
            </a:pPr>
            <a:r>
              <a:rPr sz="2350" spc="85" dirty="0">
                <a:solidFill>
                  <a:srgbClr val="2B2A2A"/>
                </a:solidFill>
                <a:latin typeface="Tahoma"/>
                <a:cs typeface="Tahoma"/>
              </a:rPr>
              <a:t>Diabetes</a:t>
            </a:r>
            <a:r>
              <a:rPr sz="2350" spc="-65" dirty="0">
                <a:solidFill>
                  <a:srgbClr val="2B2A2A"/>
                </a:solidFill>
                <a:latin typeface="Tahoma"/>
                <a:cs typeface="Tahoma"/>
              </a:rPr>
              <a:t> </a:t>
            </a:r>
            <a:r>
              <a:rPr sz="2350" spc="130" dirty="0">
                <a:solidFill>
                  <a:srgbClr val="2B2A2A"/>
                </a:solidFill>
                <a:latin typeface="Tahoma"/>
                <a:cs typeface="Tahoma"/>
              </a:rPr>
              <a:t>Basics</a:t>
            </a:r>
            <a:endParaRPr sz="2350">
              <a:latin typeface="Tahoma"/>
              <a:cs typeface="Tahoma"/>
            </a:endParaRPr>
          </a:p>
          <a:p>
            <a:pPr marL="442595">
              <a:lnSpc>
                <a:spcPct val="100000"/>
              </a:lnSpc>
              <a:spcBef>
                <a:spcPts val="640"/>
              </a:spcBef>
            </a:pPr>
            <a:r>
              <a:rPr sz="2350" spc="85" dirty="0">
                <a:solidFill>
                  <a:srgbClr val="2B2A2A"/>
                </a:solidFill>
                <a:latin typeface="Tahoma"/>
                <a:cs typeface="Tahoma"/>
              </a:rPr>
              <a:t>Diabetes</a:t>
            </a:r>
            <a:r>
              <a:rPr sz="2350" spc="-65" dirty="0">
                <a:solidFill>
                  <a:srgbClr val="2B2A2A"/>
                </a:solidFill>
                <a:latin typeface="Tahoma"/>
                <a:cs typeface="Tahoma"/>
              </a:rPr>
              <a:t> </a:t>
            </a:r>
            <a:r>
              <a:rPr sz="2350" spc="105" dirty="0">
                <a:solidFill>
                  <a:srgbClr val="2B2A2A"/>
                </a:solidFill>
                <a:latin typeface="Tahoma"/>
                <a:cs typeface="Tahoma"/>
              </a:rPr>
              <a:t>Complications/Labs</a:t>
            </a:r>
            <a:endParaRPr sz="2350">
              <a:latin typeface="Tahoma"/>
              <a:cs typeface="Tahoma"/>
            </a:endParaRPr>
          </a:p>
          <a:p>
            <a:pPr>
              <a:lnSpc>
                <a:spcPct val="100000"/>
              </a:lnSpc>
              <a:spcBef>
                <a:spcPts val="1115"/>
              </a:spcBef>
            </a:pPr>
            <a:endParaRPr sz="2350">
              <a:latin typeface="Tahoma"/>
              <a:cs typeface="Tahoma"/>
            </a:endParaRPr>
          </a:p>
          <a:p>
            <a:pPr marL="12700">
              <a:lnSpc>
                <a:spcPct val="100000"/>
              </a:lnSpc>
              <a:spcBef>
                <a:spcPts val="5"/>
              </a:spcBef>
            </a:pPr>
            <a:r>
              <a:rPr sz="2350" b="1" spc="-10" dirty="0">
                <a:solidFill>
                  <a:srgbClr val="2B2A2A"/>
                </a:solidFill>
                <a:latin typeface="Tahoma"/>
                <a:cs typeface="Tahoma"/>
              </a:rPr>
              <a:t>ADVOCACY</a:t>
            </a:r>
            <a:endParaRPr sz="2350">
              <a:latin typeface="Tahoma"/>
              <a:cs typeface="Tahoma"/>
            </a:endParaRPr>
          </a:p>
          <a:p>
            <a:pPr marL="371475">
              <a:lnSpc>
                <a:spcPct val="100000"/>
              </a:lnSpc>
              <a:spcBef>
                <a:spcPts val="565"/>
              </a:spcBef>
            </a:pPr>
            <a:r>
              <a:rPr sz="2350" spc="140" dirty="0">
                <a:solidFill>
                  <a:srgbClr val="2B2A2A"/>
                </a:solidFill>
                <a:latin typeface="Tahoma"/>
                <a:cs typeface="Tahoma"/>
              </a:rPr>
              <a:t>Self-</a:t>
            </a:r>
            <a:r>
              <a:rPr sz="2350" spc="95" dirty="0">
                <a:solidFill>
                  <a:srgbClr val="2B2A2A"/>
                </a:solidFill>
                <a:latin typeface="Tahoma"/>
                <a:cs typeface="Tahoma"/>
              </a:rPr>
              <a:t>Advocacy</a:t>
            </a:r>
            <a:r>
              <a:rPr sz="2350" spc="-100" dirty="0">
                <a:solidFill>
                  <a:srgbClr val="2B2A2A"/>
                </a:solidFill>
                <a:latin typeface="Tahoma"/>
                <a:cs typeface="Tahoma"/>
              </a:rPr>
              <a:t> </a:t>
            </a:r>
            <a:r>
              <a:rPr sz="2350" spc="60" dirty="0">
                <a:solidFill>
                  <a:srgbClr val="2B2A2A"/>
                </a:solidFill>
                <a:latin typeface="Tahoma"/>
                <a:cs typeface="Tahoma"/>
              </a:rPr>
              <a:t>(ASL</a:t>
            </a:r>
            <a:r>
              <a:rPr sz="2350" spc="-65" dirty="0">
                <a:solidFill>
                  <a:srgbClr val="2B2A2A"/>
                </a:solidFill>
                <a:latin typeface="Tahoma"/>
                <a:cs typeface="Tahoma"/>
              </a:rPr>
              <a:t> </a:t>
            </a:r>
            <a:r>
              <a:rPr sz="2350" spc="45" dirty="0">
                <a:solidFill>
                  <a:srgbClr val="2B2A2A"/>
                </a:solidFill>
                <a:latin typeface="Tahoma"/>
                <a:cs typeface="Tahoma"/>
              </a:rPr>
              <a:t>Interpreters)</a:t>
            </a:r>
            <a:endParaRPr sz="2350">
              <a:latin typeface="Tahoma"/>
              <a:cs typeface="Tahoma"/>
            </a:endParaRPr>
          </a:p>
          <a:p>
            <a:pPr>
              <a:lnSpc>
                <a:spcPct val="100000"/>
              </a:lnSpc>
              <a:spcBef>
                <a:spcPts val="1190"/>
              </a:spcBef>
            </a:pPr>
            <a:endParaRPr sz="2350">
              <a:latin typeface="Tahoma"/>
              <a:cs typeface="Tahoma"/>
            </a:endParaRPr>
          </a:p>
          <a:p>
            <a:pPr marL="12700">
              <a:lnSpc>
                <a:spcPct val="100000"/>
              </a:lnSpc>
            </a:pPr>
            <a:r>
              <a:rPr sz="2350" b="1" spc="-140" dirty="0">
                <a:solidFill>
                  <a:srgbClr val="2B2A2A"/>
                </a:solidFill>
                <a:latin typeface="Tahoma"/>
                <a:cs typeface="Tahoma"/>
              </a:rPr>
              <a:t>FAMILY/FRIEND</a:t>
            </a:r>
            <a:r>
              <a:rPr sz="2350" b="1" spc="50" dirty="0">
                <a:solidFill>
                  <a:srgbClr val="2B2A2A"/>
                </a:solidFill>
                <a:latin typeface="Tahoma"/>
                <a:cs typeface="Tahoma"/>
              </a:rPr>
              <a:t> </a:t>
            </a:r>
            <a:r>
              <a:rPr sz="2350" b="1" spc="-10" dirty="0">
                <a:solidFill>
                  <a:srgbClr val="2B2A2A"/>
                </a:solidFill>
                <a:latin typeface="Tahoma"/>
                <a:cs typeface="Tahoma"/>
              </a:rPr>
              <a:t>SUPPORT</a:t>
            </a:r>
            <a:endParaRPr sz="2350">
              <a:latin typeface="Tahoma"/>
              <a:cs typeface="Tahoma"/>
            </a:endParaRPr>
          </a:p>
          <a:p>
            <a:pPr marL="371475">
              <a:lnSpc>
                <a:spcPct val="100000"/>
              </a:lnSpc>
              <a:spcBef>
                <a:spcPts val="565"/>
              </a:spcBef>
            </a:pPr>
            <a:r>
              <a:rPr sz="2350" spc="85" dirty="0">
                <a:solidFill>
                  <a:srgbClr val="2B2A2A"/>
                </a:solidFill>
                <a:latin typeface="Tahoma"/>
                <a:cs typeface="Tahoma"/>
              </a:rPr>
              <a:t>Support</a:t>
            </a:r>
            <a:r>
              <a:rPr sz="2350" spc="-65" dirty="0">
                <a:solidFill>
                  <a:srgbClr val="2B2A2A"/>
                </a:solidFill>
                <a:latin typeface="Tahoma"/>
                <a:cs typeface="Tahoma"/>
              </a:rPr>
              <a:t> </a:t>
            </a:r>
            <a:r>
              <a:rPr sz="2350" spc="75" dirty="0">
                <a:solidFill>
                  <a:srgbClr val="2B2A2A"/>
                </a:solidFill>
                <a:latin typeface="Tahoma"/>
                <a:cs typeface="Tahoma"/>
              </a:rPr>
              <a:t>person</a:t>
            </a:r>
            <a:endParaRPr sz="2350">
              <a:latin typeface="Tahoma"/>
              <a:cs typeface="Tahoma"/>
            </a:endParaRPr>
          </a:p>
          <a:p>
            <a:pPr marL="371475">
              <a:lnSpc>
                <a:spcPct val="100000"/>
              </a:lnSpc>
              <a:spcBef>
                <a:spcPts val="570"/>
              </a:spcBef>
            </a:pPr>
            <a:r>
              <a:rPr sz="2350" spc="90" dirty="0">
                <a:solidFill>
                  <a:srgbClr val="2B2A2A"/>
                </a:solidFill>
                <a:latin typeface="Tahoma"/>
                <a:cs typeface="Tahoma"/>
              </a:rPr>
              <a:t>Communicating</a:t>
            </a:r>
            <a:r>
              <a:rPr sz="2350" spc="-60" dirty="0">
                <a:solidFill>
                  <a:srgbClr val="2B2A2A"/>
                </a:solidFill>
                <a:latin typeface="Tahoma"/>
                <a:cs typeface="Tahoma"/>
              </a:rPr>
              <a:t> </a:t>
            </a:r>
            <a:r>
              <a:rPr sz="2350" spc="75" dirty="0">
                <a:solidFill>
                  <a:srgbClr val="2B2A2A"/>
                </a:solidFill>
                <a:latin typeface="Tahoma"/>
                <a:cs typeface="Tahoma"/>
              </a:rPr>
              <a:t>about</a:t>
            </a:r>
            <a:r>
              <a:rPr sz="2350" spc="-80" dirty="0">
                <a:solidFill>
                  <a:srgbClr val="2B2A2A"/>
                </a:solidFill>
                <a:latin typeface="Tahoma"/>
                <a:cs typeface="Tahoma"/>
              </a:rPr>
              <a:t> </a:t>
            </a:r>
            <a:r>
              <a:rPr sz="2350" spc="75" dirty="0">
                <a:solidFill>
                  <a:srgbClr val="2B2A2A"/>
                </a:solidFill>
                <a:latin typeface="Tahoma"/>
                <a:cs typeface="Tahoma"/>
              </a:rPr>
              <a:t>Diabetes</a:t>
            </a:r>
            <a:r>
              <a:rPr sz="2350" spc="-70" dirty="0">
                <a:solidFill>
                  <a:srgbClr val="2B2A2A"/>
                </a:solidFill>
                <a:latin typeface="Tahoma"/>
                <a:cs typeface="Tahoma"/>
              </a:rPr>
              <a:t> </a:t>
            </a:r>
            <a:r>
              <a:rPr sz="2350" spc="95" dirty="0">
                <a:solidFill>
                  <a:srgbClr val="2B2A2A"/>
                </a:solidFill>
                <a:latin typeface="Tahoma"/>
                <a:cs typeface="Tahoma"/>
              </a:rPr>
              <a:t>at</a:t>
            </a:r>
            <a:r>
              <a:rPr sz="2350" spc="-80" dirty="0">
                <a:solidFill>
                  <a:srgbClr val="2B2A2A"/>
                </a:solidFill>
                <a:latin typeface="Tahoma"/>
                <a:cs typeface="Tahoma"/>
              </a:rPr>
              <a:t> </a:t>
            </a:r>
            <a:r>
              <a:rPr sz="2350" spc="40" dirty="0">
                <a:solidFill>
                  <a:srgbClr val="2B2A2A"/>
                </a:solidFill>
                <a:latin typeface="Tahoma"/>
                <a:cs typeface="Tahoma"/>
              </a:rPr>
              <a:t>Home</a:t>
            </a:r>
            <a:endParaRPr sz="2350">
              <a:latin typeface="Tahoma"/>
              <a:cs typeface="Tahoma"/>
            </a:endParaRPr>
          </a:p>
        </p:txBody>
      </p:sp>
      <p:sp>
        <p:nvSpPr>
          <p:cNvPr id="6" name="object 6"/>
          <p:cNvSpPr txBox="1"/>
          <p:nvPr/>
        </p:nvSpPr>
        <p:spPr>
          <a:xfrm>
            <a:off x="16482821" y="9900336"/>
            <a:ext cx="1732280" cy="234315"/>
          </a:xfrm>
          <a:prstGeom prst="rect">
            <a:avLst/>
          </a:prstGeom>
        </p:spPr>
        <p:txBody>
          <a:bodyPr vert="horz" wrap="square" lIns="0" tIns="15240" rIns="0" bIns="0" rtlCol="0">
            <a:spAutoFit/>
          </a:bodyPr>
          <a:lstStyle/>
          <a:p>
            <a:pPr marL="12700">
              <a:lnSpc>
                <a:spcPct val="100000"/>
              </a:lnSpc>
              <a:spcBef>
                <a:spcPts val="120"/>
              </a:spcBef>
            </a:pPr>
            <a:r>
              <a:rPr sz="1350" spc="70" dirty="0">
                <a:latin typeface="Tahoma"/>
                <a:cs typeface="Tahoma"/>
              </a:rPr>
              <a:t>Litchman</a:t>
            </a:r>
            <a:r>
              <a:rPr sz="1350" spc="-35" dirty="0">
                <a:latin typeface="Tahoma"/>
                <a:cs typeface="Tahoma"/>
              </a:rPr>
              <a:t> </a:t>
            </a:r>
            <a:r>
              <a:rPr sz="1350" spc="50" dirty="0">
                <a:latin typeface="Tahoma"/>
                <a:cs typeface="Tahoma"/>
              </a:rPr>
              <a:t>et</a:t>
            </a:r>
            <a:r>
              <a:rPr sz="1350" spc="-35" dirty="0">
                <a:latin typeface="Tahoma"/>
                <a:cs typeface="Tahoma"/>
              </a:rPr>
              <a:t> </a:t>
            </a:r>
            <a:r>
              <a:rPr sz="1350" spc="-10" dirty="0">
                <a:latin typeface="Tahoma"/>
                <a:cs typeface="Tahoma"/>
              </a:rPr>
              <a:t>al.,</a:t>
            </a:r>
            <a:r>
              <a:rPr sz="1350" spc="-105" dirty="0">
                <a:latin typeface="Tahoma"/>
                <a:cs typeface="Tahoma"/>
              </a:rPr>
              <a:t> </a:t>
            </a:r>
            <a:r>
              <a:rPr sz="1350" spc="45" dirty="0">
                <a:latin typeface="Tahoma"/>
                <a:cs typeface="Tahoma"/>
              </a:rPr>
              <a:t>2025</a:t>
            </a:r>
            <a:endParaRPr sz="1350">
              <a:latin typeface="Tahoma"/>
              <a:cs typeface="Tahom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20A37009-1CD9-4D5C-8288-64D33A5C676A}"/>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 name="object 2">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 name="object 3">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9" name="Group 48">
            <a:extLst>
              <a:ext uri="{FF2B5EF4-FFF2-40B4-BE49-F238E27FC236}">
                <a16:creationId xmlns:a16="http://schemas.microsoft.com/office/drawing/2014/main" id="{5ABFD5C8-EEED-4F65-A58B-8BD87BC89A0D}"/>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22" name="object 22">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2" name="object 42">
            <a:extLst>
              <a:ext uri="{C183D7F6-B498-43B3-948B-1728B52AA6E4}">
                <adec:decorative xmlns:adec="http://schemas.microsoft.com/office/drawing/2017/decorative" val="1"/>
              </a:ext>
            </a:extLst>
          </p:cNvPr>
          <p:cNvSpPr/>
          <p:nvPr/>
        </p:nvSpPr>
        <p:spPr>
          <a:xfrm>
            <a:off x="13450823" y="9564623"/>
            <a:ext cx="4837430" cy="0"/>
          </a:xfrm>
          <a:custGeom>
            <a:avLst/>
            <a:gdLst/>
            <a:ahLst/>
            <a:cxnLst/>
            <a:rect l="l" t="t" r="r" b="b"/>
            <a:pathLst>
              <a:path w="4837430">
                <a:moveTo>
                  <a:pt x="0" y="0"/>
                </a:moveTo>
                <a:lnTo>
                  <a:pt x="4837176" y="0"/>
                </a:lnTo>
              </a:path>
            </a:pathLst>
          </a:custGeom>
          <a:ln w="95250">
            <a:solidFill>
              <a:srgbClr val="AE172D"/>
            </a:solidFill>
          </a:ln>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0" y="9590151"/>
            <a:ext cx="4727575" cy="95250"/>
          </a:xfrm>
          <a:custGeom>
            <a:avLst/>
            <a:gdLst/>
            <a:ahLst/>
            <a:cxnLst/>
            <a:rect l="l" t="t" r="r" b="b"/>
            <a:pathLst>
              <a:path w="4727575" h="95250">
                <a:moveTo>
                  <a:pt x="4727448" y="0"/>
                </a:moveTo>
                <a:lnTo>
                  <a:pt x="0" y="0"/>
                </a:lnTo>
                <a:lnTo>
                  <a:pt x="0" y="95250"/>
                </a:lnTo>
                <a:lnTo>
                  <a:pt x="4727448" y="95250"/>
                </a:lnTo>
                <a:lnTo>
                  <a:pt x="4727448" y="0"/>
                </a:lnTo>
                <a:close/>
              </a:path>
            </a:pathLst>
          </a:custGeom>
          <a:solidFill>
            <a:srgbClr val="AE172D"/>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2962655" y="4562855"/>
            <a:ext cx="12362815" cy="1161415"/>
          </a:xfrm>
          <a:custGeom>
            <a:avLst/>
            <a:gdLst/>
            <a:ahLst/>
            <a:cxnLst/>
            <a:rect l="l" t="t" r="r" b="b"/>
            <a:pathLst>
              <a:path w="12362815" h="1161414">
                <a:moveTo>
                  <a:pt x="12339320" y="0"/>
                </a:moveTo>
                <a:lnTo>
                  <a:pt x="23368" y="0"/>
                </a:lnTo>
                <a:lnTo>
                  <a:pt x="17144" y="0"/>
                </a:lnTo>
                <a:lnTo>
                  <a:pt x="11302" y="2159"/>
                </a:lnTo>
                <a:lnTo>
                  <a:pt x="2412" y="9906"/>
                </a:lnTo>
                <a:lnTo>
                  <a:pt x="0" y="15113"/>
                </a:lnTo>
                <a:lnTo>
                  <a:pt x="0" y="1146175"/>
                </a:lnTo>
                <a:lnTo>
                  <a:pt x="2412" y="1151382"/>
                </a:lnTo>
                <a:lnTo>
                  <a:pt x="11302" y="1159129"/>
                </a:lnTo>
                <a:lnTo>
                  <a:pt x="17144" y="1161288"/>
                </a:lnTo>
                <a:lnTo>
                  <a:pt x="12339320" y="1161288"/>
                </a:lnTo>
                <a:lnTo>
                  <a:pt x="12348436" y="1159680"/>
                </a:lnTo>
                <a:lnTo>
                  <a:pt x="12355861" y="1155287"/>
                </a:lnTo>
                <a:lnTo>
                  <a:pt x="12360858" y="1148750"/>
                </a:lnTo>
                <a:lnTo>
                  <a:pt x="12362688" y="1140714"/>
                </a:lnTo>
                <a:lnTo>
                  <a:pt x="12362688" y="20574"/>
                </a:lnTo>
                <a:lnTo>
                  <a:pt x="12360858" y="12537"/>
                </a:lnTo>
                <a:lnTo>
                  <a:pt x="12355861" y="6000"/>
                </a:lnTo>
                <a:lnTo>
                  <a:pt x="12348436" y="1607"/>
                </a:lnTo>
                <a:lnTo>
                  <a:pt x="12339320" y="0"/>
                </a:lnTo>
                <a:close/>
              </a:path>
            </a:pathLst>
          </a:custGeom>
          <a:solidFill>
            <a:srgbClr val="AC162C"/>
          </a:solidFill>
        </p:spPr>
        <p:txBody>
          <a:bodyPr wrap="square" lIns="0" tIns="0" rIns="0" bIns="0" rtlCol="0"/>
          <a:lstStyle/>
          <a:p>
            <a:endParaRPr/>
          </a:p>
        </p:txBody>
      </p:sp>
      <p:sp>
        <p:nvSpPr>
          <p:cNvPr id="45" name="object 45"/>
          <p:cNvSpPr txBox="1">
            <a:spLocks noGrp="1"/>
          </p:cNvSpPr>
          <p:nvPr>
            <p:ph type="title" idx="4294967295"/>
          </p:nvPr>
        </p:nvSpPr>
        <p:spPr>
          <a:xfrm>
            <a:off x="8386762" y="4664075"/>
            <a:ext cx="1514475" cy="958850"/>
          </a:xfrm>
          <a:prstGeom prst="rect">
            <a:avLst/>
          </a:prstGeom>
          <a:noFill/>
          <a:ln>
            <a:noFill/>
            <a:prstDash/>
          </a:ln>
          <a:effectLst/>
        </p:spPr>
        <p:txBody>
          <a:bodyPr rot="0" spcFirstLastPara="0" vertOverflow="overflow" horzOverflow="overflow" vert="horz" wrap="square" lIns="0" tIns="15875"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lang="en-US" sz="6100" b="0" i="0" u="none" strike="noStrike" kern="0" cap="none" spc="-555" normalizeH="0" baseline="0" noProof="0" dirty="0">
                <a:ln>
                  <a:noFill/>
                </a:ln>
                <a:solidFill>
                  <a:srgbClr val="FFFFFF"/>
                </a:solidFill>
                <a:effectLst/>
                <a:uLnTx/>
                <a:uFillTx/>
                <a:latin typeface="Arial Black"/>
                <a:cs typeface="Arial Black"/>
              </a:rPr>
              <a:t>G08</a:t>
            </a:r>
            <a:endParaRPr kumimoji="0" lang="en-US" sz="6100" b="0" i="0" u="none" strike="noStrike" kern="0" cap="none" spc="0" normalizeH="0" baseline="0" noProof="0" dirty="0">
              <a:ln>
                <a:noFill/>
              </a:ln>
              <a:solidFill>
                <a:sysClr val="windowText" lastClr="000000"/>
              </a:solidFill>
              <a:effectLst/>
              <a:uLnTx/>
              <a:uFillTx/>
              <a:latin typeface="Arial Black"/>
              <a:cs typeface="Arial Black"/>
            </a:endParaRPr>
          </a:p>
        </p:txBody>
      </p:sp>
      <p:pic>
        <p:nvPicPr>
          <p:cNvPr id="46" name="object 46" descr="NIH Network of the National Library of Medicin logo"/>
          <p:cNvPicPr/>
          <p:nvPr/>
        </p:nvPicPr>
        <p:blipFill>
          <a:blip r:embed="rId2" cstate="print"/>
          <a:stretch>
            <a:fillRect/>
          </a:stretch>
        </p:blipFill>
        <p:spPr>
          <a:xfrm>
            <a:off x="6117020" y="1605730"/>
            <a:ext cx="5993419" cy="1990442"/>
          </a:xfrm>
          <a:prstGeom prst="rect">
            <a:avLst/>
          </a:prstGeom>
        </p:spPr>
      </p:pic>
      <p:sp>
        <p:nvSpPr>
          <p:cNvPr id="50" name="TextBox 49">
            <a:extLst>
              <a:ext uri="{FF2B5EF4-FFF2-40B4-BE49-F238E27FC236}">
                <a16:creationId xmlns:a16="http://schemas.microsoft.com/office/drawing/2014/main" id="{8CA0DFDD-A66F-4E12-9EFE-EC34B20072DE}"/>
              </a:ext>
            </a:extLst>
          </p:cNvPr>
          <p:cNvSpPr txBox="1"/>
          <p:nvPr/>
        </p:nvSpPr>
        <p:spPr>
          <a:xfrm>
            <a:off x="2363787" y="6546841"/>
            <a:ext cx="13716000" cy="830997"/>
          </a:xfrm>
          <a:prstGeom prst="rect">
            <a:avLst/>
          </a:prstGeom>
          <a:noFill/>
        </p:spPr>
        <p:txBody>
          <a:bodyPr wrap="square" rtlCol="0">
            <a:spAutoFit/>
          </a:bodyPr>
          <a:lstStyle/>
          <a:p>
            <a:pPr algn="ctr"/>
            <a:r>
              <a:rPr lang="en-US" sz="4800" spc="-100" dirty="0">
                <a:solidFill>
                  <a:srgbClr val="000000"/>
                </a:solidFill>
                <a:latin typeface="Tahoma"/>
                <a:cs typeface="Tahoma"/>
              </a:rPr>
              <a:t>Goal:</a:t>
            </a:r>
            <a:r>
              <a:rPr lang="en-US" sz="4800" spc="-425" dirty="0">
                <a:solidFill>
                  <a:srgbClr val="000000"/>
                </a:solidFill>
                <a:latin typeface="Tahoma"/>
                <a:cs typeface="Tahoma"/>
              </a:rPr>
              <a:t> </a:t>
            </a:r>
            <a:r>
              <a:rPr lang="en-US" sz="4800" spc="-65" dirty="0">
                <a:solidFill>
                  <a:srgbClr val="000000"/>
                </a:solidFill>
                <a:latin typeface="Tahoma"/>
                <a:cs typeface="Tahoma"/>
              </a:rPr>
              <a:t>Develop</a:t>
            </a:r>
            <a:r>
              <a:rPr lang="en-US" sz="4800" spc="-440" dirty="0">
                <a:solidFill>
                  <a:srgbClr val="000000"/>
                </a:solidFill>
                <a:latin typeface="Tahoma"/>
                <a:cs typeface="Tahoma"/>
              </a:rPr>
              <a:t> </a:t>
            </a:r>
            <a:r>
              <a:rPr lang="en-US" sz="4800" spc="-85" dirty="0">
                <a:solidFill>
                  <a:srgbClr val="000000"/>
                </a:solidFill>
                <a:latin typeface="Tahoma"/>
                <a:cs typeface="Tahoma"/>
              </a:rPr>
              <a:t>a</a:t>
            </a:r>
            <a:r>
              <a:rPr lang="en-US" sz="4800" spc="-465" dirty="0">
                <a:solidFill>
                  <a:srgbClr val="000000"/>
                </a:solidFill>
                <a:latin typeface="Tahoma"/>
                <a:cs typeface="Tahoma"/>
              </a:rPr>
              <a:t> </a:t>
            </a:r>
            <a:r>
              <a:rPr lang="en-US" sz="4800" dirty="0">
                <a:solidFill>
                  <a:srgbClr val="000000"/>
                </a:solidFill>
                <a:latin typeface="Tahoma"/>
                <a:cs typeface="Tahoma"/>
              </a:rPr>
              <a:t>diabetes</a:t>
            </a:r>
            <a:r>
              <a:rPr lang="en-US" sz="4800" spc="-465" dirty="0">
                <a:solidFill>
                  <a:srgbClr val="000000"/>
                </a:solidFill>
                <a:latin typeface="Tahoma"/>
                <a:cs typeface="Tahoma"/>
              </a:rPr>
              <a:t> </a:t>
            </a:r>
            <a:r>
              <a:rPr lang="en-US" sz="4800" dirty="0">
                <a:solidFill>
                  <a:srgbClr val="000000"/>
                </a:solidFill>
                <a:latin typeface="Tahoma"/>
                <a:cs typeface="Tahoma"/>
              </a:rPr>
              <a:t>education</a:t>
            </a:r>
            <a:r>
              <a:rPr lang="en-US" sz="4800" spc="-375" dirty="0">
                <a:solidFill>
                  <a:srgbClr val="000000"/>
                </a:solidFill>
                <a:latin typeface="Tahoma"/>
                <a:cs typeface="Tahoma"/>
              </a:rPr>
              <a:t> </a:t>
            </a:r>
            <a:r>
              <a:rPr lang="en-US" sz="4800" dirty="0">
                <a:solidFill>
                  <a:srgbClr val="000000"/>
                </a:solidFill>
                <a:latin typeface="Tahoma"/>
                <a:cs typeface="Tahoma"/>
              </a:rPr>
              <a:t>website</a:t>
            </a:r>
            <a:r>
              <a:rPr lang="en-US" sz="4800" spc="-425" dirty="0">
                <a:solidFill>
                  <a:srgbClr val="000000"/>
                </a:solidFill>
                <a:latin typeface="Tahoma"/>
                <a:cs typeface="Tahoma"/>
              </a:rPr>
              <a:t> </a:t>
            </a:r>
            <a:r>
              <a:rPr lang="en-US" sz="4800" dirty="0">
                <a:solidFill>
                  <a:srgbClr val="000000"/>
                </a:solidFill>
                <a:latin typeface="Tahoma"/>
                <a:cs typeface="Tahoma"/>
              </a:rPr>
              <a:t>in</a:t>
            </a:r>
            <a:r>
              <a:rPr lang="en-US" sz="4800" spc="-385" dirty="0">
                <a:solidFill>
                  <a:srgbClr val="000000"/>
                </a:solidFill>
                <a:latin typeface="Tahoma"/>
                <a:cs typeface="Tahoma"/>
              </a:rPr>
              <a:t> </a:t>
            </a:r>
            <a:r>
              <a:rPr lang="en-US" sz="4800" spc="114" dirty="0">
                <a:solidFill>
                  <a:srgbClr val="000000"/>
                </a:solidFill>
                <a:latin typeface="Tahoma"/>
                <a:cs typeface="Tahoma"/>
              </a:rPr>
              <a:t>ASL</a:t>
            </a:r>
            <a:endParaRPr lang="en-US" sz="4800" b="1" dirty="0">
              <a:solidFill>
                <a:schemeClr val="bg1"/>
              </a:solidFill>
              <a:latin typeface="Tahoma"/>
              <a:cs typeface="Tahom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4" name="object 4">
            <a:extLst>
              <a:ext uri="{C183D7F6-B498-43B3-948B-1728B52AA6E4}">
                <adec:decorative xmlns:adec="http://schemas.microsoft.com/office/drawing/2017/decorative" val="1"/>
              </a:ext>
            </a:extLst>
          </p:cNvPr>
          <p:cNvGrpSpPr/>
          <p:nvPr/>
        </p:nvGrpSpPr>
        <p:grpSpPr>
          <a:xfrm>
            <a:off x="8887968" y="3223260"/>
            <a:ext cx="539750" cy="5852160"/>
            <a:chOff x="8887968" y="3223260"/>
            <a:chExt cx="539750"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grpSp>
      <p:grpSp>
        <p:nvGrpSpPr>
          <p:cNvPr id="9" name="object 9">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0" name="object 10"/>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1" name="object 11"/>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2" name="object 12"/>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3" name="object 13"/>
            <p:cNvPicPr/>
            <p:nvPr/>
          </p:nvPicPr>
          <p:blipFill>
            <a:blip r:embed="rId2" cstate="print"/>
            <a:stretch>
              <a:fillRect/>
            </a:stretch>
          </p:blipFill>
          <p:spPr>
            <a:xfrm>
              <a:off x="10620048" y="4127383"/>
              <a:ext cx="230713" cy="267831"/>
            </a:xfrm>
            <a:prstGeom prst="rect">
              <a:avLst/>
            </a:prstGeom>
          </p:spPr>
        </p:pic>
        <p:sp>
          <p:nvSpPr>
            <p:cNvPr id="14" name="object 14"/>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grpSp>
        <p:nvGrpSpPr>
          <p:cNvPr id="15" name="object 15">
            <a:extLst>
              <a:ext uri="{C183D7F6-B498-43B3-948B-1728B52AA6E4}">
                <adec:decorative xmlns:adec="http://schemas.microsoft.com/office/drawing/2017/decorative" val="1"/>
              </a:ext>
            </a:extLst>
          </p:cNvPr>
          <p:cNvGrpSpPr/>
          <p:nvPr/>
        </p:nvGrpSpPr>
        <p:grpSpPr>
          <a:xfrm>
            <a:off x="9765792" y="5321808"/>
            <a:ext cx="7754620" cy="1564005"/>
            <a:chOff x="9765792" y="5321808"/>
            <a:chExt cx="7754620" cy="1564005"/>
          </a:xfrm>
        </p:grpSpPr>
        <p:sp>
          <p:nvSpPr>
            <p:cNvPr id="16" name="object 16"/>
            <p:cNvSpPr/>
            <p:nvPr/>
          </p:nvSpPr>
          <p:spPr>
            <a:xfrm>
              <a:off x="9765792" y="5321808"/>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AC162C"/>
            </a:solidFill>
          </p:spPr>
          <p:txBody>
            <a:bodyPr wrap="square" lIns="0" tIns="0" rIns="0" bIns="0" rtlCol="0"/>
            <a:lstStyle/>
            <a:p>
              <a:endParaRPr/>
            </a:p>
          </p:txBody>
        </p:sp>
        <p:sp>
          <p:nvSpPr>
            <p:cNvPr id="17" name="object 17"/>
            <p:cNvSpPr/>
            <p:nvPr/>
          </p:nvSpPr>
          <p:spPr>
            <a:xfrm>
              <a:off x="10076688" y="5586984"/>
              <a:ext cx="1198245" cy="1033780"/>
            </a:xfrm>
            <a:custGeom>
              <a:avLst/>
              <a:gdLst/>
              <a:ahLst/>
              <a:cxnLst/>
              <a:rect l="l" t="t" r="r" b="b"/>
              <a:pathLst>
                <a:path w="1198245" h="1033779">
                  <a:moveTo>
                    <a:pt x="898397" y="0"/>
                  </a:moveTo>
                  <a:lnTo>
                    <a:pt x="299465" y="0"/>
                  </a:lnTo>
                  <a:lnTo>
                    <a:pt x="0" y="516636"/>
                  </a:lnTo>
                  <a:lnTo>
                    <a:pt x="299465" y="1033271"/>
                  </a:lnTo>
                  <a:lnTo>
                    <a:pt x="898397" y="1033271"/>
                  </a:lnTo>
                  <a:lnTo>
                    <a:pt x="1197863" y="516636"/>
                  </a:lnTo>
                  <a:lnTo>
                    <a:pt x="898397" y="0"/>
                  </a:lnTo>
                  <a:close/>
                </a:path>
              </a:pathLst>
            </a:custGeom>
            <a:solidFill>
              <a:srgbClr val="FFFFFF"/>
            </a:solidFill>
          </p:spPr>
          <p:txBody>
            <a:bodyPr wrap="square" lIns="0" tIns="0" rIns="0" bIns="0" rtlCol="0"/>
            <a:lstStyle/>
            <a:p>
              <a:endParaRPr/>
            </a:p>
          </p:txBody>
        </p:sp>
      </p:grpSp>
      <p:grpSp>
        <p:nvGrpSpPr>
          <p:cNvPr id="18" name="object 18">
            <a:extLst>
              <a:ext uri="{C183D7F6-B498-43B3-948B-1728B52AA6E4}">
                <adec:decorative xmlns:adec="http://schemas.microsoft.com/office/drawing/2017/decorative" val="1"/>
              </a:ext>
            </a:extLst>
          </p:cNvPr>
          <p:cNvGrpSpPr/>
          <p:nvPr/>
        </p:nvGrpSpPr>
        <p:grpSpPr>
          <a:xfrm>
            <a:off x="9765792" y="7214616"/>
            <a:ext cx="7754620" cy="1554480"/>
            <a:chOff x="9765792" y="7214616"/>
            <a:chExt cx="7754620" cy="1554480"/>
          </a:xfrm>
        </p:grpSpPr>
        <p:sp>
          <p:nvSpPr>
            <p:cNvPr id="19" name="object 19"/>
            <p:cNvSpPr/>
            <p:nvPr/>
          </p:nvSpPr>
          <p:spPr>
            <a:xfrm>
              <a:off x="9765792" y="7214616"/>
              <a:ext cx="7754620" cy="1554480"/>
            </a:xfrm>
            <a:custGeom>
              <a:avLst/>
              <a:gdLst/>
              <a:ahLst/>
              <a:cxnLst/>
              <a:rect l="l" t="t" r="r" b="b"/>
              <a:pathLst>
                <a:path w="7754619" h="1554479">
                  <a:moveTo>
                    <a:pt x="7299959" y="0"/>
                  </a:moveTo>
                  <a:lnTo>
                    <a:pt x="454151" y="0"/>
                  </a:lnTo>
                  <a:lnTo>
                    <a:pt x="0" y="777239"/>
                  </a:lnTo>
                  <a:lnTo>
                    <a:pt x="454151" y="1554479"/>
                  </a:lnTo>
                  <a:lnTo>
                    <a:pt x="7299959" y="1554479"/>
                  </a:lnTo>
                  <a:lnTo>
                    <a:pt x="7754111" y="777239"/>
                  </a:lnTo>
                  <a:lnTo>
                    <a:pt x="7299959" y="0"/>
                  </a:lnTo>
                  <a:close/>
                </a:path>
              </a:pathLst>
            </a:custGeom>
            <a:solidFill>
              <a:srgbClr val="393838"/>
            </a:solidFill>
          </p:spPr>
          <p:txBody>
            <a:bodyPr wrap="square" lIns="0" tIns="0" rIns="0" bIns="0" rtlCol="0"/>
            <a:lstStyle/>
            <a:p>
              <a:endParaRPr/>
            </a:p>
          </p:txBody>
        </p:sp>
        <p:sp>
          <p:nvSpPr>
            <p:cNvPr id="20" name="object 20"/>
            <p:cNvSpPr/>
            <p:nvPr/>
          </p:nvSpPr>
          <p:spPr>
            <a:xfrm>
              <a:off x="10076688" y="7479792"/>
              <a:ext cx="1198245" cy="1033780"/>
            </a:xfrm>
            <a:custGeom>
              <a:avLst/>
              <a:gdLst/>
              <a:ahLst/>
              <a:cxnLst/>
              <a:rect l="l" t="t" r="r" b="b"/>
              <a:pathLst>
                <a:path w="1198245" h="1033779">
                  <a:moveTo>
                    <a:pt x="898397" y="0"/>
                  </a:moveTo>
                  <a:lnTo>
                    <a:pt x="299465" y="0"/>
                  </a:lnTo>
                  <a:lnTo>
                    <a:pt x="0" y="516635"/>
                  </a:lnTo>
                  <a:lnTo>
                    <a:pt x="299465" y="1033271"/>
                  </a:lnTo>
                  <a:lnTo>
                    <a:pt x="898397" y="1033271"/>
                  </a:lnTo>
                  <a:lnTo>
                    <a:pt x="1197863" y="516635"/>
                  </a:lnTo>
                  <a:lnTo>
                    <a:pt x="898397" y="0"/>
                  </a:lnTo>
                  <a:close/>
                </a:path>
              </a:pathLst>
            </a:custGeom>
            <a:solidFill>
              <a:srgbClr val="FFFFFF"/>
            </a:solidFill>
          </p:spPr>
          <p:txBody>
            <a:bodyPr wrap="square" lIns="0" tIns="0" rIns="0" bIns="0" rtlCol="0"/>
            <a:lstStyle/>
            <a:p>
              <a:endParaRPr/>
            </a:p>
          </p:txBody>
        </p:sp>
      </p:grpSp>
      <p:sp>
        <p:nvSpPr>
          <p:cNvPr id="21" name="object 21"/>
          <p:cNvSpPr txBox="1"/>
          <p:nvPr/>
        </p:nvSpPr>
        <p:spPr>
          <a:xfrm>
            <a:off x="11584431" y="3819525"/>
            <a:ext cx="3813175" cy="4492625"/>
          </a:xfrm>
          <a:prstGeom prst="rect">
            <a:avLst/>
          </a:prstGeom>
        </p:spPr>
        <p:txBody>
          <a:bodyPr vert="horz" wrap="square" lIns="0" tIns="16510" rIns="0" bIns="0" rtlCol="0">
            <a:spAutoFit/>
          </a:bodyPr>
          <a:lstStyle/>
          <a:p>
            <a:pPr marL="12700">
              <a:lnSpc>
                <a:spcPct val="100000"/>
              </a:lnSpc>
              <a:spcBef>
                <a:spcPts val="130"/>
              </a:spcBef>
            </a:pPr>
            <a:r>
              <a:rPr sz="4800" spc="-10" dirty="0">
                <a:solidFill>
                  <a:srgbClr val="FFFFFF"/>
                </a:solidFill>
                <a:latin typeface="Tahoma"/>
                <a:cs typeface="Tahoma"/>
              </a:rPr>
              <a:t>Design</a:t>
            </a:r>
            <a:endParaRPr sz="4800">
              <a:latin typeface="Tahoma"/>
              <a:cs typeface="Tahoma"/>
            </a:endParaRPr>
          </a:p>
          <a:p>
            <a:pPr marL="12700" marR="5080">
              <a:lnSpc>
                <a:spcPts val="15250"/>
              </a:lnSpc>
              <a:spcBef>
                <a:spcPts val="760"/>
              </a:spcBef>
            </a:pPr>
            <a:r>
              <a:rPr sz="4800" dirty="0">
                <a:solidFill>
                  <a:srgbClr val="FFFFFF"/>
                </a:solidFill>
                <a:latin typeface="Tahoma"/>
                <a:cs typeface="Tahoma"/>
              </a:rPr>
              <a:t>User</a:t>
            </a:r>
            <a:r>
              <a:rPr sz="4800" spc="-380" dirty="0">
                <a:solidFill>
                  <a:srgbClr val="FFFFFF"/>
                </a:solidFill>
                <a:latin typeface="Tahoma"/>
                <a:cs typeface="Tahoma"/>
              </a:rPr>
              <a:t> </a:t>
            </a:r>
            <a:r>
              <a:rPr sz="4800" spc="-10" dirty="0">
                <a:solidFill>
                  <a:srgbClr val="FFFFFF"/>
                </a:solidFill>
                <a:latin typeface="Tahoma"/>
                <a:cs typeface="Tahoma"/>
              </a:rPr>
              <a:t>Testing Dissemination</a:t>
            </a:r>
            <a:endParaRPr sz="4800">
              <a:latin typeface="Tahoma"/>
              <a:cs typeface="Tahoma"/>
            </a:endParaRPr>
          </a:p>
        </p:txBody>
      </p:sp>
      <p:sp>
        <p:nvSpPr>
          <p:cNvPr id="22" name="object 22">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9" name="object 59">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0" name="object 60">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1" name="object 61">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2" name="object 62">
            <a:extLst>
              <a:ext uri="{C183D7F6-B498-43B3-948B-1728B52AA6E4}">
                <adec:decorative xmlns:adec="http://schemas.microsoft.com/office/drawing/2017/decorative" val="1"/>
              </a:ext>
            </a:extLst>
          </p:cNvPr>
          <p:cNvSpPr/>
          <p:nvPr/>
        </p:nvSpPr>
        <p:spPr>
          <a:xfrm>
            <a:off x="10342114" y="7687989"/>
            <a:ext cx="628650" cy="510540"/>
          </a:xfrm>
          <a:custGeom>
            <a:avLst/>
            <a:gdLst/>
            <a:ahLst/>
            <a:cxnLst/>
            <a:rect l="l" t="t" r="r" b="b"/>
            <a:pathLst>
              <a:path w="628650" h="510540">
                <a:moveTo>
                  <a:pt x="423418" y="0"/>
                </a:moveTo>
                <a:lnTo>
                  <a:pt x="416493" y="2406"/>
                </a:lnTo>
                <a:lnTo>
                  <a:pt x="411563" y="7346"/>
                </a:lnTo>
                <a:lnTo>
                  <a:pt x="0" y="404062"/>
                </a:lnTo>
                <a:lnTo>
                  <a:pt x="61425" y="510498"/>
                </a:lnTo>
                <a:lnTo>
                  <a:pt x="122035" y="491613"/>
                </a:lnTo>
                <a:lnTo>
                  <a:pt x="68814" y="491613"/>
                </a:lnTo>
                <a:lnTo>
                  <a:pt x="20029" y="407102"/>
                </a:lnTo>
                <a:lnTo>
                  <a:pt x="19920" y="406912"/>
                </a:lnTo>
                <a:lnTo>
                  <a:pt x="57223" y="371159"/>
                </a:lnTo>
                <a:lnTo>
                  <a:pt x="75516" y="371159"/>
                </a:lnTo>
                <a:lnTo>
                  <a:pt x="68994" y="359853"/>
                </a:lnTo>
                <a:lnTo>
                  <a:pt x="422647" y="18631"/>
                </a:lnTo>
                <a:lnTo>
                  <a:pt x="424210" y="17047"/>
                </a:lnTo>
                <a:lnTo>
                  <a:pt x="426427" y="16277"/>
                </a:lnTo>
                <a:lnTo>
                  <a:pt x="450591" y="16277"/>
                </a:lnTo>
                <a:lnTo>
                  <a:pt x="448067" y="11907"/>
                </a:lnTo>
                <a:lnTo>
                  <a:pt x="444162" y="5700"/>
                </a:lnTo>
                <a:lnTo>
                  <a:pt x="437638" y="1615"/>
                </a:lnTo>
                <a:lnTo>
                  <a:pt x="430354" y="823"/>
                </a:lnTo>
                <a:lnTo>
                  <a:pt x="423418" y="0"/>
                </a:lnTo>
                <a:close/>
              </a:path>
              <a:path w="628650" h="510540">
                <a:moveTo>
                  <a:pt x="248877" y="460188"/>
                </a:moveTo>
                <a:lnTo>
                  <a:pt x="231870" y="460188"/>
                </a:lnTo>
                <a:lnTo>
                  <a:pt x="229495" y="462362"/>
                </a:lnTo>
                <a:lnTo>
                  <a:pt x="272819" y="510181"/>
                </a:lnTo>
                <a:lnTo>
                  <a:pt x="337421" y="492331"/>
                </a:lnTo>
                <a:lnTo>
                  <a:pt x="278023" y="492331"/>
                </a:lnTo>
                <a:lnTo>
                  <a:pt x="248877" y="460188"/>
                </a:lnTo>
                <a:close/>
              </a:path>
              <a:path w="628650" h="510540">
                <a:moveTo>
                  <a:pt x="421706" y="410923"/>
                </a:moveTo>
                <a:lnTo>
                  <a:pt x="405567" y="410923"/>
                </a:lnTo>
                <a:lnTo>
                  <a:pt x="395993" y="459723"/>
                </a:lnTo>
                <a:lnTo>
                  <a:pt x="278023" y="492331"/>
                </a:lnTo>
                <a:lnTo>
                  <a:pt x="337421" y="492331"/>
                </a:lnTo>
                <a:lnTo>
                  <a:pt x="409663" y="472369"/>
                </a:lnTo>
                <a:lnTo>
                  <a:pt x="421706" y="410923"/>
                </a:lnTo>
                <a:close/>
              </a:path>
              <a:path w="628650" h="510540">
                <a:moveTo>
                  <a:pt x="75516" y="371159"/>
                </a:moveTo>
                <a:lnTo>
                  <a:pt x="57223" y="371159"/>
                </a:lnTo>
                <a:lnTo>
                  <a:pt x="117902" y="476307"/>
                </a:lnTo>
                <a:lnTo>
                  <a:pt x="68814" y="491613"/>
                </a:lnTo>
                <a:lnTo>
                  <a:pt x="122035" y="491613"/>
                </a:lnTo>
                <a:lnTo>
                  <a:pt x="131995" y="488509"/>
                </a:lnTo>
                <a:lnTo>
                  <a:pt x="191555" y="471620"/>
                </a:lnTo>
                <a:lnTo>
                  <a:pt x="133473" y="471620"/>
                </a:lnTo>
                <a:lnTo>
                  <a:pt x="75516" y="371159"/>
                </a:lnTo>
                <a:close/>
              </a:path>
              <a:path w="628650" h="510540">
                <a:moveTo>
                  <a:pt x="450591" y="16277"/>
                </a:moveTo>
                <a:lnTo>
                  <a:pt x="426427" y="16277"/>
                </a:lnTo>
                <a:lnTo>
                  <a:pt x="428633" y="16541"/>
                </a:lnTo>
                <a:lnTo>
                  <a:pt x="431029" y="16794"/>
                </a:lnTo>
                <a:lnTo>
                  <a:pt x="433193" y="18114"/>
                </a:lnTo>
                <a:lnTo>
                  <a:pt x="434534" y="20119"/>
                </a:lnTo>
                <a:lnTo>
                  <a:pt x="610575" y="325018"/>
                </a:lnTo>
                <a:lnTo>
                  <a:pt x="611757" y="326971"/>
                </a:lnTo>
                <a:lnTo>
                  <a:pt x="612000" y="329346"/>
                </a:lnTo>
                <a:lnTo>
                  <a:pt x="611261" y="331510"/>
                </a:lnTo>
                <a:lnTo>
                  <a:pt x="610416" y="334202"/>
                </a:lnTo>
                <a:lnTo>
                  <a:pt x="608485" y="336419"/>
                </a:lnTo>
                <a:lnTo>
                  <a:pt x="605940" y="337643"/>
                </a:lnTo>
                <a:lnTo>
                  <a:pt x="133473" y="471620"/>
                </a:lnTo>
                <a:lnTo>
                  <a:pt x="191555" y="471620"/>
                </a:lnTo>
                <a:lnTo>
                  <a:pt x="231870" y="460188"/>
                </a:lnTo>
                <a:lnTo>
                  <a:pt x="248877" y="460188"/>
                </a:lnTo>
                <a:lnTo>
                  <a:pt x="245393" y="456345"/>
                </a:lnTo>
                <a:lnTo>
                  <a:pt x="405567" y="410923"/>
                </a:lnTo>
                <a:lnTo>
                  <a:pt x="421706" y="410923"/>
                </a:lnTo>
                <a:lnTo>
                  <a:pt x="422331" y="407735"/>
                </a:lnTo>
                <a:lnTo>
                  <a:pt x="419069" y="407102"/>
                </a:lnTo>
                <a:lnTo>
                  <a:pt x="610796" y="352728"/>
                </a:lnTo>
                <a:lnTo>
                  <a:pt x="611683" y="352411"/>
                </a:lnTo>
                <a:lnTo>
                  <a:pt x="618693" y="349424"/>
                </a:lnTo>
                <a:lnTo>
                  <a:pt x="624066" y="343523"/>
                </a:lnTo>
                <a:lnTo>
                  <a:pt x="626327" y="336419"/>
                </a:lnTo>
                <a:lnTo>
                  <a:pt x="628510" y="329758"/>
                </a:lnTo>
                <a:lnTo>
                  <a:pt x="627687" y="322643"/>
                </a:lnTo>
                <a:lnTo>
                  <a:pt x="624108" y="316816"/>
                </a:lnTo>
                <a:lnTo>
                  <a:pt x="450591" y="16277"/>
                </a:lnTo>
                <a:close/>
              </a:path>
            </a:pathLst>
          </a:custGeom>
          <a:solidFill>
            <a:srgbClr val="585858"/>
          </a:solidFill>
        </p:spPr>
        <p:txBody>
          <a:bodyPr wrap="square" lIns="0" tIns="0" rIns="0" bIns="0" rtlCol="0"/>
          <a:lstStyle/>
          <a:p>
            <a:endParaRPr/>
          </a:p>
        </p:txBody>
      </p:sp>
      <p:grpSp>
        <p:nvGrpSpPr>
          <p:cNvPr id="63" name="object 63">
            <a:extLst>
              <a:ext uri="{C183D7F6-B498-43B3-948B-1728B52AA6E4}">
                <adec:decorative xmlns:adec="http://schemas.microsoft.com/office/drawing/2017/decorative" val="1"/>
              </a:ext>
            </a:extLst>
          </p:cNvPr>
          <p:cNvGrpSpPr/>
          <p:nvPr/>
        </p:nvGrpSpPr>
        <p:grpSpPr>
          <a:xfrm>
            <a:off x="10341454" y="5855512"/>
            <a:ext cx="650875" cy="523240"/>
            <a:chOff x="10341454" y="5855512"/>
            <a:chExt cx="650875" cy="523240"/>
          </a:xfrm>
        </p:grpSpPr>
        <p:sp>
          <p:nvSpPr>
            <p:cNvPr id="64" name="object 64"/>
            <p:cNvSpPr/>
            <p:nvPr/>
          </p:nvSpPr>
          <p:spPr>
            <a:xfrm>
              <a:off x="10419220" y="5855525"/>
              <a:ext cx="572770" cy="184150"/>
            </a:xfrm>
            <a:custGeom>
              <a:avLst/>
              <a:gdLst/>
              <a:ahLst/>
              <a:cxnLst/>
              <a:rect l="l" t="t" r="r" b="b"/>
              <a:pathLst>
                <a:path w="572770" h="184150">
                  <a:moveTo>
                    <a:pt x="367588" y="77622"/>
                  </a:moveTo>
                  <a:lnTo>
                    <a:pt x="0" y="77622"/>
                  </a:lnTo>
                  <a:lnTo>
                    <a:pt x="0" y="91884"/>
                  </a:lnTo>
                  <a:lnTo>
                    <a:pt x="367588" y="91770"/>
                  </a:lnTo>
                  <a:lnTo>
                    <a:pt x="367588" y="77622"/>
                  </a:lnTo>
                  <a:close/>
                </a:path>
                <a:path w="572770" h="184150">
                  <a:moveTo>
                    <a:pt x="402932" y="169646"/>
                  </a:moveTo>
                  <a:lnTo>
                    <a:pt x="388785" y="169646"/>
                  </a:lnTo>
                  <a:lnTo>
                    <a:pt x="388785" y="183781"/>
                  </a:lnTo>
                  <a:lnTo>
                    <a:pt x="402932" y="183781"/>
                  </a:lnTo>
                  <a:lnTo>
                    <a:pt x="402932" y="169646"/>
                  </a:lnTo>
                  <a:close/>
                </a:path>
                <a:path w="572770" h="184150">
                  <a:moveTo>
                    <a:pt x="402932" y="141363"/>
                  </a:moveTo>
                  <a:lnTo>
                    <a:pt x="388785" y="141363"/>
                  </a:lnTo>
                  <a:lnTo>
                    <a:pt x="388785" y="155511"/>
                  </a:lnTo>
                  <a:lnTo>
                    <a:pt x="402932" y="155511"/>
                  </a:lnTo>
                  <a:lnTo>
                    <a:pt x="402932" y="141363"/>
                  </a:lnTo>
                  <a:close/>
                </a:path>
                <a:path w="572770" h="184150">
                  <a:moveTo>
                    <a:pt x="402932" y="113093"/>
                  </a:moveTo>
                  <a:lnTo>
                    <a:pt x="388785" y="113093"/>
                  </a:lnTo>
                  <a:lnTo>
                    <a:pt x="388785" y="127228"/>
                  </a:lnTo>
                  <a:lnTo>
                    <a:pt x="402932" y="127228"/>
                  </a:lnTo>
                  <a:lnTo>
                    <a:pt x="402932" y="113093"/>
                  </a:lnTo>
                  <a:close/>
                </a:path>
                <a:path w="572770" h="184150">
                  <a:moveTo>
                    <a:pt x="402932" y="84823"/>
                  </a:moveTo>
                  <a:lnTo>
                    <a:pt x="388785" y="84823"/>
                  </a:lnTo>
                  <a:lnTo>
                    <a:pt x="388785" y="98958"/>
                  </a:lnTo>
                  <a:lnTo>
                    <a:pt x="402932" y="98958"/>
                  </a:lnTo>
                  <a:lnTo>
                    <a:pt x="402932" y="84823"/>
                  </a:lnTo>
                  <a:close/>
                </a:path>
                <a:path w="572770" h="184150">
                  <a:moveTo>
                    <a:pt x="402932" y="56540"/>
                  </a:moveTo>
                  <a:lnTo>
                    <a:pt x="388785" y="56540"/>
                  </a:lnTo>
                  <a:lnTo>
                    <a:pt x="388785" y="70675"/>
                  </a:lnTo>
                  <a:lnTo>
                    <a:pt x="402932" y="70675"/>
                  </a:lnTo>
                  <a:lnTo>
                    <a:pt x="402932" y="56540"/>
                  </a:lnTo>
                  <a:close/>
                </a:path>
                <a:path w="572770" h="184150">
                  <a:moveTo>
                    <a:pt x="402932" y="28270"/>
                  </a:moveTo>
                  <a:lnTo>
                    <a:pt x="388785" y="28270"/>
                  </a:lnTo>
                  <a:lnTo>
                    <a:pt x="388785" y="42405"/>
                  </a:lnTo>
                  <a:lnTo>
                    <a:pt x="402932" y="42405"/>
                  </a:lnTo>
                  <a:lnTo>
                    <a:pt x="402932" y="28270"/>
                  </a:lnTo>
                  <a:close/>
                </a:path>
                <a:path w="572770" h="184150">
                  <a:moveTo>
                    <a:pt x="402932" y="0"/>
                  </a:moveTo>
                  <a:lnTo>
                    <a:pt x="388785" y="0"/>
                  </a:lnTo>
                  <a:lnTo>
                    <a:pt x="388785" y="14135"/>
                  </a:lnTo>
                  <a:lnTo>
                    <a:pt x="402932" y="14135"/>
                  </a:lnTo>
                  <a:lnTo>
                    <a:pt x="402932" y="0"/>
                  </a:lnTo>
                  <a:close/>
                </a:path>
                <a:path w="572770" h="184150">
                  <a:moveTo>
                    <a:pt x="431203" y="169646"/>
                  </a:moveTo>
                  <a:lnTo>
                    <a:pt x="417068" y="169646"/>
                  </a:lnTo>
                  <a:lnTo>
                    <a:pt x="417068" y="183781"/>
                  </a:lnTo>
                  <a:lnTo>
                    <a:pt x="431203" y="183781"/>
                  </a:lnTo>
                  <a:lnTo>
                    <a:pt x="431203" y="169646"/>
                  </a:lnTo>
                  <a:close/>
                </a:path>
                <a:path w="572770" h="184150">
                  <a:moveTo>
                    <a:pt x="431203" y="0"/>
                  </a:moveTo>
                  <a:lnTo>
                    <a:pt x="417068" y="0"/>
                  </a:lnTo>
                  <a:lnTo>
                    <a:pt x="417068" y="14135"/>
                  </a:lnTo>
                  <a:lnTo>
                    <a:pt x="431203" y="14135"/>
                  </a:lnTo>
                  <a:lnTo>
                    <a:pt x="431203" y="0"/>
                  </a:lnTo>
                  <a:close/>
                </a:path>
                <a:path w="572770" h="184150">
                  <a:moveTo>
                    <a:pt x="459486" y="169646"/>
                  </a:moveTo>
                  <a:lnTo>
                    <a:pt x="445338" y="169646"/>
                  </a:lnTo>
                  <a:lnTo>
                    <a:pt x="445338" y="183781"/>
                  </a:lnTo>
                  <a:lnTo>
                    <a:pt x="459486" y="183781"/>
                  </a:lnTo>
                  <a:lnTo>
                    <a:pt x="459486" y="169646"/>
                  </a:lnTo>
                  <a:close/>
                </a:path>
                <a:path w="572770" h="184150">
                  <a:moveTo>
                    <a:pt x="459486" y="0"/>
                  </a:moveTo>
                  <a:lnTo>
                    <a:pt x="445338" y="0"/>
                  </a:lnTo>
                  <a:lnTo>
                    <a:pt x="445338" y="14135"/>
                  </a:lnTo>
                  <a:lnTo>
                    <a:pt x="459486" y="14135"/>
                  </a:lnTo>
                  <a:lnTo>
                    <a:pt x="459486" y="0"/>
                  </a:lnTo>
                  <a:close/>
                </a:path>
                <a:path w="572770" h="184150">
                  <a:moveTo>
                    <a:pt x="487756" y="169646"/>
                  </a:moveTo>
                  <a:lnTo>
                    <a:pt x="473621" y="169646"/>
                  </a:lnTo>
                  <a:lnTo>
                    <a:pt x="473621" y="183781"/>
                  </a:lnTo>
                  <a:lnTo>
                    <a:pt x="487756" y="183781"/>
                  </a:lnTo>
                  <a:lnTo>
                    <a:pt x="487756" y="169646"/>
                  </a:lnTo>
                  <a:close/>
                </a:path>
                <a:path w="572770" h="184150">
                  <a:moveTo>
                    <a:pt x="487756" y="0"/>
                  </a:moveTo>
                  <a:lnTo>
                    <a:pt x="473621" y="0"/>
                  </a:lnTo>
                  <a:lnTo>
                    <a:pt x="473621" y="14135"/>
                  </a:lnTo>
                  <a:lnTo>
                    <a:pt x="487756" y="14135"/>
                  </a:lnTo>
                  <a:lnTo>
                    <a:pt x="487756" y="0"/>
                  </a:lnTo>
                  <a:close/>
                </a:path>
                <a:path w="572770" h="184150">
                  <a:moveTo>
                    <a:pt x="516039" y="169646"/>
                  </a:moveTo>
                  <a:lnTo>
                    <a:pt x="501891" y="169646"/>
                  </a:lnTo>
                  <a:lnTo>
                    <a:pt x="501891" y="183781"/>
                  </a:lnTo>
                  <a:lnTo>
                    <a:pt x="516039" y="183781"/>
                  </a:lnTo>
                  <a:lnTo>
                    <a:pt x="516039" y="169646"/>
                  </a:lnTo>
                  <a:close/>
                </a:path>
                <a:path w="572770" h="184150">
                  <a:moveTo>
                    <a:pt x="516039" y="0"/>
                  </a:moveTo>
                  <a:lnTo>
                    <a:pt x="501891" y="0"/>
                  </a:lnTo>
                  <a:lnTo>
                    <a:pt x="501891" y="14135"/>
                  </a:lnTo>
                  <a:lnTo>
                    <a:pt x="516039" y="14135"/>
                  </a:lnTo>
                  <a:lnTo>
                    <a:pt x="516039" y="0"/>
                  </a:lnTo>
                  <a:close/>
                </a:path>
                <a:path w="572770" h="184150">
                  <a:moveTo>
                    <a:pt x="544309" y="169646"/>
                  </a:moveTo>
                  <a:lnTo>
                    <a:pt x="530174" y="169646"/>
                  </a:lnTo>
                  <a:lnTo>
                    <a:pt x="530174" y="183781"/>
                  </a:lnTo>
                  <a:lnTo>
                    <a:pt x="544309" y="183781"/>
                  </a:lnTo>
                  <a:lnTo>
                    <a:pt x="544309" y="169646"/>
                  </a:lnTo>
                  <a:close/>
                </a:path>
                <a:path w="572770" h="184150">
                  <a:moveTo>
                    <a:pt x="544309" y="0"/>
                  </a:moveTo>
                  <a:lnTo>
                    <a:pt x="530174" y="0"/>
                  </a:lnTo>
                  <a:lnTo>
                    <a:pt x="530174" y="14135"/>
                  </a:lnTo>
                  <a:lnTo>
                    <a:pt x="544309" y="14135"/>
                  </a:lnTo>
                  <a:lnTo>
                    <a:pt x="544309" y="0"/>
                  </a:lnTo>
                  <a:close/>
                </a:path>
                <a:path w="572770" h="184150">
                  <a:moveTo>
                    <a:pt x="572592" y="169646"/>
                  </a:moveTo>
                  <a:lnTo>
                    <a:pt x="558444" y="169646"/>
                  </a:lnTo>
                  <a:lnTo>
                    <a:pt x="558444" y="183781"/>
                  </a:lnTo>
                  <a:lnTo>
                    <a:pt x="572592" y="183781"/>
                  </a:lnTo>
                  <a:lnTo>
                    <a:pt x="572592" y="169646"/>
                  </a:lnTo>
                  <a:close/>
                </a:path>
                <a:path w="572770" h="184150">
                  <a:moveTo>
                    <a:pt x="572592" y="141363"/>
                  </a:moveTo>
                  <a:lnTo>
                    <a:pt x="558444" y="141363"/>
                  </a:lnTo>
                  <a:lnTo>
                    <a:pt x="558444" y="155511"/>
                  </a:lnTo>
                  <a:lnTo>
                    <a:pt x="572592" y="155511"/>
                  </a:lnTo>
                  <a:lnTo>
                    <a:pt x="572592" y="141363"/>
                  </a:lnTo>
                  <a:close/>
                </a:path>
                <a:path w="572770" h="184150">
                  <a:moveTo>
                    <a:pt x="572592" y="113093"/>
                  </a:moveTo>
                  <a:lnTo>
                    <a:pt x="558444" y="113093"/>
                  </a:lnTo>
                  <a:lnTo>
                    <a:pt x="558444" y="127228"/>
                  </a:lnTo>
                  <a:lnTo>
                    <a:pt x="572592" y="127228"/>
                  </a:lnTo>
                  <a:lnTo>
                    <a:pt x="572592" y="113093"/>
                  </a:lnTo>
                  <a:close/>
                </a:path>
                <a:path w="572770" h="184150">
                  <a:moveTo>
                    <a:pt x="572592" y="84823"/>
                  </a:moveTo>
                  <a:lnTo>
                    <a:pt x="558444" y="84823"/>
                  </a:lnTo>
                  <a:lnTo>
                    <a:pt x="558444" y="98958"/>
                  </a:lnTo>
                  <a:lnTo>
                    <a:pt x="572592" y="98958"/>
                  </a:lnTo>
                  <a:lnTo>
                    <a:pt x="572592" y="84823"/>
                  </a:lnTo>
                  <a:close/>
                </a:path>
                <a:path w="572770" h="184150">
                  <a:moveTo>
                    <a:pt x="572592" y="56540"/>
                  </a:moveTo>
                  <a:lnTo>
                    <a:pt x="558444" y="56540"/>
                  </a:lnTo>
                  <a:lnTo>
                    <a:pt x="558444" y="70675"/>
                  </a:lnTo>
                  <a:lnTo>
                    <a:pt x="572592" y="70675"/>
                  </a:lnTo>
                  <a:lnTo>
                    <a:pt x="572592" y="56540"/>
                  </a:lnTo>
                  <a:close/>
                </a:path>
                <a:path w="572770" h="184150">
                  <a:moveTo>
                    <a:pt x="572592" y="28270"/>
                  </a:moveTo>
                  <a:lnTo>
                    <a:pt x="558444" y="28270"/>
                  </a:lnTo>
                  <a:lnTo>
                    <a:pt x="558444" y="42405"/>
                  </a:lnTo>
                  <a:lnTo>
                    <a:pt x="572592" y="42405"/>
                  </a:lnTo>
                  <a:lnTo>
                    <a:pt x="572592" y="28270"/>
                  </a:lnTo>
                  <a:close/>
                </a:path>
                <a:path w="572770" h="184150">
                  <a:moveTo>
                    <a:pt x="572592" y="0"/>
                  </a:moveTo>
                  <a:lnTo>
                    <a:pt x="558444" y="0"/>
                  </a:lnTo>
                  <a:lnTo>
                    <a:pt x="558444" y="14135"/>
                  </a:lnTo>
                  <a:lnTo>
                    <a:pt x="572592" y="14135"/>
                  </a:lnTo>
                  <a:lnTo>
                    <a:pt x="572592" y="0"/>
                  </a:lnTo>
                  <a:close/>
                </a:path>
              </a:pathLst>
            </a:custGeom>
            <a:solidFill>
              <a:srgbClr val="585858"/>
            </a:solidFill>
          </p:spPr>
          <p:txBody>
            <a:bodyPr wrap="square" lIns="0" tIns="0" rIns="0" bIns="0" rtlCol="0"/>
            <a:lstStyle/>
            <a:p>
              <a:endParaRPr/>
            </a:p>
          </p:txBody>
        </p:sp>
        <p:pic>
          <p:nvPicPr>
            <p:cNvPr id="65" name="object 65"/>
            <p:cNvPicPr/>
            <p:nvPr/>
          </p:nvPicPr>
          <p:blipFill>
            <a:blip r:embed="rId3" cstate="print"/>
            <a:stretch>
              <a:fillRect/>
            </a:stretch>
          </p:blipFill>
          <p:spPr>
            <a:xfrm>
              <a:off x="10843361" y="5933146"/>
              <a:ext cx="70719" cy="70809"/>
            </a:xfrm>
            <a:prstGeom prst="rect">
              <a:avLst/>
            </a:prstGeom>
          </p:spPr>
        </p:pic>
        <p:sp>
          <p:nvSpPr>
            <p:cNvPr id="66" name="object 66"/>
            <p:cNvSpPr/>
            <p:nvPr/>
          </p:nvSpPr>
          <p:spPr>
            <a:xfrm>
              <a:off x="10383863" y="5897803"/>
              <a:ext cx="530225" cy="360680"/>
            </a:xfrm>
            <a:custGeom>
              <a:avLst/>
              <a:gdLst/>
              <a:ahLst/>
              <a:cxnLst/>
              <a:rect l="l" t="t" r="r" b="b"/>
              <a:pathLst>
                <a:path w="530225" h="360679">
                  <a:moveTo>
                    <a:pt x="402945" y="0"/>
                  </a:moveTo>
                  <a:lnTo>
                    <a:pt x="28270" y="0"/>
                  </a:lnTo>
                  <a:lnTo>
                    <a:pt x="17284" y="2247"/>
                  </a:lnTo>
                  <a:lnTo>
                    <a:pt x="8305" y="8305"/>
                  </a:lnTo>
                  <a:lnTo>
                    <a:pt x="2247" y="17284"/>
                  </a:lnTo>
                  <a:lnTo>
                    <a:pt x="0" y="28282"/>
                  </a:lnTo>
                  <a:lnTo>
                    <a:pt x="0" y="49606"/>
                  </a:lnTo>
                  <a:lnTo>
                    <a:pt x="14135" y="49606"/>
                  </a:lnTo>
                  <a:lnTo>
                    <a:pt x="14135" y="28282"/>
                  </a:lnTo>
                  <a:lnTo>
                    <a:pt x="14135" y="20472"/>
                  </a:lnTo>
                  <a:lnTo>
                    <a:pt x="20472" y="14147"/>
                  </a:lnTo>
                  <a:lnTo>
                    <a:pt x="402945" y="14147"/>
                  </a:lnTo>
                  <a:lnTo>
                    <a:pt x="402945" y="0"/>
                  </a:lnTo>
                  <a:close/>
                </a:path>
                <a:path w="530225" h="360679">
                  <a:moveTo>
                    <a:pt x="530212" y="162140"/>
                  </a:moveTo>
                  <a:lnTo>
                    <a:pt x="516077" y="162140"/>
                  </a:lnTo>
                  <a:lnTo>
                    <a:pt x="516077" y="240880"/>
                  </a:lnTo>
                  <a:lnTo>
                    <a:pt x="516077" y="346290"/>
                  </a:lnTo>
                  <a:lnTo>
                    <a:pt x="49491" y="346290"/>
                  </a:lnTo>
                  <a:lnTo>
                    <a:pt x="49491" y="240880"/>
                  </a:lnTo>
                  <a:lnTo>
                    <a:pt x="35356" y="240880"/>
                  </a:lnTo>
                  <a:lnTo>
                    <a:pt x="35356" y="346290"/>
                  </a:lnTo>
                  <a:lnTo>
                    <a:pt x="35356" y="360260"/>
                  </a:lnTo>
                  <a:lnTo>
                    <a:pt x="530212" y="360260"/>
                  </a:lnTo>
                  <a:lnTo>
                    <a:pt x="530212" y="346290"/>
                  </a:lnTo>
                  <a:lnTo>
                    <a:pt x="530212" y="240880"/>
                  </a:lnTo>
                  <a:lnTo>
                    <a:pt x="530212" y="162140"/>
                  </a:lnTo>
                  <a:close/>
                </a:path>
              </a:pathLst>
            </a:custGeom>
            <a:solidFill>
              <a:srgbClr val="585858"/>
            </a:solidFill>
          </p:spPr>
          <p:txBody>
            <a:bodyPr wrap="square" lIns="0" tIns="0" rIns="0" bIns="0" rtlCol="0"/>
            <a:lstStyle/>
            <a:p>
              <a:endParaRPr/>
            </a:p>
          </p:txBody>
        </p:sp>
        <p:pic>
          <p:nvPicPr>
            <p:cNvPr id="67" name="object 67"/>
            <p:cNvPicPr/>
            <p:nvPr/>
          </p:nvPicPr>
          <p:blipFill>
            <a:blip r:embed="rId4" cstate="print"/>
            <a:stretch>
              <a:fillRect/>
            </a:stretch>
          </p:blipFill>
          <p:spPr>
            <a:xfrm>
              <a:off x="10843361" y="5897802"/>
              <a:ext cx="106036" cy="106153"/>
            </a:xfrm>
            <a:prstGeom prst="rect">
              <a:avLst/>
            </a:prstGeom>
          </p:spPr>
        </p:pic>
        <p:sp>
          <p:nvSpPr>
            <p:cNvPr id="68" name="object 68"/>
            <p:cNvSpPr/>
            <p:nvPr/>
          </p:nvSpPr>
          <p:spPr>
            <a:xfrm>
              <a:off x="10341445" y="5968517"/>
              <a:ext cx="608330" cy="410209"/>
            </a:xfrm>
            <a:custGeom>
              <a:avLst/>
              <a:gdLst/>
              <a:ahLst/>
              <a:cxnLst/>
              <a:rect l="l" t="t" r="r" b="b"/>
              <a:pathLst>
                <a:path w="608329" h="410210">
                  <a:moveTo>
                    <a:pt x="106045" y="84924"/>
                  </a:moveTo>
                  <a:lnTo>
                    <a:pt x="49491" y="84924"/>
                  </a:lnTo>
                  <a:lnTo>
                    <a:pt x="49491" y="99060"/>
                  </a:lnTo>
                  <a:lnTo>
                    <a:pt x="106045" y="99060"/>
                  </a:lnTo>
                  <a:lnTo>
                    <a:pt x="106045" y="84924"/>
                  </a:lnTo>
                  <a:close/>
                </a:path>
                <a:path w="608329" h="410210">
                  <a:moveTo>
                    <a:pt x="134315" y="42519"/>
                  </a:moveTo>
                  <a:lnTo>
                    <a:pt x="49491" y="42519"/>
                  </a:lnTo>
                  <a:lnTo>
                    <a:pt x="49491" y="56654"/>
                  </a:lnTo>
                  <a:lnTo>
                    <a:pt x="134315" y="56654"/>
                  </a:lnTo>
                  <a:lnTo>
                    <a:pt x="134315" y="42519"/>
                  </a:lnTo>
                  <a:close/>
                </a:path>
                <a:path w="608329" h="410210">
                  <a:moveTo>
                    <a:pt x="183807" y="14236"/>
                  </a:moveTo>
                  <a:lnTo>
                    <a:pt x="169659" y="14236"/>
                  </a:lnTo>
                  <a:lnTo>
                    <a:pt x="169659" y="134404"/>
                  </a:lnTo>
                  <a:lnTo>
                    <a:pt x="183807" y="134404"/>
                  </a:lnTo>
                  <a:lnTo>
                    <a:pt x="183807" y="14236"/>
                  </a:lnTo>
                  <a:close/>
                </a:path>
                <a:path w="608329" h="410210">
                  <a:moveTo>
                    <a:pt x="183807" y="0"/>
                  </a:moveTo>
                  <a:lnTo>
                    <a:pt x="0" y="0"/>
                  </a:lnTo>
                  <a:lnTo>
                    <a:pt x="0" y="13957"/>
                  </a:lnTo>
                  <a:lnTo>
                    <a:pt x="0" y="134607"/>
                  </a:lnTo>
                  <a:lnTo>
                    <a:pt x="0" y="148577"/>
                  </a:lnTo>
                  <a:lnTo>
                    <a:pt x="183807" y="148577"/>
                  </a:lnTo>
                  <a:lnTo>
                    <a:pt x="183807" y="134607"/>
                  </a:lnTo>
                  <a:lnTo>
                    <a:pt x="14135" y="134607"/>
                  </a:lnTo>
                  <a:lnTo>
                    <a:pt x="14135" y="13957"/>
                  </a:lnTo>
                  <a:lnTo>
                    <a:pt x="183807" y="13957"/>
                  </a:lnTo>
                  <a:lnTo>
                    <a:pt x="183807" y="0"/>
                  </a:lnTo>
                  <a:close/>
                </a:path>
                <a:path w="608329" h="410210">
                  <a:moveTo>
                    <a:pt x="607949" y="91998"/>
                  </a:moveTo>
                  <a:lnTo>
                    <a:pt x="593813" y="91998"/>
                  </a:lnTo>
                  <a:lnTo>
                    <a:pt x="593813" y="304800"/>
                  </a:lnTo>
                  <a:lnTo>
                    <a:pt x="587476" y="311124"/>
                  </a:lnTo>
                  <a:lnTo>
                    <a:pt x="360527" y="311124"/>
                  </a:lnTo>
                  <a:lnTo>
                    <a:pt x="360527" y="325259"/>
                  </a:lnTo>
                  <a:lnTo>
                    <a:pt x="360527" y="395947"/>
                  </a:lnTo>
                  <a:lnTo>
                    <a:pt x="289839" y="395947"/>
                  </a:lnTo>
                  <a:lnTo>
                    <a:pt x="289839" y="325259"/>
                  </a:lnTo>
                  <a:lnTo>
                    <a:pt x="360527" y="325259"/>
                  </a:lnTo>
                  <a:lnTo>
                    <a:pt x="360527" y="311124"/>
                  </a:lnTo>
                  <a:lnTo>
                    <a:pt x="62890" y="311124"/>
                  </a:lnTo>
                  <a:lnTo>
                    <a:pt x="56553" y="304800"/>
                  </a:lnTo>
                  <a:lnTo>
                    <a:pt x="56553" y="169748"/>
                  </a:lnTo>
                  <a:lnTo>
                    <a:pt x="42418" y="169748"/>
                  </a:lnTo>
                  <a:lnTo>
                    <a:pt x="42418" y="296989"/>
                  </a:lnTo>
                  <a:lnTo>
                    <a:pt x="44665" y="307975"/>
                  </a:lnTo>
                  <a:lnTo>
                    <a:pt x="50723" y="316953"/>
                  </a:lnTo>
                  <a:lnTo>
                    <a:pt x="59702" y="323024"/>
                  </a:lnTo>
                  <a:lnTo>
                    <a:pt x="70688" y="325259"/>
                  </a:lnTo>
                  <a:lnTo>
                    <a:pt x="275704" y="325259"/>
                  </a:lnTo>
                  <a:lnTo>
                    <a:pt x="275704" y="395947"/>
                  </a:lnTo>
                  <a:lnTo>
                    <a:pt x="197942" y="395947"/>
                  </a:lnTo>
                  <a:lnTo>
                    <a:pt x="197942" y="410083"/>
                  </a:lnTo>
                  <a:lnTo>
                    <a:pt x="452424" y="410083"/>
                  </a:lnTo>
                  <a:lnTo>
                    <a:pt x="452424" y="395947"/>
                  </a:lnTo>
                  <a:lnTo>
                    <a:pt x="374662" y="395947"/>
                  </a:lnTo>
                  <a:lnTo>
                    <a:pt x="374662" y="325259"/>
                  </a:lnTo>
                  <a:lnTo>
                    <a:pt x="579666" y="325259"/>
                  </a:lnTo>
                  <a:lnTo>
                    <a:pt x="590651" y="323024"/>
                  </a:lnTo>
                  <a:lnTo>
                    <a:pt x="599630" y="316953"/>
                  </a:lnTo>
                  <a:lnTo>
                    <a:pt x="603567" y="311124"/>
                  </a:lnTo>
                  <a:lnTo>
                    <a:pt x="605701" y="307975"/>
                  </a:lnTo>
                  <a:lnTo>
                    <a:pt x="607949" y="296989"/>
                  </a:lnTo>
                  <a:lnTo>
                    <a:pt x="607949" y="91998"/>
                  </a:lnTo>
                  <a:close/>
                </a:path>
              </a:pathLst>
            </a:custGeom>
            <a:solidFill>
              <a:srgbClr val="585858"/>
            </a:solidFill>
          </p:spPr>
          <p:txBody>
            <a:bodyPr wrap="square" lIns="0" tIns="0" rIns="0" bIns="0" rtlCol="0"/>
            <a:lstStyle/>
            <a:p>
              <a:endParaRPr/>
            </a:p>
          </p:txBody>
        </p:sp>
        <p:pic>
          <p:nvPicPr>
            <p:cNvPr id="69" name="object 69"/>
            <p:cNvPicPr/>
            <p:nvPr/>
          </p:nvPicPr>
          <p:blipFill>
            <a:blip r:embed="rId5" cstate="print"/>
            <a:stretch>
              <a:fillRect/>
            </a:stretch>
          </p:blipFill>
          <p:spPr>
            <a:xfrm>
              <a:off x="10567722" y="5996887"/>
              <a:ext cx="197824" cy="197924"/>
            </a:xfrm>
            <a:prstGeom prst="rect">
              <a:avLst/>
            </a:prstGeom>
          </p:spPr>
        </p:pic>
        <p:pic>
          <p:nvPicPr>
            <p:cNvPr id="70" name="object 70"/>
            <p:cNvPicPr/>
            <p:nvPr/>
          </p:nvPicPr>
          <p:blipFill>
            <a:blip r:embed="rId6" cstate="print"/>
            <a:stretch>
              <a:fillRect/>
            </a:stretch>
          </p:blipFill>
          <p:spPr>
            <a:xfrm>
              <a:off x="10787374" y="6131278"/>
              <a:ext cx="77194" cy="77671"/>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A97FC07A-44BC-4A84-8377-F48867E3D496}"/>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37" name="object 37">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9" name="Group 58">
            <a:extLst>
              <a:ext uri="{FF2B5EF4-FFF2-40B4-BE49-F238E27FC236}">
                <a16:creationId xmlns:a16="http://schemas.microsoft.com/office/drawing/2014/main" id="{C2CE9386-DACB-4A0A-BC79-465A5C4C3799}"/>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17" name="object 17">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61" name="Group 60" descr="Methods steps: 1) Design">
            <a:extLst>
              <a:ext uri="{FF2B5EF4-FFF2-40B4-BE49-F238E27FC236}">
                <a16:creationId xmlns:a16="http://schemas.microsoft.com/office/drawing/2014/main" id="{602FD44F-42B9-464F-B0AF-5259761073EE}"/>
              </a:ext>
            </a:extLst>
          </p:cNvPr>
          <p:cNvGrpSpPr/>
          <p:nvPr/>
        </p:nvGrpSpPr>
        <p:grpSpPr>
          <a:xfrm>
            <a:off x="7900416" y="3223260"/>
            <a:ext cx="9619996" cy="5852160"/>
            <a:chOff x="7900416" y="3223260"/>
            <a:chExt cx="9619996" cy="5852160"/>
          </a:xfrm>
        </p:grpSpPr>
        <p:grpSp>
          <p:nvGrpSpPr>
            <p:cNvPr id="4" name="object 4">
              <a:extLst>
                <a:ext uri="{C183D7F6-B498-43B3-948B-1728B52AA6E4}">
                  <adec:decorative xmlns:adec="http://schemas.microsoft.com/office/drawing/2017/decorative" val="1"/>
                </a:ext>
              </a:extLst>
            </p:cNvPr>
            <p:cNvGrpSpPr/>
            <p:nvPr/>
          </p:nvGrpSpPr>
          <p:grpSpPr>
            <a:xfrm>
              <a:off x="7900416" y="3223260"/>
              <a:ext cx="1527175" cy="5852160"/>
              <a:chOff x="7900416" y="3223260"/>
              <a:chExt cx="1527175"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9" name="object 9"/>
              <p:cNvSpPr/>
              <p:nvPr/>
            </p:nvSpPr>
            <p:spPr>
              <a:xfrm>
                <a:off x="7900416" y="4178808"/>
                <a:ext cx="1042669" cy="73660"/>
              </a:xfrm>
              <a:custGeom>
                <a:avLst/>
                <a:gdLst/>
                <a:ahLst/>
                <a:cxnLst/>
                <a:rect l="l" t="t" r="r" b="b"/>
                <a:pathLst>
                  <a:path w="1042670" h="73660">
                    <a:moveTo>
                      <a:pt x="1042416" y="0"/>
                    </a:moveTo>
                    <a:lnTo>
                      <a:pt x="0" y="0"/>
                    </a:lnTo>
                    <a:lnTo>
                      <a:pt x="0" y="73151"/>
                    </a:lnTo>
                    <a:lnTo>
                      <a:pt x="1042416" y="73151"/>
                    </a:lnTo>
                    <a:lnTo>
                      <a:pt x="1042416" y="0"/>
                    </a:lnTo>
                    <a:close/>
                  </a:path>
                </a:pathLst>
              </a:custGeom>
              <a:solidFill>
                <a:srgbClr val="404040"/>
              </a:solidFill>
            </p:spPr>
            <p:txBody>
              <a:bodyPr wrap="square" lIns="0" tIns="0" rIns="0" bIns="0" rtlCol="0"/>
              <a:lstStyle/>
              <a:p>
                <a:endParaRPr/>
              </a:p>
            </p:txBody>
          </p:sp>
        </p:grpSp>
        <p:grpSp>
          <p:nvGrpSpPr>
            <p:cNvPr id="10" name="object 10">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1" name="object 11"/>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2" name="object 12"/>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3" name="object 13"/>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4" name="object 14"/>
              <p:cNvPicPr/>
              <p:nvPr/>
            </p:nvPicPr>
            <p:blipFill>
              <a:blip r:embed="rId2" cstate="print"/>
              <a:stretch>
                <a:fillRect/>
              </a:stretch>
            </p:blipFill>
            <p:spPr>
              <a:xfrm>
                <a:off x="10620048" y="4127383"/>
                <a:ext cx="230713" cy="267831"/>
              </a:xfrm>
              <a:prstGeom prst="rect">
                <a:avLst/>
              </a:prstGeom>
            </p:spPr>
          </p:pic>
          <p:sp>
            <p:nvSpPr>
              <p:cNvPr id="15" name="object 15"/>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sp>
          <p:nvSpPr>
            <p:cNvPr id="16" name="object 16"/>
            <p:cNvSpPr txBox="1"/>
            <p:nvPr/>
          </p:nvSpPr>
          <p:spPr>
            <a:xfrm>
              <a:off x="11584431" y="3819525"/>
              <a:ext cx="1828800" cy="761365"/>
            </a:xfrm>
            <a:prstGeom prst="rect">
              <a:avLst/>
            </a:prstGeom>
          </p:spPr>
          <p:txBody>
            <a:bodyPr vert="horz" wrap="square" lIns="0" tIns="16510" rIns="0" bIns="0" rtlCol="0">
              <a:spAutoFit/>
            </a:bodyPr>
            <a:lstStyle/>
            <a:p>
              <a:pPr marL="12700">
                <a:lnSpc>
                  <a:spcPct val="100000"/>
                </a:lnSpc>
                <a:spcBef>
                  <a:spcPts val="130"/>
                </a:spcBef>
              </a:pPr>
              <a:r>
                <a:rPr sz="4800" spc="-20" dirty="0">
                  <a:solidFill>
                    <a:srgbClr val="FFFFFF"/>
                  </a:solidFill>
                  <a:latin typeface="Tahoma"/>
                  <a:cs typeface="Tahoma"/>
                </a:rPr>
                <a:t>Design</a:t>
              </a:r>
              <a:endParaRPr sz="4800">
                <a:latin typeface="Tahoma"/>
                <a:cs typeface="Tahoma"/>
              </a:endParaRPr>
            </a:p>
          </p:txBody>
        </p:sp>
      </p:grpSp>
      <p:sp>
        <p:nvSpPr>
          <p:cNvPr id="57" name="object 57"/>
          <p:cNvSpPr txBox="1"/>
          <p:nvPr/>
        </p:nvSpPr>
        <p:spPr>
          <a:xfrm>
            <a:off x="767588" y="3409234"/>
            <a:ext cx="7143115" cy="1261243"/>
          </a:xfrm>
          <a:prstGeom prst="rect">
            <a:avLst/>
          </a:prstGeom>
        </p:spPr>
        <p:txBody>
          <a:bodyPr vert="horz" wrap="square" lIns="0" tIns="17145" rIns="0" bIns="0" rtlCol="0">
            <a:spAutoFit/>
          </a:bodyPr>
          <a:lstStyle/>
          <a:p>
            <a:pPr marL="12700">
              <a:lnSpc>
                <a:spcPct val="100000"/>
              </a:lnSpc>
              <a:spcBef>
                <a:spcPts val="135"/>
              </a:spcBef>
            </a:pPr>
            <a:r>
              <a:rPr sz="4000" b="1" spc="-380" dirty="0">
                <a:latin typeface="Tahoma"/>
                <a:cs typeface="Tahoma"/>
              </a:rPr>
              <a:t>DHH-</a:t>
            </a:r>
            <a:r>
              <a:rPr sz="4000" b="1" spc="-425" dirty="0">
                <a:latin typeface="Tahoma"/>
                <a:cs typeface="Tahoma"/>
              </a:rPr>
              <a:t>PWD</a:t>
            </a:r>
            <a:r>
              <a:rPr sz="4000" b="1" spc="-175" dirty="0">
                <a:latin typeface="Tahoma"/>
                <a:cs typeface="Tahoma"/>
              </a:rPr>
              <a:t> </a:t>
            </a:r>
            <a:r>
              <a:rPr sz="4000" b="1" spc="-229" dirty="0">
                <a:latin typeface="Tahoma"/>
                <a:cs typeface="Tahoma"/>
              </a:rPr>
              <a:t>National</a:t>
            </a:r>
            <a:r>
              <a:rPr sz="4000" b="1" spc="-254" dirty="0">
                <a:latin typeface="Tahoma"/>
                <a:cs typeface="Tahoma"/>
              </a:rPr>
              <a:t> </a:t>
            </a:r>
            <a:r>
              <a:rPr sz="4000" b="1" spc="-275" dirty="0">
                <a:latin typeface="Tahoma"/>
                <a:cs typeface="Tahoma"/>
              </a:rPr>
              <a:t>Community</a:t>
            </a:r>
            <a:endParaRPr lang="en-US" sz="4000" b="1" spc="-275" dirty="0">
              <a:latin typeface="Tahoma"/>
              <a:cs typeface="Tahoma"/>
            </a:endParaRPr>
          </a:p>
          <a:p>
            <a:pPr marL="12700" algn="ctr">
              <a:spcBef>
                <a:spcPts val="135"/>
              </a:spcBef>
            </a:pPr>
            <a:r>
              <a:rPr lang="en-US" sz="4000" b="1" spc="-140" dirty="0">
                <a:latin typeface="Tahoma"/>
                <a:cs typeface="Tahoma"/>
              </a:rPr>
              <a:t>Advisory</a:t>
            </a:r>
            <a:r>
              <a:rPr lang="en-US" sz="4000" b="1" spc="-225" dirty="0">
                <a:latin typeface="Tahoma"/>
                <a:cs typeface="Tahoma"/>
              </a:rPr>
              <a:t> </a:t>
            </a:r>
            <a:r>
              <a:rPr lang="en-US" sz="4000" b="1" spc="-215" dirty="0">
                <a:latin typeface="Tahoma"/>
                <a:cs typeface="Tahoma"/>
              </a:rPr>
              <a:t>Board</a:t>
            </a:r>
            <a:r>
              <a:rPr lang="en-US" sz="4000" b="1" spc="-190" dirty="0">
                <a:latin typeface="Tahoma"/>
                <a:cs typeface="Tahoma"/>
              </a:rPr>
              <a:t> </a:t>
            </a:r>
            <a:r>
              <a:rPr lang="en-US" sz="4000" b="1" spc="-630" dirty="0">
                <a:latin typeface="Tahoma"/>
                <a:cs typeface="Tahoma"/>
              </a:rPr>
              <a:t>(N=10)</a:t>
            </a:r>
            <a:endParaRPr sz="4000" dirty="0">
              <a:latin typeface="Tahoma"/>
              <a:cs typeface="Tahoma"/>
            </a:endParaRPr>
          </a:p>
        </p:txBody>
      </p:sp>
      <p:sp>
        <p:nvSpPr>
          <p:cNvPr id="58" name="object 58"/>
          <p:cNvSpPr txBox="1"/>
          <p:nvPr/>
        </p:nvSpPr>
        <p:spPr>
          <a:xfrm>
            <a:off x="1155556" y="5061537"/>
            <a:ext cx="5702935" cy="2207656"/>
          </a:xfrm>
          <a:prstGeom prst="rect">
            <a:avLst/>
          </a:prstGeom>
        </p:spPr>
        <p:txBody>
          <a:bodyPr vert="horz" wrap="square" lIns="0" tIns="17145" rIns="0" bIns="0" rtlCol="0">
            <a:spAutoFit/>
          </a:bodyPr>
          <a:lstStyle/>
          <a:p>
            <a:pPr marL="355600" indent="-342900">
              <a:lnSpc>
                <a:spcPct val="100000"/>
              </a:lnSpc>
              <a:spcBef>
                <a:spcPts val="1955"/>
              </a:spcBef>
              <a:buFont typeface="Arial"/>
              <a:buChar char="•"/>
              <a:tabLst>
                <a:tab pos="355600" algn="l"/>
              </a:tabLst>
            </a:pPr>
            <a:r>
              <a:rPr sz="2600" dirty="0">
                <a:solidFill>
                  <a:srgbClr val="2B2A2A"/>
                </a:solidFill>
                <a:latin typeface="Tahoma"/>
                <a:cs typeface="Tahoma"/>
              </a:rPr>
              <a:t>4</a:t>
            </a:r>
            <a:r>
              <a:rPr sz="2600" spc="-100" dirty="0">
                <a:solidFill>
                  <a:srgbClr val="2B2A2A"/>
                </a:solidFill>
                <a:latin typeface="Tahoma"/>
                <a:cs typeface="Tahoma"/>
              </a:rPr>
              <a:t> </a:t>
            </a:r>
            <a:r>
              <a:rPr sz="2600" spc="120" dirty="0">
                <a:solidFill>
                  <a:srgbClr val="2B2A2A"/>
                </a:solidFill>
                <a:latin typeface="Tahoma"/>
                <a:cs typeface="Tahoma"/>
              </a:rPr>
              <a:t>sessions</a:t>
            </a:r>
            <a:endParaRPr sz="2600" dirty="0">
              <a:latin typeface="Tahoma"/>
              <a:cs typeface="Tahoma"/>
            </a:endParaRPr>
          </a:p>
          <a:p>
            <a:pPr marL="355600" indent="-342900">
              <a:lnSpc>
                <a:spcPct val="100000"/>
              </a:lnSpc>
              <a:spcBef>
                <a:spcPts val="1500"/>
              </a:spcBef>
              <a:buFont typeface="Arial"/>
              <a:buChar char="•"/>
              <a:tabLst>
                <a:tab pos="355600" algn="l"/>
              </a:tabLst>
            </a:pPr>
            <a:r>
              <a:rPr sz="2600" spc="95" dirty="0">
                <a:solidFill>
                  <a:srgbClr val="2B2A2A"/>
                </a:solidFill>
                <a:latin typeface="Tahoma"/>
                <a:cs typeface="Tahoma"/>
              </a:rPr>
              <a:t>Use</a:t>
            </a:r>
            <a:r>
              <a:rPr sz="2600" spc="-50" dirty="0">
                <a:solidFill>
                  <a:srgbClr val="2B2A2A"/>
                </a:solidFill>
                <a:latin typeface="Tahoma"/>
                <a:cs typeface="Tahoma"/>
              </a:rPr>
              <a:t> </a:t>
            </a:r>
            <a:r>
              <a:rPr sz="2600" spc="75" dirty="0">
                <a:solidFill>
                  <a:srgbClr val="2B2A2A"/>
                </a:solidFill>
                <a:latin typeface="Tahoma"/>
                <a:cs typeface="Tahoma"/>
              </a:rPr>
              <a:t>previously</a:t>
            </a:r>
            <a:r>
              <a:rPr sz="2600" spc="-100" dirty="0">
                <a:solidFill>
                  <a:srgbClr val="2B2A2A"/>
                </a:solidFill>
                <a:latin typeface="Tahoma"/>
                <a:cs typeface="Tahoma"/>
              </a:rPr>
              <a:t> </a:t>
            </a:r>
            <a:r>
              <a:rPr sz="2600" spc="80" dirty="0">
                <a:solidFill>
                  <a:srgbClr val="2B2A2A"/>
                </a:solidFill>
                <a:latin typeface="Tahoma"/>
                <a:cs typeface="Tahoma"/>
              </a:rPr>
              <a:t>developed</a:t>
            </a:r>
            <a:r>
              <a:rPr sz="2600" spc="-80" dirty="0">
                <a:solidFill>
                  <a:srgbClr val="2B2A2A"/>
                </a:solidFill>
                <a:latin typeface="Tahoma"/>
                <a:cs typeface="Tahoma"/>
              </a:rPr>
              <a:t> </a:t>
            </a:r>
            <a:r>
              <a:rPr sz="2600" spc="95" dirty="0">
                <a:solidFill>
                  <a:srgbClr val="2B2A2A"/>
                </a:solidFill>
                <a:latin typeface="Tahoma"/>
                <a:cs typeface="Tahoma"/>
              </a:rPr>
              <a:t>content</a:t>
            </a:r>
            <a:endParaRPr sz="2600" dirty="0">
              <a:latin typeface="Tahoma"/>
              <a:cs typeface="Tahoma"/>
            </a:endParaRPr>
          </a:p>
          <a:p>
            <a:pPr marL="355600" indent="-342900">
              <a:lnSpc>
                <a:spcPct val="100000"/>
              </a:lnSpc>
              <a:spcBef>
                <a:spcPts val="1580"/>
              </a:spcBef>
              <a:buFont typeface="Arial"/>
              <a:buChar char="•"/>
              <a:tabLst>
                <a:tab pos="355600" algn="l"/>
              </a:tabLst>
            </a:pPr>
            <a:r>
              <a:rPr sz="2600" spc="65" dirty="0">
                <a:solidFill>
                  <a:srgbClr val="2B2A2A"/>
                </a:solidFill>
                <a:latin typeface="Tahoma"/>
                <a:cs typeface="Tahoma"/>
              </a:rPr>
              <a:t>Add</a:t>
            </a:r>
            <a:r>
              <a:rPr sz="2600" spc="-95" dirty="0">
                <a:solidFill>
                  <a:srgbClr val="2B2A2A"/>
                </a:solidFill>
                <a:latin typeface="Tahoma"/>
                <a:cs typeface="Tahoma"/>
              </a:rPr>
              <a:t> </a:t>
            </a:r>
            <a:r>
              <a:rPr sz="2600" dirty="0">
                <a:solidFill>
                  <a:srgbClr val="2B2A2A"/>
                </a:solidFill>
                <a:latin typeface="Tahoma"/>
                <a:cs typeface="Tahoma"/>
              </a:rPr>
              <a:t>FAQ</a:t>
            </a:r>
            <a:r>
              <a:rPr sz="2600" spc="-90" dirty="0">
                <a:solidFill>
                  <a:srgbClr val="2B2A2A"/>
                </a:solidFill>
                <a:latin typeface="Tahoma"/>
                <a:cs typeface="Tahoma"/>
              </a:rPr>
              <a:t> </a:t>
            </a:r>
            <a:r>
              <a:rPr sz="2600" spc="65" dirty="0">
                <a:solidFill>
                  <a:srgbClr val="2B2A2A"/>
                </a:solidFill>
                <a:latin typeface="Tahoma"/>
                <a:cs typeface="Tahoma"/>
              </a:rPr>
              <a:t>in</a:t>
            </a:r>
            <a:r>
              <a:rPr sz="2600" spc="-75" dirty="0">
                <a:solidFill>
                  <a:srgbClr val="2B2A2A"/>
                </a:solidFill>
                <a:latin typeface="Tahoma"/>
                <a:cs typeface="Tahoma"/>
              </a:rPr>
              <a:t> </a:t>
            </a:r>
            <a:r>
              <a:rPr sz="2600" spc="120" dirty="0">
                <a:solidFill>
                  <a:srgbClr val="2B2A2A"/>
                </a:solidFill>
                <a:latin typeface="Tahoma"/>
                <a:cs typeface="Tahoma"/>
              </a:rPr>
              <a:t>ASL</a:t>
            </a:r>
            <a:endParaRPr sz="2600" dirty="0">
              <a:latin typeface="Tahoma"/>
              <a:cs typeface="Tahoma"/>
            </a:endParaRPr>
          </a:p>
          <a:p>
            <a:pPr marL="355600" indent="-342900">
              <a:lnSpc>
                <a:spcPct val="100000"/>
              </a:lnSpc>
              <a:spcBef>
                <a:spcPts val="1505"/>
              </a:spcBef>
              <a:buFont typeface="Arial"/>
              <a:buChar char="•"/>
              <a:tabLst>
                <a:tab pos="355600" algn="l"/>
              </a:tabLst>
            </a:pPr>
            <a:r>
              <a:rPr sz="2600" spc="65" dirty="0">
                <a:solidFill>
                  <a:srgbClr val="2B2A2A"/>
                </a:solidFill>
                <a:latin typeface="Tahoma"/>
                <a:cs typeface="Tahoma"/>
              </a:rPr>
              <a:t>Add</a:t>
            </a:r>
            <a:r>
              <a:rPr sz="2600" spc="-80" dirty="0">
                <a:solidFill>
                  <a:srgbClr val="2B2A2A"/>
                </a:solidFill>
                <a:latin typeface="Tahoma"/>
                <a:cs typeface="Tahoma"/>
              </a:rPr>
              <a:t> </a:t>
            </a:r>
            <a:r>
              <a:rPr sz="2600" spc="100" dirty="0">
                <a:solidFill>
                  <a:srgbClr val="2B2A2A"/>
                </a:solidFill>
                <a:latin typeface="Tahoma"/>
                <a:cs typeface="Tahoma"/>
              </a:rPr>
              <a:t>research</a:t>
            </a:r>
            <a:r>
              <a:rPr sz="2600" spc="-55" dirty="0">
                <a:solidFill>
                  <a:srgbClr val="2B2A2A"/>
                </a:solidFill>
                <a:latin typeface="Tahoma"/>
                <a:cs typeface="Tahoma"/>
              </a:rPr>
              <a:t> </a:t>
            </a:r>
            <a:r>
              <a:rPr sz="2600" spc="80" dirty="0">
                <a:solidFill>
                  <a:srgbClr val="2B2A2A"/>
                </a:solidFill>
                <a:latin typeface="Tahoma"/>
                <a:cs typeface="Tahoma"/>
              </a:rPr>
              <a:t>repository</a:t>
            </a:r>
            <a:endParaRPr sz="2600" dirty="0">
              <a:latin typeface="Tahoma"/>
              <a:cs typeface="Tahom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71" name="Group 70">
            <a:extLst>
              <a:ext uri="{FF2B5EF4-FFF2-40B4-BE49-F238E27FC236}">
                <a16:creationId xmlns:a16="http://schemas.microsoft.com/office/drawing/2014/main" id="{F8DFB9E3-C996-4E58-AD07-46531B803732}"/>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21" name="object 21">
              <a:extLst>
                <a:ext uri="{C183D7F6-B498-43B3-948B-1728B52AA6E4}">
                  <adec:decorative xmlns:adec="http://schemas.microsoft.com/office/drawing/2017/decorative" val="1"/>
                </a:ext>
              </a:extLst>
            </p:cNvPr>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a:extLst>
                <a:ext uri="{C183D7F6-B498-43B3-948B-1728B52AA6E4}">
                  <adec:decorative xmlns:adec="http://schemas.microsoft.com/office/drawing/2017/decorative" val="1"/>
                </a:ext>
              </a:extLst>
            </p:cNvPr>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a:extLst>
                <a:ext uri="{C183D7F6-B498-43B3-948B-1728B52AA6E4}">
                  <adec:decorative xmlns:adec="http://schemas.microsoft.com/office/drawing/2017/decorative" val="1"/>
                </a:ext>
              </a:extLst>
            </p:cNvPr>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a:extLst>
                <a:ext uri="{C183D7F6-B498-43B3-948B-1728B52AA6E4}">
                  <adec:decorative xmlns:adec="http://schemas.microsoft.com/office/drawing/2017/decorative" val="1"/>
                </a:ext>
              </a:extLst>
            </p:cNvPr>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a:extLst>
                <a:ext uri="{C183D7F6-B498-43B3-948B-1728B52AA6E4}">
                  <adec:decorative xmlns:adec="http://schemas.microsoft.com/office/drawing/2017/decorative" val="1"/>
                </a:ext>
              </a:extLst>
            </p:cNvPr>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a:extLst>
                <a:ext uri="{C183D7F6-B498-43B3-948B-1728B52AA6E4}">
                  <adec:decorative xmlns:adec="http://schemas.microsoft.com/office/drawing/2017/decorative" val="1"/>
                </a:ext>
              </a:extLst>
            </p:cNvPr>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a:extLst>
                <a:ext uri="{C183D7F6-B498-43B3-948B-1728B52AA6E4}">
                  <adec:decorative xmlns:adec="http://schemas.microsoft.com/office/drawing/2017/decorative" val="1"/>
                </a:ext>
              </a:extLst>
            </p:cNvPr>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a:extLst>
                <a:ext uri="{C183D7F6-B498-43B3-948B-1728B52AA6E4}">
                  <adec:decorative xmlns:adec="http://schemas.microsoft.com/office/drawing/2017/decorative" val="1"/>
                </a:ext>
              </a:extLst>
            </p:cNvPr>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a:extLst>
                <a:ext uri="{C183D7F6-B498-43B3-948B-1728B52AA6E4}">
                  <adec:decorative xmlns:adec="http://schemas.microsoft.com/office/drawing/2017/decorative" val="1"/>
                </a:ext>
              </a:extLst>
            </p:cNvPr>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a:extLst>
                <a:ext uri="{C183D7F6-B498-43B3-948B-1728B52AA6E4}">
                  <adec:decorative xmlns:adec="http://schemas.microsoft.com/office/drawing/2017/decorative" val="1"/>
                </a:ext>
              </a:extLst>
            </p:cNvPr>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a:extLst>
                <a:ext uri="{C183D7F6-B498-43B3-948B-1728B52AA6E4}">
                  <adec:decorative xmlns:adec="http://schemas.microsoft.com/office/drawing/2017/decorative" val="1"/>
                </a:ext>
              </a:extLst>
            </p:cNvPr>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a:extLst>
                <a:ext uri="{C183D7F6-B498-43B3-948B-1728B52AA6E4}">
                  <adec:decorative xmlns:adec="http://schemas.microsoft.com/office/drawing/2017/decorative" val="1"/>
                </a:ext>
              </a:extLst>
            </p:cNvPr>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a:extLst>
                <a:ext uri="{C183D7F6-B498-43B3-948B-1728B52AA6E4}">
                  <adec:decorative xmlns:adec="http://schemas.microsoft.com/office/drawing/2017/decorative" val="1"/>
                </a:ext>
              </a:extLst>
            </p:cNvPr>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a:extLst>
                <a:ext uri="{C183D7F6-B498-43B3-948B-1728B52AA6E4}">
                  <adec:decorative xmlns:adec="http://schemas.microsoft.com/office/drawing/2017/decorative" val="1"/>
                </a:ext>
              </a:extLst>
            </p:cNvPr>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a:extLst>
                <a:ext uri="{C183D7F6-B498-43B3-948B-1728B52AA6E4}">
                  <adec:decorative xmlns:adec="http://schemas.microsoft.com/office/drawing/2017/decorative" val="1"/>
                </a:ext>
              </a:extLst>
            </p:cNvPr>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a:extLst>
                <a:ext uri="{C183D7F6-B498-43B3-948B-1728B52AA6E4}">
                  <adec:decorative xmlns:adec="http://schemas.microsoft.com/office/drawing/2017/decorative" val="1"/>
                </a:ext>
              </a:extLst>
            </p:cNvPr>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a:extLst>
                <a:ext uri="{C183D7F6-B498-43B3-948B-1728B52AA6E4}">
                  <adec:decorative xmlns:adec="http://schemas.microsoft.com/office/drawing/2017/decorative" val="1"/>
                </a:ext>
              </a:extLst>
            </p:cNvPr>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a:extLst>
                <a:ext uri="{C183D7F6-B498-43B3-948B-1728B52AA6E4}">
                  <adec:decorative xmlns:adec="http://schemas.microsoft.com/office/drawing/2017/decorative" val="1"/>
                </a:ext>
              </a:extLst>
            </p:cNvPr>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a:extLst>
                <a:ext uri="{C183D7F6-B498-43B3-948B-1728B52AA6E4}">
                  <adec:decorative xmlns:adec="http://schemas.microsoft.com/office/drawing/2017/decorative" val="1"/>
                </a:ext>
              </a:extLst>
            </p:cNvPr>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a:extLst>
                <a:ext uri="{C183D7F6-B498-43B3-948B-1728B52AA6E4}">
                  <adec:decorative xmlns:adec="http://schemas.microsoft.com/office/drawing/2017/decorative" val="1"/>
                </a:ext>
              </a:extLst>
            </p:cNvPr>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70" name="Group 69">
            <a:extLst>
              <a:ext uri="{FF2B5EF4-FFF2-40B4-BE49-F238E27FC236}">
                <a16:creationId xmlns:a16="http://schemas.microsoft.com/office/drawing/2014/main" id="{65513AD0-6997-44C6-9CBE-01A283A538F1}"/>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41" name="object 41">
              <a:extLst>
                <a:ext uri="{C183D7F6-B498-43B3-948B-1728B52AA6E4}">
                  <adec:decorative xmlns:adec="http://schemas.microsoft.com/office/drawing/2017/decorative" val="1"/>
                </a:ext>
              </a:extLst>
            </p:cNvPr>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a:extLst>
                <a:ext uri="{C183D7F6-B498-43B3-948B-1728B52AA6E4}">
                  <adec:decorative xmlns:adec="http://schemas.microsoft.com/office/drawing/2017/decorative" val="1"/>
                </a:ext>
              </a:extLst>
            </p:cNvPr>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a:extLst>
                <a:ext uri="{C183D7F6-B498-43B3-948B-1728B52AA6E4}">
                  <adec:decorative xmlns:adec="http://schemas.microsoft.com/office/drawing/2017/decorative" val="1"/>
                </a:ext>
              </a:extLst>
            </p:cNvPr>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a:extLst>
                <a:ext uri="{C183D7F6-B498-43B3-948B-1728B52AA6E4}">
                  <adec:decorative xmlns:adec="http://schemas.microsoft.com/office/drawing/2017/decorative" val="1"/>
                </a:ext>
              </a:extLst>
            </p:cNvPr>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a:extLst>
                <a:ext uri="{C183D7F6-B498-43B3-948B-1728B52AA6E4}">
                  <adec:decorative xmlns:adec="http://schemas.microsoft.com/office/drawing/2017/decorative" val="1"/>
                </a:ext>
              </a:extLst>
            </p:cNvPr>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a:extLst>
                <a:ext uri="{C183D7F6-B498-43B3-948B-1728B52AA6E4}">
                  <adec:decorative xmlns:adec="http://schemas.microsoft.com/office/drawing/2017/decorative" val="1"/>
                </a:ext>
              </a:extLst>
            </p:cNvPr>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a:extLst>
                <a:ext uri="{C183D7F6-B498-43B3-948B-1728B52AA6E4}">
                  <adec:decorative xmlns:adec="http://schemas.microsoft.com/office/drawing/2017/decorative" val="1"/>
                </a:ext>
              </a:extLst>
            </p:cNvPr>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a:extLst>
                <a:ext uri="{C183D7F6-B498-43B3-948B-1728B52AA6E4}">
                  <adec:decorative xmlns:adec="http://schemas.microsoft.com/office/drawing/2017/decorative" val="1"/>
                </a:ext>
              </a:extLst>
            </p:cNvPr>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a:extLst>
                <a:ext uri="{C183D7F6-B498-43B3-948B-1728B52AA6E4}">
                  <adec:decorative xmlns:adec="http://schemas.microsoft.com/office/drawing/2017/decorative" val="1"/>
                </a:ext>
              </a:extLst>
            </p:cNvPr>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a:extLst>
                <a:ext uri="{C183D7F6-B498-43B3-948B-1728B52AA6E4}">
                  <adec:decorative xmlns:adec="http://schemas.microsoft.com/office/drawing/2017/decorative" val="1"/>
                </a:ext>
              </a:extLst>
            </p:cNvPr>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a:extLst>
                <a:ext uri="{C183D7F6-B498-43B3-948B-1728B52AA6E4}">
                  <adec:decorative xmlns:adec="http://schemas.microsoft.com/office/drawing/2017/decorative" val="1"/>
                </a:ext>
              </a:extLst>
            </p:cNvPr>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a:extLst>
                <a:ext uri="{C183D7F6-B498-43B3-948B-1728B52AA6E4}">
                  <adec:decorative xmlns:adec="http://schemas.microsoft.com/office/drawing/2017/decorative" val="1"/>
                </a:ext>
              </a:extLst>
            </p:cNvPr>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a:extLst>
                <a:ext uri="{C183D7F6-B498-43B3-948B-1728B52AA6E4}">
                  <adec:decorative xmlns:adec="http://schemas.microsoft.com/office/drawing/2017/decorative" val="1"/>
                </a:ext>
              </a:extLst>
            </p:cNvPr>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a:extLst>
                <a:ext uri="{C183D7F6-B498-43B3-948B-1728B52AA6E4}">
                  <adec:decorative xmlns:adec="http://schemas.microsoft.com/office/drawing/2017/decorative" val="1"/>
                </a:ext>
              </a:extLst>
            </p:cNvPr>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a:extLst>
                <a:ext uri="{C183D7F6-B498-43B3-948B-1728B52AA6E4}">
                  <adec:decorative xmlns:adec="http://schemas.microsoft.com/office/drawing/2017/decorative" val="1"/>
                </a:ext>
              </a:extLst>
            </p:cNvPr>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a:extLst>
                <a:ext uri="{C183D7F6-B498-43B3-948B-1728B52AA6E4}">
                  <adec:decorative xmlns:adec="http://schemas.microsoft.com/office/drawing/2017/decorative" val="1"/>
                </a:ext>
              </a:extLst>
            </p:cNvPr>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a:extLst>
                <a:ext uri="{C183D7F6-B498-43B3-948B-1728B52AA6E4}">
                  <adec:decorative xmlns:adec="http://schemas.microsoft.com/office/drawing/2017/decorative" val="1"/>
                </a:ext>
              </a:extLst>
            </p:cNvPr>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a:extLst>
                <a:ext uri="{C183D7F6-B498-43B3-948B-1728B52AA6E4}">
                  <adec:decorative xmlns:adec="http://schemas.microsoft.com/office/drawing/2017/decorative" val="1"/>
                </a:ext>
              </a:extLst>
            </p:cNvPr>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9" name="object 59">
              <a:extLst>
                <a:ext uri="{C183D7F6-B498-43B3-948B-1728B52AA6E4}">
                  <adec:decorative xmlns:adec="http://schemas.microsoft.com/office/drawing/2017/decorative" val="1"/>
                </a:ext>
              </a:extLst>
            </p:cNvPr>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0" name="object 60">
              <a:extLst>
                <a:ext uri="{C183D7F6-B498-43B3-948B-1728B52AA6E4}">
                  <adec:decorative xmlns:adec="http://schemas.microsoft.com/office/drawing/2017/decorative" val="1"/>
                </a:ext>
              </a:extLst>
            </p:cNvPr>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61" name="object 61"/>
          <p:cNvSpPr txBox="1"/>
          <p:nvPr/>
        </p:nvSpPr>
        <p:spPr>
          <a:xfrm>
            <a:off x="1083944" y="5663184"/>
            <a:ext cx="6325870" cy="2995295"/>
          </a:xfrm>
          <a:prstGeom prst="rect">
            <a:avLst/>
          </a:prstGeom>
        </p:spPr>
        <p:txBody>
          <a:bodyPr vert="horz" wrap="square" lIns="0" tIns="17145" rIns="0" bIns="0" rtlCol="0">
            <a:spAutoFit/>
          </a:bodyPr>
          <a:lstStyle/>
          <a:p>
            <a:pPr marR="107950" algn="ctr">
              <a:lnSpc>
                <a:spcPct val="100000"/>
              </a:lnSpc>
              <a:spcBef>
                <a:spcPts val="135"/>
              </a:spcBef>
            </a:pPr>
            <a:r>
              <a:rPr sz="4000" b="1" spc="-280" dirty="0">
                <a:latin typeface="Tahoma"/>
                <a:cs typeface="Tahoma"/>
              </a:rPr>
              <a:t>UX</a:t>
            </a:r>
            <a:r>
              <a:rPr sz="4000" b="1" spc="-260" dirty="0">
                <a:latin typeface="Tahoma"/>
                <a:cs typeface="Tahoma"/>
              </a:rPr>
              <a:t> </a:t>
            </a:r>
            <a:r>
              <a:rPr sz="4000" b="1" spc="-140" dirty="0">
                <a:latin typeface="Tahoma"/>
                <a:cs typeface="Tahoma"/>
              </a:rPr>
              <a:t>Testing</a:t>
            </a:r>
            <a:r>
              <a:rPr sz="4000" b="1" spc="-245" dirty="0">
                <a:latin typeface="Tahoma"/>
                <a:cs typeface="Tahoma"/>
              </a:rPr>
              <a:t> </a:t>
            </a:r>
            <a:r>
              <a:rPr sz="4000" b="1" spc="-635" dirty="0">
                <a:latin typeface="Tahoma"/>
                <a:cs typeface="Tahoma"/>
              </a:rPr>
              <a:t>(N=10)</a:t>
            </a:r>
            <a:endParaRPr sz="4000">
              <a:latin typeface="Tahoma"/>
              <a:cs typeface="Tahoma"/>
            </a:endParaRPr>
          </a:p>
          <a:p>
            <a:pPr marL="355600" indent="-342900">
              <a:lnSpc>
                <a:spcPct val="100000"/>
              </a:lnSpc>
              <a:spcBef>
                <a:spcPts val="2675"/>
              </a:spcBef>
              <a:buFont typeface="Arial"/>
              <a:buChar char="•"/>
              <a:tabLst>
                <a:tab pos="355600" algn="l"/>
              </a:tabLst>
            </a:pPr>
            <a:r>
              <a:rPr sz="2350" spc="75" dirty="0">
                <a:solidFill>
                  <a:srgbClr val="2B2A2A"/>
                </a:solidFill>
                <a:latin typeface="Tahoma"/>
                <a:cs typeface="Tahoma"/>
              </a:rPr>
              <a:t>Navigation</a:t>
            </a:r>
            <a:r>
              <a:rPr sz="2350" spc="-60" dirty="0">
                <a:solidFill>
                  <a:srgbClr val="2B2A2A"/>
                </a:solidFill>
                <a:latin typeface="Tahoma"/>
                <a:cs typeface="Tahoma"/>
              </a:rPr>
              <a:t> </a:t>
            </a:r>
            <a:r>
              <a:rPr sz="2350" spc="75" dirty="0">
                <a:solidFill>
                  <a:srgbClr val="2B2A2A"/>
                </a:solidFill>
                <a:latin typeface="Tahoma"/>
                <a:cs typeface="Tahoma"/>
              </a:rPr>
              <a:t>was</a:t>
            </a:r>
            <a:r>
              <a:rPr sz="2350" spc="-60" dirty="0">
                <a:solidFill>
                  <a:srgbClr val="2B2A2A"/>
                </a:solidFill>
                <a:latin typeface="Tahoma"/>
                <a:cs typeface="Tahoma"/>
              </a:rPr>
              <a:t> </a:t>
            </a:r>
            <a:r>
              <a:rPr sz="2350" spc="75" dirty="0">
                <a:solidFill>
                  <a:srgbClr val="2B2A2A"/>
                </a:solidFill>
                <a:latin typeface="Tahoma"/>
                <a:cs typeface="Tahoma"/>
              </a:rPr>
              <a:t>clear</a:t>
            </a:r>
            <a:endParaRPr sz="2350">
              <a:latin typeface="Tahoma"/>
              <a:cs typeface="Tahoma"/>
            </a:endParaRPr>
          </a:p>
          <a:p>
            <a:pPr marL="355600" indent="-342900">
              <a:lnSpc>
                <a:spcPct val="100000"/>
              </a:lnSpc>
              <a:spcBef>
                <a:spcPts val="1505"/>
              </a:spcBef>
              <a:buFont typeface="Arial"/>
              <a:buChar char="•"/>
              <a:tabLst>
                <a:tab pos="355600" algn="l"/>
              </a:tabLst>
            </a:pPr>
            <a:r>
              <a:rPr sz="2350" dirty="0">
                <a:solidFill>
                  <a:srgbClr val="2B2A2A"/>
                </a:solidFill>
                <a:latin typeface="Tahoma"/>
                <a:cs typeface="Tahoma"/>
              </a:rPr>
              <a:t>High</a:t>
            </a:r>
            <a:r>
              <a:rPr sz="2350" spc="80" dirty="0">
                <a:solidFill>
                  <a:srgbClr val="2B2A2A"/>
                </a:solidFill>
                <a:latin typeface="Tahoma"/>
                <a:cs typeface="Tahoma"/>
              </a:rPr>
              <a:t> </a:t>
            </a:r>
            <a:r>
              <a:rPr sz="2350" spc="114" dirty="0">
                <a:solidFill>
                  <a:srgbClr val="2B2A2A"/>
                </a:solidFill>
                <a:latin typeface="Tahoma"/>
                <a:cs typeface="Tahoma"/>
              </a:rPr>
              <a:t>satisfaction</a:t>
            </a:r>
            <a:endParaRPr sz="2350">
              <a:latin typeface="Tahoma"/>
              <a:cs typeface="Tahoma"/>
            </a:endParaRPr>
          </a:p>
          <a:p>
            <a:pPr marL="355600" indent="-342900">
              <a:lnSpc>
                <a:spcPct val="100000"/>
              </a:lnSpc>
              <a:spcBef>
                <a:spcPts val="1575"/>
              </a:spcBef>
              <a:buFont typeface="Arial"/>
              <a:buChar char="•"/>
              <a:tabLst>
                <a:tab pos="355600" algn="l"/>
              </a:tabLst>
            </a:pPr>
            <a:r>
              <a:rPr sz="2350" spc="75" dirty="0">
                <a:solidFill>
                  <a:srgbClr val="2B2A2A"/>
                </a:solidFill>
                <a:latin typeface="Tahoma"/>
                <a:cs typeface="Tahoma"/>
              </a:rPr>
              <a:t>Some</a:t>
            </a:r>
            <a:r>
              <a:rPr sz="2350" spc="-55" dirty="0">
                <a:solidFill>
                  <a:srgbClr val="2B2A2A"/>
                </a:solidFill>
                <a:latin typeface="Tahoma"/>
                <a:cs typeface="Tahoma"/>
              </a:rPr>
              <a:t> </a:t>
            </a:r>
            <a:r>
              <a:rPr sz="2350" spc="95" dirty="0">
                <a:solidFill>
                  <a:srgbClr val="2B2A2A"/>
                </a:solidFill>
                <a:latin typeface="Tahoma"/>
                <a:cs typeface="Tahoma"/>
              </a:rPr>
              <a:t>preferred</a:t>
            </a:r>
            <a:r>
              <a:rPr sz="2350" spc="-80" dirty="0">
                <a:solidFill>
                  <a:srgbClr val="2B2A2A"/>
                </a:solidFill>
                <a:latin typeface="Tahoma"/>
                <a:cs typeface="Tahoma"/>
              </a:rPr>
              <a:t> </a:t>
            </a:r>
            <a:r>
              <a:rPr sz="2350" spc="80" dirty="0">
                <a:solidFill>
                  <a:srgbClr val="2B2A2A"/>
                </a:solidFill>
                <a:latin typeface="Tahoma"/>
                <a:cs typeface="Tahoma"/>
              </a:rPr>
              <a:t>video</a:t>
            </a:r>
            <a:r>
              <a:rPr sz="2350" spc="-80" dirty="0">
                <a:solidFill>
                  <a:srgbClr val="2B2A2A"/>
                </a:solidFill>
                <a:latin typeface="Tahoma"/>
                <a:cs typeface="Tahoma"/>
              </a:rPr>
              <a:t> </a:t>
            </a:r>
            <a:r>
              <a:rPr sz="2350" spc="114" dirty="0">
                <a:solidFill>
                  <a:srgbClr val="2B2A2A"/>
                </a:solidFill>
                <a:latin typeface="Tahoma"/>
                <a:cs typeface="Tahoma"/>
              </a:rPr>
              <a:t>closed</a:t>
            </a:r>
            <a:r>
              <a:rPr sz="2350" spc="-85" dirty="0">
                <a:solidFill>
                  <a:srgbClr val="2B2A2A"/>
                </a:solidFill>
                <a:latin typeface="Tahoma"/>
                <a:cs typeface="Tahoma"/>
              </a:rPr>
              <a:t> </a:t>
            </a:r>
            <a:r>
              <a:rPr sz="2350" spc="95" dirty="0">
                <a:solidFill>
                  <a:srgbClr val="2B2A2A"/>
                </a:solidFill>
                <a:latin typeface="Tahoma"/>
                <a:cs typeface="Tahoma"/>
              </a:rPr>
              <a:t>captioning</a:t>
            </a:r>
            <a:r>
              <a:rPr sz="2350" spc="-55" dirty="0">
                <a:solidFill>
                  <a:srgbClr val="2B2A2A"/>
                </a:solidFill>
                <a:latin typeface="Tahoma"/>
                <a:cs typeface="Tahoma"/>
              </a:rPr>
              <a:t> </a:t>
            </a:r>
            <a:r>
              <a:rPr sz="2350" spc="-25" dirty="0">
                <a:solidFill>
                  <a:srgbClr val="2B2A2A"/>
                </a:solidFill>
                <a:latin typeface="Tahoma"/>
                <a:cs typeface="Tahoma"/>
              </a:rPr>
              <a:t>in</a:t>
            </a:r>
            <a:endParaRPr sz="2350">
              <a:latin typeface="Tahoma"/>
              <a:cs typeface="Tahoma"/>
            </a:endParaRPr>
          </a:p>
          <a:p>
            <a:pPr marL="355600">
              <a:lnSpc>
                <a:spcPct val="100000"/>
              </a:lnSpc>
              <a:spcBef>
                <a:spcPts val="1505"/>
              </a:spcBef>
            </a:pPr>
            <a:r>
              <a:rPr sz="2350" spc="80" dirty="0">
                <a:solidFill>
                  <a:srgbClr val="2B2A2A"/>
                </a:solidFill>
                <a:latin typeface="Tahoma"/>
                <a:cs typeface="Tahoma"/>
              </a:rPr>
              <a:t>white</a:t>
            </a:r>
            <a:r>
              <a:rPr sz="2350" spc="-55" dirty="0">
                <a:solidFill>
                  <a:srgbClr val="2B2A2A"/>
                </a:solidFill>
                <a:latin typeface="Tahoma"/>
                <a:cs typeface="Tahoma"/>
              </a:rPr>
              <a:t> </a:t>
            </a:r>
            <a:r>
              <a:rPr sz="2350" spc="60" dirty="0">
                <a:solidFill>
                  <a:srgbClr val="2B2A2A"/>
                </a:solidFill>
                <a:latin typeface="Tahoma"/>
                <a:cs typeface="Tahoma"/>
              </a:rPr>
              <a:t>vs</a:t>
            </a:r>
            <a:r>
              <a:rPr sz="2350" spc="-75" dirty="0">
                <a:solidFill>
                  <a:srgbClr val="2B2A2A"/>
                </a:solidFill>
                <a:latin typeface="Tahoma"/>
                <a:cs typeface="Tahoma"/>
              </a:rPr>
              <a:t> </a:t>
            </a:r>
            <a:r>
              <a:rPr sz="2350" spc="40" dirty="0">
                <a:solidFill>
                  <a:srgbClr val="2B2A2A"/>
                </a:solidFill>
                <a:latin typeface="Tahoma"/>
                <a:cs typeface="Tahoma"/>
              </a:rPr>
              <a:t>yellow</a:t>
            </a:r>
            <a:endParaRPr sz="2350">
              <a:latin typeface="Tahoma"/>
              <a:cs typeface="Tahoma"/>
            </a:endParaRPr>
          </a:p>
        </p:txBody>
      </p:sp>
      <p:grpSp>
        <p:nvGrpSpPr>
          <p:cNvPr id="72" name="Group 71" descr="Methods steps: 2) User Testing">
            <a:extLst>
              <a:ext uri="{FF2B5EF4-FFF2-40B4-BE49-F238E27FC236}">
                <a16:creationId xmlns:a16="http://schemas.microsoft.com/office/drawing/2014/main" id="{DC356B7E-6678-4540-BA3C-8C37EBC69006}"/>
              </a:ext>
            </a:extLst>
          </p:cNvPr>
          <p:cNvGrpSpPr/>
          <p:nvPr/>
        </p:nvGrpSpPr>
        <p:grpSpPr>
          <a:xfrm>
            <a:off x="7882128" y="3223260"/>
            <a:ext cx="9638284" cy="5852160"/>
            <a:chOff x="7882128" y="3223260"/>
            <a:chExt cx="9638284" cy="5852160"/>
          </a:xfrm>
        </p:grpSpPr>
        <p:grpSp>
          <p:nvGrpSpPr>
            <p:cNvPr id="4" name="object 4">
              <a:extLst>
                <a:ext uri="{C183D7F6-B498-43B3-948B-1728B52AA6E4}">
                  <adec:decorative xmlns:adec="http://schemas.microsoft.com/office/drawing/2017/decorative" val="1"/>
                </a:ext>
              </a:extLst>
            </p:cNvPr>
            <p:cNvGrpSpPr/>
            <p:nvPr/>
          </p:nvGrpSpPr>
          <p:grpSpPr>
            <a:xfrm>
              <a:off x="7882128" y="3223260"/>
              <a:ext cx="1545590" cy="5852160"/>
              <a:chOff x="7882128" y="3223260"/>
              <a:chExt cx="1545590"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9" name="object 9"/>
              <p:cNvSpPr/>
              <p:nvPr/>
            </p:nvSpPr>
            <p:spPr>
              <a:xfrm>
                <a:off x="7882128" y="6053327"/>
                <a:ext cx="1042669" cy="82550"/>
              </a:xfrm>
              <a:custGeom>
                <a:avLst/>
                <a:gdLst/>
                <a:ahLst/>
                <a:cxnLst/>
                <a:rect l="l" t="t" r="r" b="b"/>
                <a:pathLst>
                  <a:path w="1042670" h="82550">
                    <a:moveTo>
                      <a:pt x="1042416" y="0"/>
                    </a:moveTo>
                    <a:lnTo>
                      <a:pt x="0" y="0"/>
                    </a:lnTo>
                    <a:lnTo>
                      <a:pt x="0" y="82296"/>
                    </a:lnTo>
                    <a:lnTo>
                      <a:pt x="1042416" y="82296"/>
                    </a:lnTo>
                    <a:lnTo>
                      <a:pt x="1042416" y="0"/>
                    </a:lnTo>
                    <a:close/>
                  </a:path>
                </a:pathLst>
              </a:custGeom>
              <a:solidFill>
                <a:srgbClr val="AC162C"/>
              </a:solidFill>
            </p:spPr>
            <p:txBody>
              <a:bodyPr wrap="square" lIns="0" tIns="0" rIns="0" bIns="0" rtlCol="0"/>
              <a:lstStyle/>
              <a:p>
                <a:endParaRPr/>
              </a:p>
            </p:txBody>
          </p:sp>
        </p:grpSp>
        <p:grpSp>
          <p:nvGrpSpPr>
            <p:cNvPr id="10" name="object 10">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1" name="object 11"/>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2" name="object 12"/>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3" name="object 13"/>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4" name="object 14"/>
              <p:cNvPicPr/>
              <p:nvPr/>
            </p:nvPicPr>
            <p:blipFill>
              <a:blip r:embed="rId2" cstate="print"/>
              <a:stretch>
                <a:fillRect/>
              </a:stretch>
            </p:blipFill>
            <p:spPr>
              <a:xfrm>
                <a:off x="10620048" y="4127383"/>
                <a:ext cx="230713" cy="267831"/>
              </a:xfrm>
              <a:prstGeom prst="rect">
                <a:avLst/>
              </a:prstGeom>
            </p:spPr>
          </p:pic>
          <p:sp>
            <p:nvSpPr>
              <p:cNvPr id="15" name="object 15"/>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grpSp>
          <p:nvGrpSpPr>
            <p:cNvPr id="16" name="object 16">
              <a:extLst>
                <a:ext uri="{C183D7F6-B498-43B3-948B-1728B52AA6E4}">
                  <adec:decorative xmlns:adec="http://schemas.microsoft.com/office/drawing/2017/decorative" val="1"/>
                </a:ext>
              </a:extLst>
            </p:cNvPr>
            <p:cNvGrpSpPr/>
            <p:nvPr/>
          </p:nvGrpSpPr>
          <p:grpSpPr>
            <a:xfrm>
              <a:off x="9765792" y="5321808"/>
              <a:ext cx="7754620" cy="1564005"/>
              <a:chOff x="9765792" y="5321808"/>
              <a:chExt cx="7754620" cy="1564005"/>
            </a:xfrm>
          </p:grpSpPr>
          <p:sp>
            <p:nvSpPr>
              <p:cNvPr id="17" name="object 17"/>
              <p:cNvSpPr/>
              <p:nvPr/>
            </p:nvSpPr>
            <p:spPr>
              <a:xfrm>
                <a:off x="9765792" y="5321808"/>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AC162C"/>
              </a:solidFill>
            </p:spPr>
            <p:txBody>
              <a:bodyPr wrap="square" lIns="0" tIns="0" rIns="0" bIns="0" rtlCol="0"/>
              <a:lstStyle/>
              <a:p>
                <a:endParaRPr/>
              </a:p>
            </p:txBody>
          </p:sp>
          <p:sp>
            <p:nvSpPr>
              <p:cNvPr id="18" name="object 18"/>
              <p:cNvSpPr/>
              <p:nvPr/>
            </p:nvSpPr>
            <p:spPr>
              <a:xfrm>
                <a:off x="10076688" y="5586984"/>
                <a:ext cx="1198245" cy="1033780"/>
              </a:xfrm>
              <a:custGeom>
                <a:avLst/>
                <a:gdLst/>
                <a:ahLst/>
                <a:cxnLst/>
                <a:rect l="l" t="t" r="r" b="b"/>
                <a:pathLst>
                  <a:path w="1198245" h="1033779">
                    <a:moveTo>
                      <a:pt x="898397" y="0"/>
                    </a:moveTo>
                    <a:lnTo>
                      <a:pt x="299465" y="0"/>
                    </a:lnTo>
                    <a:lnTo>
                      <a:pt x="0" y="516636"/>
                    </a:lnTo>
                    <a:lnTo>
                      <a:pt x="299465" y="1033271"/>
                    </a:lnTo>
                    <a:lnTo>
                      <a:pt x="898397" y="1033271"/>
                    </a:lnTo>
                    <a:lnTo>
                      <a:pt x="1197863" y="516636"/>
                    </a:lnTo>
                    <a:lnTo>
                      <a:pt x="898397" y="0"/>
                    </a:lnTo>
                    <a:close/>
                  </a:path>
                </a:pathLst>
              </a:custGeom>
              <a:solidFill>
                <a:srgbClr val="FFFFFF"/>
              </a:solidFill>
            </p:spPr>
            <p:txBody>
              <a:bodyPr wrap="square" lIns="0" tIns="0" rIns="0" bIns="0" rtlCol="0"/>
              <a:lstStyle/>
              <a:p>
                <a:endParaRPr/>
              </a:p>
            </p:txBody>
          </p:sp>
        </p:grpSp>
        <p:sp>
          <p:nvSpPr>
            <p:cNvPr id="19" name="object 19"/>
            <p:cNvSpPr txBox="1"/>
            <p:nvPr/>
          </p:nvSpPr>
          <p:spPr>
            <a:xfrm>
              <a:off x="11584431" y="3819525"/>
              <a:ext cx="1828800" cy="761365"/>
            </a:xfrm>
            <a:prstGeom prst="rect">
              <a:avLst/>
            </a:prstGeom>
          </p:spPr>
          <p:txBody>
            <a:bodyPr vert="horz" wrap="square" lIns="0" tIns="16510" rIns="0" bIns="0" rtlCol="0">
              <a:spAutoFit/>
            </a:bodyPr>
            <a:lstStyle/>
            <a:p>
              <a:pPr marL="12700">
                <a:lnSpc>
                  <a:spcPct val="100000"/>
                </a:lnSpc>
                <a:spcBef>
                  <a:spcPts val="130"/>
                </a:spcBef>
              </a:pPr>
              <a:r>
                <a:rPr sz="4800" spc="-20" dirty="0">
                  <a:solidFill>
                    <a:srgbClr val="FFFFFF"/>
                  </a:solidFill>
                  <a:latin typeface="Tahoma"/>
                  <a:cs typeface="Tahoma"/>
                </a:rPr>
                <a:t>Design</a:t>
              </a:r>
              <a:endParaRPr sz="4800">
                <a:latin typeface="Tahoma"/>
                <a:cs typeface="Tahoma"/>
              </a:endParaRPr>
            </a:p>
          </p:txBody>
        </p:sp>
        <p:sp>
          <p:nvSpPr>
            <p:cNvPr id="20" name="object 20"/>
            <p:cNvSpPr txBox="1"/>
            <p:nvPr/>
          </p:nvSpPr>
          <p:spPr>
            <a:xfrm>
              <a:off x="11584431" y="5613717"/>
              <a:ext cx="3382010" cy="761365"/>
            </a:xfrm>
            <a:prstGeom prst="rect">
              <a:avLst/>
            </a:prstGeom>
          </p:spPr>
          <p:txBody>
            <a:bodyPr vert="horz" wrap="square" lIns="0" tIns="15875" rIns="0" bIns="0" rtlCol="0">
              <a:spAutoFit/>
            </a:bodyPr>
            <a:lstStyle/>
            <a:p>
              <a:pPr marL="12700">
                <a:lnSpc>
                  <a:spcPct val="100000"/>
                </a:lnSpc>
                <a:spcBef>
                  <a:spcPts val="125"/>
                </a:spcBef>
              </a:pPr>
              <a:r>
                <a:rPr sz="4800" dirty="0">
                  <a:solidFill>
                    <a:srgbClr val="FFFFFF"/>
                  </a:solidFill>
                  <a:latin typeface="Tahoma"/>
                  <a:cs typeface="Tahoma"/>
                </a:rPr>
                <a:t>User</a:t>
              </a:r>
              <a:r>
                <a:rPr sz="4800" spc="-380" dirty="0">
                  <a:solidFill>
                    <a:srgbClr val="FFFFFF"/>
                  </a:solidFill>
                  <a:latin typeface="Tahoma"/>
                  <a:cs typeface="Tahoma"/>
                </a:rPr>
                <a:t> </a:t>
              </a:r>
              <a:r>
                <a:rPr sz="4800" spc="-10" dirty="0">
                  <a:solidFill>
                    <a:srgbClr val="FFFFFF"/>
                  </a:solidFill>
                  <a:latin typeface="Tahoma"/>
                  <a:cs typeface="Tahoma"/>
                </a:rPr>
                <a:t>Testing</a:t>
              </a:r>
              <a:endParaRPr sz="4800">
                <a:latin typeface="Tahoma"/>
                <a:cs typeface="Tahoma"/>
              </a:endParaRPr>
            </a:p>
          </p:txBody>
        </p:sp>
        <p:grpSp>
          <p:nvGrpSpPr>
            <p:cNvPr id="62" name="object 62">
              <a:extLst>
                <a:ext uri="{C183D7F6-B498-43B3-948B-1728B52AA6E4}">
                  <adec:decorative xmlns:adec="http://schemas.microsoft.com/office/drawing/2017/decorative" val="1"/>
                </a:ext>
              </a:extLst>
            </p:cNvPr>
            <p:cNvGrpSpPr/>
            <p:nvPr/>
          </p:nvGrpSpPr>
          <p:grpSpPr>
            <a:xfrm>
              <a:off x="10341454" y="5855512"/>
              <a:ext cx="650875" cy="523240"/>
              <a:chOff x="10341454" y="5855512"/>
              <a:chExt cx="650875" cy="523240"/>
            </a:xfrm>
          </p:grpSpPr>
          <p:sp>
            <p:nvSpPr>
              <p:cNvPr id="63" name="object 63"/>
              <p:cNvSpPr/>
              <p:nvPr/>
            </p:nvSpPr>
            <p:spPr>
              <a:xfrm>
                <a:off x="10419220" y="5855525"/>
                <a:ext cx="572770" cy="184150"/>
              </a:xfrm>
              <a:custGeom>
                <a:avLst/>
                <a:gdLst/>
                <a:ahLst/>
                <a:cxnLst/>
                <a:rect l="l" t="t" r="r" b="b"/>
                <a:pathLst>
                  <a:path w="572770" h="184150">
                    <a:moveTo>
                      <a:pt x="367588" y="77622"/>
                    </a:moveTo>
                    <a:lnTo>
                      <a:pt x="0" y="77622"/>
                    </a:lnTo>
                    <a:lnTo>
                      <a:pt x="0" y="91884"/>
                    </a:lnTo>
                    <a:lnTo>
                      <a:pt x="367588" y="91770"/>
                    </a:lnTo>
                    <a:lnTo>
                      <a:pt x="367588" y="77622"/>
                    </a:lnTo>
                    <a:close/>
                  </a:path>
                  <a:path w="572770" h="184150">
                    <a:moveTo>
                      <a:pt x="402932" y="169646"/>
                    </a:moveTo>
                    <a:lnTo>
                      <a:pt x="388785" y="169646"/>
                    </a:lnTo>
                    <a:lnTo>
                      <a:pt x="388785" y="183781"/>
                    </a:lnTo>
                    <a:lnTo>
                      <a:pt x="402932" y="183781"/>
                    </a:lnTo>
                    <a:lnTo>
                      <a:pt x="402932" y="169646"/>
                    </a:lnTo>
                    <a:close/>
                  </a:path>
                  <a:path w="572770" h="184150">
                    <a:moveTo>
                      <a:pt x="402932" y="141363"/>
                    </a:moveTo>
                    <a:lnTo>
                      <a:pt x="388785" y="141363"/>
                    </a:lnTo>
                    <a:lnTo>
                      <a:pt x="388785" y="155511"/>
                    </a:lnTo>
                    <a:lnTo>
                      <a:pt x="402932" y="155511"/>
                    </a:lnTo>
                    <a:lnTo>
                      <a:pt x="402932" y="141363"/>
                    </a:lnTo>
                    <a:close/>
                  </a:path>
                  <a:path w="572770" h="184150">
                    <a:moveTo>
                      <a:pt x="402932" y="113093"/>
                    </a:moveTo>
                    <a:lnTo>
                      <a:pt x="388785" y="113093"/>
                    </a:lnTo>
                    <a:lnTo>
                      <a:pt x="388785" y="127228"/>
                    </a:lnTo>
                    <a:lnTo>
                      <a:pt x="402932" y="127228"/>
                    </a:lnTo>
                    <a:lnTo>
                      <a:pt x="402932" y="113093"/>
                    </a:lnTo>
                    <a:close/>
                  </a:path>
                  <a:path w="572770" h="184150">
                    <a:moveTo>
                      <a:pt x="402932" y="84823"/>
                    </a:moveTo>
                    <a:lnTo>
                      <a:pt x="388785" y="84823"/>
                    </a:lnTo>
                    <a:lnTo>
                      <a:pt x="388785" y="98958"/>
                    </a:lnTo>
                    <a:lnTo>
                      <a:pt x="402932" y="98958"/>
                    </a:lnTo>
                    <a:lnTo>
                      <a:pt x="402932" y="84823"/>
                    </a:lnTo>
                    <a:close/>
                  </a:path>
                  <a:path w="572770" h="184150">
                    <a:moveTo>
                      <a:pt x="402932" y="56540"/>
                    </a:moveTo>
                    <a:lnTo>
                      <a:pt x="388785" y="56540"/>
                    </a:lnTo>
                    <a:lnTo>
                      <a:pt x="388785" y="70675"/>
                    </a:lnTo>
                    <a:lnTo>
                      <a:pt x="402932" y="70675"/>
                    </a:lnTo>
                    <a:lnTo>
                      <a:pt x="402932" y="56540"/>
                    </a:lnTo>
                    <a:close/>
                  </a:path>
                  <a:path w="572770" h="184150">
                    <a:moveTo>
                      <a:pt x="402932" y="28270"/>
                    </a:moveTo>
                    <a:lnTo>
                      <a:pt x="388785" y="28270"/>
                    </a:lnTo>
                    <a:lnTo>
                      <a:pt x="388785" y="42405"/>
                    </a:lnTo>
                    <a:lnTo>
                      <a:pt x="402932" y="42405"/>
                    </a:lnTo>
                    <a:lnTo>
                      <a:pt x="402932" y="28270"/>
                    </a:lnTo>
                    <a:close/>
                  </a:path>
                  <a:path w="572770" h="184150">
                    <a:moveTo>
                      <a:pt x="402932" y="0"/>
                    </a:moveTo>
                    <a:lnTo>
                      <a:pt x="388785" y="0"/>
                    </a:lnTo>
                    <a:lnTo>
                      <a:pt x="388785" y="14135"/>
                    </a:lnTo>
                    <a:lnTo>
                      <a:pt x="402932" y="14135"/>
                    </a:lnTo>
                    <a:lnTo>
                      <a:pt x="402932" y="0"/>
                    </a:lnTo>
                    <a:close/>
                  </a:path>
                  <a:path w="572770" h="184150">
                    <a:moveTo>
                      <a:pt x="431203" y="169646"/>
                    </a:moveTo>
                    <a:lnTo>
                      <a:pt x="417068" y="169646"/>
                    </a:lnTo>
                    <a:lnTo>
                      <a:pt x="417068" y="183781"/>
                    </a:lnTo>
                    <a:lnTo>
                      <a:pt x="431203" y="183781"/>
                    </a:lnTo>
                    <a:lnTo>
                      <a:pt x="431203" y="169646"/>
                    </a:lnTo>
                    <a:close/>
                  </a:path>
                  <a:path w="572770" h="184150">
                    <a:moveTo>
                      <a:pt x="431203" y="0"/>
                    </a:moveTo>
                    <a:lnTo>
                      <a:pt x="417068" y="0"/>
                    </a:lnTo>
                    <a:lnTo>
                      <a:pt x="417068" y="14135"/>
                    </a:lnTo>
                    <a:lnTo>
                      <a:pt x="431203" y="14135"/>
                    </a:lnTo>
                    <a:lnTo>
                      <a:pt x="431203" y="0"/>
                    </a:lnTo>
                    <a:close/>
                  </a:path>
                  <a:path w="572770" h="184150">
                    <a:moveTo>
                      <a:pt x="459486" y="169646"/>
                    </a:moveTo>
                    <a:lnTo>
                      <a:pt x="445338" y="169646"/>
                    </a:lnTo>
                    <a:lnTo>
                      <a:pt x="445338" y="183781"/>
                    </a:lnTo>
                    <a:lnTo>
                      <a:pt x="459486" y="183781"/>
                    </a:lnTo>
                    <a:lnTo>
                      <a:pt x="459486" y="169646"/>
                    </a:lnTo>
                    <a:close/>
                  </a:path>
                  <a:path w="572770" h="184150">
                    <a:moveTo>
                      <a:pt x="459486" y="0"/>
                    </a:moveTo>
                    <a:lnTo>
                      <a:pt x="445338" y="0"/>
                    </a:lnTo>
                    <a:lnTo>
                      <a:pt x="445338" y="14135"/>
                    </a:lnTo>
                    <a:lnTo>
                      <a:pt x="459486" y="14135"/>
                    </a:lnTo>
                    <a:lnTo>
                      <a:pt x="459486" y="0"/>
                    </a:lnTo>
                    <a:close/>
                  </a:path>
                  <a:path w="572770" h="184150">
                    <a:moveTo>
                      <a:pt x="487756" y="169646"/>
                    </a:moveTo>
                    <a:lnTo>
                      <a:pt x="473621" y="169646"/>
                    </a:lnTo>
                    <a:lnTo>
                      <a:pt x="473621" y="183781"/>
                    </a:lnTo>
                    <a:lnTo>
                      <a:pt x="487756" y="183781"/>
                    </a:lnTo>
                    <a:lnTo>
                      <a:pt x="487756" y="169646"/>
                    </a:lnTo>
                    <a:close/>
                  </a:path>
                  <a:path w="572770" h="184150">
                    <a:moveTo>
                      <a:pt x="487756" y="0"/>
                    </a:moveTo>
                    <a:lnTo>
                      <a:pt x="473621" y="0"/>
                    </a:lnTo>
                    <a:lnTo>
                      <a:pt x="473621" y="14135"/>
                    </a:lnTo>
                    <a:lnTo>
                      <a:pt x="487756" y="14135"/>
                    </a:lnTo>
                    <a:lnTo>
                      <a:pt x="487756" y="0"/>
                    </a:lnTo>
                    <a:close/>
                  </a:path>
                  <a:path w="572770" h="184150">
                    <a:moveTo>
                      <a:pt x="516039" y="169646"/>
                    </a:moveTo>
                    <a:lnTo>
                      <a:pt x="501891" y="169646"/>
                    </a:lnTo>
                    <a:lnTo>
                      <a:pt x="501891" y="183781"/>
                    </a:lnTo>
                    <a:lnTo>
                      <a:pt x="516039" y="183781"/>
                    </a:lnTo>
                    <a:lnTo>
                      <a:pt x="516039" y="169646"/>
                    </a:lnTo>
                    <a:close/>
                  </a:path>
                  <a:path w="572770" h="184150">
                    <a:moveTo>
                      <a:pt x="516039" y="0"/>
                    </a:moveTo>
                    <a:lnTo>
                      <a:pt x="501891" y="0"/>
                    </a:lnTo>
                    <a:lnTo>
                      <a:pt x="501891" y="14135"/>
                    </a:lnTo>
                    <a:lnTo>
                      <a:pt x="516039" y="14135"/>
                    </a:lnTo>
                    <a:lnTo>
                      <a:pt x="516039" y="0"/>
                    </a:lnTo>
                    <a:close/>
                  </a:path>
                  <a:path w="572770" h="184150">
                    <a:moveTo>
                      <a:pt x="544309" y="169646"/>
                    </a:moveTo>
                    <a:lnTo>
                      <a:pt x="530174" y="169646"/>
                    </a:lnTo>
                    <a:lnTo>
                      <a:pt x="530174" y="183781"/>
                    </a:lnTo>
                    <a:lnTo>
                      <a:pt x="544309" y="183781"/>
                    </a:lnTo>
                    <a:lnTo>
                      <a:pt x="544309" y="169646"/>
                    </a:lnTo>
                    <a:close/>
                  </a:path>
                  <a:path w="572770" h="184150">
                    <a:moveTo>
                      <a:pt x="544309" y="0"/>
                    </a:moveTo>
                    <a:lnTo>
                      <a:pt x="530174" y="0"/>
                    </a:lnTo>
                    <a:lnTo>
                      <a:pt x="530174" y="14135"/>
                    </a:lnTo>
                    <a:lnTo>
                      <a:pt x="544309" y="14135"/>
                    </a:lnTo>
                    <a:lnTo>
                      <a:pt x="544309" y="0"/>
                    </a:lnTo>
                    <a:close/>
                  </a:path>
                  <a:path w="572770" h="184150">
                    <a:moveTo>
                      <a:pt x="572592" y="169646"/>
                    </a:moveTo>
                    <a:lnTo>
                      <a:pt x="558444" y="169646"/>
                    </a:lnTo>
                    <a:lnTo>
                      <a:pt x="558444" y="183781"/>
                    </a:lnTo>
                    <a:lnTo>
                      <a:pt x="572592" y="183781"/>
                    </a:lnTo>
                    <a:lnTo>
                      <a:pt x="572592" y="169646"/>
                    </a:lnTo>
                    <a:close/>
                  </a:path>
                  <a:path w="572770" h="184150">
                    <a:moveTo>
                      <a:pt x="572592" y="141363"/>
                    </a:moveTo>
                    <a:lnTo>
                      <a:pt x="558444" y="141363"/>
                    </a:lnTo>
                    <a:lnTo>
                      <a:pt x="558444" y="155511"/>
                    </a:lnTo>
                    <a:lnTo>
                      <a:pt x="572592" y="155511"/>
                    </a:lnTo>
                    <a:lnTo>
                      <a:pt x="572592" y="141363"/>
                    </a:lnTo>
                    <a:close/>
                  </a:path>
                  <a:path w="572770" h="184150">
                    <a:moveTo>
                      <a:pt x="572592" y="113093"/>
                    </a:moveTo>
                    <a:lnTo>
                      <a:pt x="558444" y="113093"/>
                    </a:lnTo>
                    <a:lnTo>
                      <a:pt x="558444" y="127228"/>
                    </a:lnTo>
                    <a:lnTo>
                      <a:pt x="572592" y="127228"/>
                    </a:lnTo>
                    <a:lnTo>
                      <a:pt x="572592" y="113093"/>
                    </a:lnTo>
                    <a:close/>
                  </a:path>
                  <a:path w="572770" h="184150">
                    <a:moveTo>
                      <a:pt x="572592" y="84823"/>
                    </a:moveTo>
                    <a:lnTo>
                      <a:pt x="558444" y="84823"/>
                    </a:lnTo>
                    <a:lnTo>
                      <a:pt x="558444" y="98958"/>
                    </a:lnTo>
                    <a:lnTo>
                      <a:pt x="572592" y="98958"/>
                    </a:lnTo>
                    <a:lnTo>
                      <a:pt x="572592" y="84823"/>
                    </a:lnTo>
                    <a:close/>
                  </a:path>
                  <a:path w="572770" h="184150">
                    <a:moveTo>
                      <a:pt x="572592" y="56540"/>
                    </a:moveTo>
                    <a:lnTo>
                      <a:pt x="558444" y="56540"/>
                    </a:lnTo>
                    <a:lnTo>
                      <a:pt x="558444" y="70675"/>
                    </a:lnTo>
                    <a:lnTo>
                      <a:pt x="572592" y="70675"/>
                    </a:lnTo>
                    <a:lnTo>
                      <a:pt x="572592" y="56540"/>
                    </a:lnTo>
                    <a:close/>
                  </a:path>
                  <a:path w="572770" h="184150">
                    <a:moveTo>
                      <a:pt x="572592" y="28270"/>
                    </a:moveTo>
                    <a:lnTo>
                      <a:pt x="558444" y="28270"/>
                    </a:lnTo>
                    <a:lnTo>
                      <a:pt x="558444" y="42405"/>
                    </a:lnTo>
                    <a:lnTo>
                      <a:pt x="572592" y="42405"/>
                    </a:lnTo>
                    <a:lnTo>
                      <a:pt x="572592" y="28270"/>
                    </a:lnTo>
                    <a:close/>
                  </a:path>
                  <a:path w="572770" h="184150">
                    <a:moveTo>
                      <a:pt x="572592" y="0"/>
                    </a:moveTo>
                    <a:lnTo>
                      <a:pt x="558444" y="0"/>
                    </a:lnTo>
                    <a:lnTo>
                      <a:pt x="558444" y="14135"/>
                    </a:lnTo>
                    <a:lnTo>
                      <a:pt x="572592" y="14135"/>
                    </a:lnTo>
                    <a:lnTo>
                      <a:pt x="572592" y="0"/>
                    </a:lnTo>
                    <a:close/>
                  </a:path>
                </a:pathLst>
              </a:custGeom>
              <a:solidFill>
                <a:srgbClr val="585858"/>
              </a:solidFill>
            </p:spPr>
            <p:txBody>
              <a:bodyPr wrap="square" lIns="0" tIns="0" rIns="0" bIns="0" rtlCol="0"/>
              <a:lstStyle/>
              <a:p>
                <a:endParaRPr/>
              </a:p>
            </p:txBody>
          </p:sp>
          <p:pic>
            <p:nvPicPr>
              <p:cNvPr id="64" name="object 64"/>
              <p:cNvPicPr/>
              <p:nvPr/>
            </p:nvPicPr>
            <p:blipFill>
              <a:blip r:embed="rId3" cstate="print"/>
              <a:stretch>
                <a:fillRect/>
              </a:stretch>
            </p:blipFill>
            <p:spPr>
              <a:xfrm>
                <a:off x="10843361" y="5933146"/>
                <a:ext cx="70719" cy="70809"/>
              </a:xfrm>
              <a:prstGeom prst="rect">
                <a:avLst/>
              </a:prstGeom>
            </p:spPr>
          </p:pic>
          <p:sp>
            <p:nvSpPr>
              <p:cNvPr id="65" name="object 65"/>
              <p:cNvSpPr/>
              <p:nvPr/>
            </p:nvSpPr>
            <p:spPr>
              <a:xfrm>
                <a:off x="10383863" y="5897803"/>
                <a:ext cx="530225" cy="360680"/>
              </a:xfrm>
              <a:custGeom>
                <a:avLst/>
                <a:gdLst/>
                <a:ahLst/>
                <a:cxnLst/>
                <a:rect l="l" t="t" r="r" b="b"/>
                <a:pathLst>
                  <a:path w="530225" h="360679">
                    <a:moveTo>
                      <a:pt x="402945" y="0"/>
                    </a:moveTo>
                    <a:lnTo>
                      <a:pt x="28270" y="0"/>
                    </a:lnTo>
                    <a:lnTo>
                      <a:pt x="17284" y="2247"/>
                    </a:lnTo>
                    <a:lnTo>
                      <a:pt x="8305" y="8305"/>
                    </a:lnTo>
                    <a:lnTo>
                      <a:pt x="2247" y="17284"/>
                    </a:lnTo>
                    <a:lnTo>
                      <a:pt x="0" y="28282"/>
                    </a:lnTo>
                    <a:lnTo>
                      <a:pt x="0" y="49606"/>
                    </a:lnTo>
                    <a:lnTo>
                      <a:pt x="14135" y="49606"/>
                    </a:lnTo>
                    <a:lnTo>
                      <a:pt x="14135" y="28282"/>
                    </a:lnTo>
                    <a:lnTo>
                      <a:pt x="14135" y="20472"/>
                    </a:lnTo>
                    <a:lnTo>
                      <a:pt x="20472" y="14147"/>
                    </a:lnTo>
                    <a:lnTo>
                      <a:pt x="402945" y="14147"/>
                    </a:lnTo>
                    <a:lnTo>
                      <a:pt x="402945" y="0"/>
                    </a:lnTo>
                    <a:close/>
                  </a:path>
                  <a:path w="530225" h="360679">
                    <a:moveTo>
                      <a:pt x="530212" y="162140"/>
                    </a:moveTo>
                    <a:lnTo>
                      <a:pt x="516077" y="162140"/>
                    </a:lnTo>
                    <a:lnTo>
                      <a:pt x="516077" y="240880"/>
                    </a:lnTo>
                    <a:lnTo>
                      <a:pt x="516077" y="346290"/>
                    </a:lnTo>
                    <a:lnTo>
                      <a:pt x="49491" y="346290"/>
                    </a:lnTo>
                    <a:lnTo>
                      <a:pt x="49491" y="240880"/>
                    </a:lnTo>
                    <a:lnTo>
                      <a:pt x="35356" y="240880"/>
                    </a:lnTo>
                    <a:lnTo>
                      <a:pt x="35356" y="346290"/>
                    </a:lnTo>
                    <a:lnTo>
                      <a:pt x="35356" y="360260"/>
                    </a:lnTo>
                    <a:lnTo>
                      <a:pt x="530212" y="360260"/>
                    </a:lnTo>
                    <a:lnTo>
                      <a:pt x="530212" y="346290"/>
                    </a:lnTo>
                    <a:lnTo>
                      <a:pt x="530212" y="240880"/>
                    </a:lnTo>
                    <a:lnTo>
                      <a:pt x="530212" y="162140"/>
                    </a:lnTo>
                    <a:close/>
                  </a:path>
                </a:pathLst>
              </a:custGeom>
              <a:solidFill>
                <a:srgbClr val="585858"/>
              </a:solidFill>
            </p:spPr>
            <p:txBody>
              <a:bodyPr wrap="square" lIns="0" tIns="0" rIns="0" bIns="0" rtlCol="0"/>
              <a:lstStyle/>
              <a:p>
                <a:endParaRPr/>
              </a:p>
            </p:txBody>
          </p:sp>
          <p:pic>
            <p:nvPicPr>
              <p:cNvPr id="66" name="object 66"/>
              <p:cNvPicPr/>
              <p:nvPr/>
            </p:nvPicPr>
            <p:blipFill>
              <a:blip r:embed="rId4" cstate="print"/>
              <a:stretch>
                <a:fillRect/>
              </a:stretch>
            </p:blipFill>
            <p:spPr>
              <a:xfrm>
                <a:off x="10843361" y="5897802"/>
                <a:ext cx="106036" cy="106153"/>
              </a:xfrm>
              <a:prstGeom prst="rect">
                <a:avLst/>
              </a:prstGeom>
            </p:spPr>
          </p:pic>
          <p:sp>
            <p:nvSpPr>
              <p:cNvPr id="67" name="object 67"/>
              <p:cNvSpPr/>
              <p:nvPr/>
            </p:nvSpPr>
            <p:spPr>
              <a:xfrm>
                <a:off x="10341445" y="5968517"/>
                <a:ext cx="608330" cy="410209"/>
              </a:xfrm>
              <a:custGeom>
                <a:avLst/>
                <a:gdLst/>
                <a:ahLst/>
                <a:cxnLst/>
                <a:rect l="l" t="t" r="r" b="b"/>
                <a:pathLst>
                  <a:path w="608329" h="410210">
                    <a:moveTo>
                      <a:pt x="106045" y="84924"/>
                    </a:moveTo>
                    <a:lnTo>
                      <a:pt x="49491" y="84924"/>
                    </a:lnTo>
                    <a:lnTo>
                      <a:pt x="49491" y="99060"/>
                    </a:lnTo>
                    <a:lnTo>
                      <a:pt x="106045" y="99060"/>
                    </a:lnTo>
                    <a:lnTo>
                      <a:pt x="106045" y="84924"/>
                    </a:lnTo>
                    <a:close/>
                  </a:path>
                  <a:path w="608329" h="410210">
                    <a:moveTo>
                      <a:pt x="134315" y="42519"/>
                    </a:moveTo>
                    <a:lnTo>
                      <a:pt x="49491" y="42519"/>
                    </a:lnTo>
                    <a:lnTo>
                      <a:pt x="49491" y="56654"/>
                    </a:lnTo>
                    <a:lnTo>
                      <a:pt x="134315" y="56654"/>
                    </a:lnTo>
                    <a:lnTo>
                      <a:pt x="134315" y="42519"/>
                    </a:lnTo>
                    <a:close/>
                  </a:path>
                  <a:path w="608329" h="410210">
                    <a:moveTo>
                      <a:pt x="183807" y="14236"/>
                    </a:moveTo>
                    <a:lnTo>
                      <a:pt x="169659" y="14236"/>
                    </a:lnTo>
                    <a:lnTo>
                      <a:pt x="169659" y="134404"/>
                    </a:lnTo>
                    <a:lnTo>
                      <a:pt x="183807" y="134404"/>
                    </a:lnTo>
                    <a:lnTo>
                      <a:pt x="183807" y="14236"/>
                    </a:lnTo>
                    <a:close/>
                  </a:path>
                  <a:path w="608329" h="410210">
                    <a:moveTo>
                      <a:pt x="183807" y="0"/>
                    </a:moveTo>
                    <a:lnTo>
                      <a:pt x="0" y="0"/>
                    </a:lnTo>
                    <a:lnTo>
                      <a:pt x="0" y="13957"/>
                    </a:lnTo>
                    <a:lnTo>
                      <a:pt x="0" y="134607"/>
                    </a:lnTo>
                    <a:lnTo>
                      <a:pt x="0" y="148577"/>
                    </a:lnTo>
                    <a:lnTo>
                      <a:pt x="183807" y="148577"/>
                    </a:lnTo>
                    <a:lnTo>
                      <a:pt x="183807" y="134607"/>
                    </a:lnTo>
                    <a:lnTo>
                      <a:pt x="14135" y="134607"/>
                    </a:lnTo>
                    <a:lnTo>
                      <a:pt x="14135" y="13957"/>
                    </a:lnTo>
                    <a:lnTo>
                      <a:pt x="183807" y="13957"/>
                    </a:lnTo>
                    <a:lnTo>
                      <a:pt x="183807" y="0"/>
                    </a:lnTo>
                    <a:close/>
                  </a:path>
                  <a:path w="608329" h="410210">
                    <a:moveTo>
                      <a:pt x="607949" y="91998"/>
                    </a:moveTo>
                    <a:lnTo>
                      <a:pt x="593813" y="91998"/>
                    </a:lnTo>
                    <a:lnTo>
                      <a:pt x="593813" y="304800"/>
                    </a:lnTo>
                    <a:lnTo>
                      <a:pt x="587476" y="311124"/>
                    </a:lnTo>
                    <a:lnTo>
                      <a:pt x="360527" y="311124"/>
                    </a:lnTo>
                    <a:lnTo>
                      <a:pt x="360527" y="325259"/>
                    </a:lnTo>
                    <a:lnTo>
                      <a:pt x="360527" y="395947"/>
                    </a:lnTo>
                    <a:lnTo>
                      <a:pt x="289839" y="395947"/>
                    </a:lnTo>
                    <a:lnTo>
                      <a:pt x="289839" y="325259"/>
                    </a:lnTo>
                    <a:lnTo>
                      <a:pt x="360527" y="325259"/>
                    </a:lnTo>
                    <a:lnTo>
                      <a:pt x="360527" y="311124"/>
                    </a:lnTo>
                    <a:lnTo>
                      <a:pt x="62890" y="311124"/>
                    </a:lnTo>
                    <a:lnTo>
                      <a:pt x="56553" y="304800"/>
                    </a:lnTo>
                    <a:lnTo>
                      <a:pt x="56553" y="169748"/>
                    </a:lnTo>
                    <a:lnTo>
                      <a:pt x="42418" y="169748"/>
                    </a:lnTo>
                    <a:lnTo>
                      <a:pt x="42418" y="296989"/>
                    </a:lnTo>
                    <a:lnTo>
                      <a:pt x="44665" y="307975"/>
                    </a:lnTo>
                    <a:lnTo>
                      <a:pt x="50723" y="316953"/>
                    </a:lnTo>
                    <a:lnTo>
                      <a:pt x="59702" y="323024"/>
                    </a:lnTo>
                    <a:lnTo>
                      <a:pt x="70688" y="325259"/>
                    </a:lnTo>
                    <a:lnTo>
                      <a:pt x="275704" y="325259"/>
                    </a:lnTo>
                    <a:lnTo>
                      <a:pt x="275704" y="395947"/>
                    </a:lnTo>
                    <a:lnTo>
                      <a:pt x="197942" y="395947"/>
                    </a:lnTo>
                    <a:lnTo>
                      <a:pt x="197942" y="410083"/>
                    </a:lnTo>
                    <a:lnTo>
                      <a:pt x="452424" y="410083"/>
                    </a:lnTo>
                    <a:lnTo>
                      <a:pt x="452424" y="395947"/>
                    </a:lnTo>
                    <a:lnTo>
                      <a:pt x="374662" y="395947"/>
                    </a:lnTo>
                    <a:lnTo>
                      <a:pt x="374662" y="325259"/>
                    </a:lnTo>
                    <a:lnTo>
                      <a:pt x="579666" y="325259"/>
                    </a:lnTo>
                    <a:lnTo>
                      <a:pt x="590651" y="323024"/>
                    </a:lnTo>
                    <a:lnTo>
                      <a:pt x="599630" y="316953"/>
                    </a:lnTo>
                    <a:lnTo>
                      <a:pt x="603567" y="311124"/>
                    </a:lnTo>
                    <a:lnTo>
                      <a:pt x="605701" y="307975"/>
                    </a:lnTo>
                    <a:lnTo>
                      <a:pt x="607949" y="296989"/>
                    </a:lnTo>
                    <a:lnTo>
                      <a:pt x="607949" y="91998"/>
                    </a:lnTo>
                    <a:close/>
                  </a:path>
                </a:pathLst>
              </a:custGeom>
              <a:solidFill>
                <a:srgbClr val="585858"/>
              </a:solidFill>
            </p:spPr>
            <p:txBody>
              <a:bodyPr wrap="square" lIns="0" tIns="0" rIns="0" bIns="0" rtlCol="0"/>
              <a:lstStyle/>
              <a:p>
                <a:endParaRPr/>
              </a:p>
            </p:txBody>
          </p:sp>
          <p:pic>
            <p:nvPicPr>
              <p:cNvPr id="68" name="object 68"/>
              <p:cNvPicPr/>
              <p:nvPr/>
            </p:nvPicPr>
            <p:blipFill>
              <a:blip r:embed="rId5" cstate="print"/>
              <a:stretch>
                <a:fillRect/>
              </a:stretch>
            </p:blipFill>
            <p:spPr>
              <a:xfrm>
                <a:off x="10567722" y="5996887"/>
                <a:ext cx="197824" cy="197924"/>
              </a:xfrm>
              <a:prstGeom prst="rect">
                <a:avLst/>
              </a:prstGeom>
            </p:spPr>
          </p:pic>
          <p:pic>
            <p:nvPicPr>
              <p:cNvPr id="69" name="object 69"/>
              <p:cNvPicPr/>
              <p:nvPr/>
            </p:nvPicPr>
            <p:blipFill>
              <a:blip r:embed="rId6" cstate="print"/>
              <a:stretch>
                <a:fillRect/>
              </a:stretch>
            </p:blipFill>
            <p:spPr>
              <a:xfrm>
                <a:off x="10787374" y="6131278"/>
                <a:ext cx="77194" cy="77671"/>
              </a:xfrm>
              <a:prstGeom prst="rect">
                <a:avLst/>
              </a:prstGeom>
            </p:spPr>
          </p:pic>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Screenshot of DeafDiabetesCan.org"/>
          <p:cNvPicPr/>
          <p:nvPr/>
        </p:nvPicPr>
        <p:blipFill>
          <a:blip r:embed="rId2" cstate="print"/>
          <a:stretch>
            <a:fillRect/>
          </a:stretch>
        </p:blipFill>
        <p:spPr>
          <a:xfrm>
            <a:off x="1188719" y="-1"/>
            <a:ext cx="15910560" cy="10287000"/>
          </a:xfrm>
          <a:prstGeom prst="rect">
            <a:avLst/>
          </a:prstGeom>
        </p:spPr>
      </p:pic>
      <p:sp>
        <p:nvSpPr>
          <p:cNvPr id="3" name="Title 2">
            <a:extLst>
              <a:ext uri="{FF2B5EF4-FFF2-40B4-BE49-F238E27FC236}">
                <a16:creationId xmlns:a16="http://schemas.microsoft.com/office/drawing/2014/main" id="{82F60A9B-FB6E-4008-B4DE-97C2AEA35D89}"/>
              </a:ext>
            </a:extLst>
          </p:cNvPr>
          <p:cNvSpPr>
            <a:spLocks noGrp="1"/>
          </p:cNvSpPr>
          <p:nvPr>
            <p:ph type="title" idx="4294967295"/>
          </p:nvPr>
        </p:nvSpPr>
        <p:spPr>
          <a:xfrm>
            <a:off x="2223516" y="-553998"/>
            <a:ext cx="13773785" cy="553998"/>
          </a:xfrm>
        </p:spPr>
        <p:txBody>
          <a:bodyPr wrap="square" lIns="0" tIns="0" rIns="0" bIns="0" anchor="b">
            <a:spAutoFit/>
          </a:bodyPr>
          <a:lstStyle/>
          <a:p>
            <a:r>
              <a:rPr lang="en-US" dirty="0">
                <a:solidFill>
                  <a:schemeClr val="tx1"/>
                </a:solidFill>
              </a:rPr>
              <a:t>Deaf Diabetes Can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3566159" y="594359"/>
            <a:ext cx="11155680" cy="1161415"/>
          </a:xfrm>
          <a:custGeom>
            <a:avLst/>
            <a:gdLst/>
            <a:ahLst/>
            <a:cxnLst/>
            <a:rect l="l" t="t" r="r" b="b"/>
            <a:pathLst>
              <a:path w="11155680" h="1161414">
                <a:moveTo>
                  <a:pt x="11120247" y="0"/>
                </a:moveTo>
                <a:lnTo>
                  <a:pt x="35432" y="0"/>
                </a:lnTo>
                <a:lnTo>
                  <a:pt x="28487" y="513"/>
                </a:lnTo>
                <a:lnTo>
                  <a:pt x="0" y="19558"/>
                </a:lnTo>
                <a:lnTo>
                  <a:pt x="0" y="1141730"/>
                </a:lnTo>
                <a:lnTo>
                  <a:pt x="35432" y="1161288"/>
                </a:lnTo>
                <a:lnTo>
                  <a:pt x="11120247" y="1161288"/>
                </a:lnTo>
                <a:lnTo>
                  <a:pt x="11134034" y="1159194"/>
                </a:lnTo>
                <a:lnTo>
                  <a:pt x="11145297" y="1153493"/>
                </a:lnTo>
                <a:lnTo>
                  <a:pt x="11152893" y="1145053"/>
                </a:lnTo>
                <a:lnTo>
                  <a:pt x="11155680" y="1134745"/>
                </a:lnTo>
                <a:lnTo>
                  <a:pt x="11155680" y="19558"/>
                </a:lnTo>
                <a:lnTo>
                  <a:pt x="11120247"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xfrm>
            <a:off x="3176521" y="571500"/>
            <a:ext cx="12637160" cy="1019073"/>
          </a:xfrm>
          <a:prstGeom prst="rect">
            <a:avLst/>
          </a:prstGeom>
        </p:spPr>
        <p:txBody>
          <a:bodyPr vert="horz" wrap="square" lIns="0" tIns="79577" rIns="0" bIns="0" rtlCol="0">
            <a:spAutoFit/>
          </a:bodyPr>
          <a:lstStyle/>
          <a:p>
            <a:pPr marL="2294255">
              <a:lnSpc>
                <a:spcPct val="100000"/>
              </a:lnSpc>
              <a:spcBef>
                <a:spcPts val="125"/>
              </a:spcBef>
            </a:pPr>
            <a:r>
              <a:rPr lang="en-US" sz="6100" b="0" spc="-730" dirty="0">
                <a:latin typeface="Arial Black"/>
                <a:cs typeface="Arial Black"/>
              </a:rPr>
              <a:t>Research Repository</a:t>
            </a:r>
            <a:endParaRPr sz="6100" dirty="0">
              <a:latin typeface="Arial Black"/>
              <a:cs typeface="Arial Black"/>
            </a:endParaRPr>
          </a:p>
        </p:txBody>
      </p:sp>
      <p:grpSp>
        <p:nvGrpSpPr>
          <p:cNvPr id="46" name="Group 45">
            <a:extLst>
              <a:ext uri="{FF2B5EF4-FFF2-40B4-BE49-F238E27FC236}">
                <a16:creationId xmlns:a16="http://schemas.microsoft.com/office/drawing/2014/main" id="{A35EDE1D-2730-4B8B-B236-6EE5F7F0D7BB}"/>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7" name="Group 46">
            <a:extLst>
              <a:ext uri="{FF2B5EF4-FFF2-40B4-BE49-F238E27FC236}">
                <a16:creationId xmlns:a16="http://schemas.microsoft.com/office/drawing/2014/main" id="{6AB17166-5173-4DDD-A622-2D60FA84468D}"/>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pic>
        <p:nvPicPr>
          <p:cNvPr id="44" name="object 44" descr="Screenshot of a DeafDiabetesCan.org page"/>
          <p:cNvPicPr/>
          <p:nvPr/>
        </p:nvPicPr>
        <p:blipFill>
          <a:blip r:embed="rId2" cstate="print"/>
          <a:stretch>
            <a:fillRect/>
          </a:stretch>
        </p:blipFill>
        <p:spPr>
          <a:xfrm>
            <a:off x="832103" y="3547871"/>
            <a:ext cx="10716768" cy="5221224"/>
          </a:xfrm>
          <a:prstGeom prst="rect">
            <a:avLst/>
          </a:prstGeom>
        </p:spPr>
      </p:pic>
      <p:sp>
        <p:nvSpPr>
          <p:cNvPr id="45" name="object 45"/>
          <p:cNvSpPr txBox="1"/>
          <p:nvPr/>
        </p:nvSpPr>
        <p:spPr>
          <a:xfrm>
            <a:off x="12642850" y="5047697"/>
            <a:ext cx="4599940" cy="1124585"/>
          </a:xfrm>
          <a:prstGeom prst="rect">
            <a:avLst/>
          </a:prstGeom>
        </p:spPr>
        <p:txBody>
          <a:bodyPr vert="horz" wrap="square" lIns="0" tIns="203200" rIns="0" bIns="0" rtlCol="0">
            <a:spAutoFit/>
          </a:bodyPr>
          <a:lstStyle/>
          <a:p>
            <a:pPr marL="355600" indent="-342900">
              <a:lnSpc>
                <a:spcPct val="100000"/>
              </a:lnSpc>
              <a:spcBef>
                <a:spcPts val="1600"/>
              </a:spcBef>
              <a:buFont typeface="Arial"/>
              <a:buChar char="•"/>
              <a:tabLst>
                <a:tab pos="355600" algn="l"/>
              </a:tabLst>
            </a:pPr>
            <a:r>
              <a:rPr sz="2350" dirty="0">
                <a:solidFill>
                  <a:srgbClr val="2B2A2A"/>
                </a:solidFill>
                <a:latin typeface="Tahoma"/>
                <a:cs typeface="Tahoma"/>
              </a:rPr>
              <a:t>Data</a:t>
            </a:r>
            <a:r>
              <a:rPr sz="2350" spc="-50" dirty="0">
                <a:solidFill>
                  <a:srgbClr val="2B2A2A"/>
                </a:solidFill>
                <a:latin typeface="Tahoma"/>
                <a:cs typeface="Tahoma"/>
              </a:rPr>
              <a:t> </a:t>
            </a:r>
            <a:r>
              <a:rPr sz="2350" spc="125" dirty="0">
                <a:solidFill>
                  <a:srgbClr val="2B2A2A"/>
                </a:solidFill>
                <a:latin typeface="Tahoma"/>
                <a:cs typeface="Tahoma"/>
              </a:rPr>
              <a:t>is</a:t>
            </a:r>
            <a:r>
              <a:rPr sz="2350" spc="-45" dirty="0">
                <a:solidFill>
                  <a:srgbClr val="2B2A2A"/>
                </a:solidFill>
                <a:latin typeface="Tahoma"/>
                <a:cs typeface="Tahoma"/>
              </a:rPr>
              <a:t> </a:t>
            </a:r>
            <a:r>
              <a:rPr sz="2350" spc="110" dirty="0">
                <a:solidFill>
                  <a:srgbClr val="2B2A2A"/>
                </a:solidFill>
                <a:latin typeface="Tahoma"/>
                <a:cs typeface="Tahoma"/>
              </a:rPr>
              <a:t>collection</a:t>
            </a:r>
            <a:r>
              <a:rPr sz="2350" spc="-40" dirty="0">
                <a:solidFill>
                  <a:srgbClr val="2B2A2A"/>
                </a:solidFill>
                <a:latin typeface="Tahoma"/>
                <a:cs typeface="Tahoma"/>
              </a:rPr>
              <a:t> </a:t>
            </a:r>
            <a:r>
              <a:rPr sz="2350" spc="65" dirty="0">
                <a:solidFill>
                  <a:srgbClr val="2B2A2A"/>
                </a:solidFill>
                <a:latin typeface="Tahoma"/>
                <a:cs typeface="Tahoma"/>
              </a:rPr>
              <a:t>in</a:t>
            </a:r>
            <a:r>
              <a:rPr sz="2350" spc="-45" dirty="0">
                <a:solidFill>
                  <a:srgbClr val="2B2A2A"/>
                </a:solidFill>
                <a:latin typeface="Tahoma"/>
                <a:cs typeface="Tahoma"/>
              </a:rPr>
              <a:t> </a:t>
            </a:r>
            <a:r>
              <a:rPr sz="2350" spc="145" dirty="0">
                <a:solidFill>
                  <a:srgbClr val="2B2A2A"/>
                </a:solidFill>
                <a:latin typeface="Tahoma"/>
                <a:cs typeface="Tahoma"/>
              </a:rPr>
              <a:t>ASL</a:t>
            </a:r>
            <a:r>
              <a:rPr sz="2350" spc="-114" dirty="0">
                <a:solidFill>
                  <a:srgbClr val="2B2A2A"/>
                </a:solidFill>
                <a:latin typeface="Tahoma"/>
                <a:cs typeface="Tahoma"/>
              </a:rPr>
              <a:t> </a:t>
            </a:r>
            <a:r>
              <a:rPr sz="2350" spc="65" dirty="0">
                <a:solidFill>
                  <a:srgbClr val="2B2A2A"/>
                </a:solidFill>
                <a:latin typeface="Tahoma"/>
                <a:cs typeface="Tahoma"/>
              </a:rPr>
              <a:t>using</a:t>
            </a:r>
            <a:endParaRPr sz="2350">
              <a:latin typeface="Tahoma"/>
              <a:cs typeface="Tahoma"/>
            </a:endParaRPr>
          </a:p>
          <a:p>
            <a:pPr marL="355600">
              <a:lnSpc>
                <a:spcPct val="100000"/>
              </a:lnSpc>
              <a:spcBef>
                <a:spcPts val="1505"/>
              </a:spcBef>
            </a:pPr>
            <a:r>
              <a:rPr sz="2350" spc="55" dirty="0">
                <a:solidFill>
                  <a:srgbClr val="2B2A2A"/>
                </a:solidFill>
                <a:latin typeface="Tahoma"/>
                <a:cs typeface="Tahoma"/>
              </a:rPr>
              <a:t>REDCap</a:t>
            </a:r>
            <a:endParaRPr sz="2350">
              <a:latin typeface="Tahoma"/>
              <a:cs typeface="Tahom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6" name="Group 75">
            <a:extLst>
              <a:ext uri="{FF2B5EF4-FFF2-40B4-BE49-F238E27FC236}">
                <a16:creationId xmlns:a16="http://schemas.microsoft.com/office/drawing/2014/main" id="{CB4EA1DD-D2DA-4060-A1F7-AAB647D0F3A8}"/>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44" name="object 4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9" name="object 5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0" name="object 6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1" name="object 6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2" name="object 6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3" name="object 6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75" name="Group 74">
            <a:extLst>
              <a:ext uri="{FF2B5EF4-FFF2-40B4-BE49-F238E27FC236}">
                <a16:creationId xmlns:a16="http://schemas.microsoft.com/office/drawing/2014/main" id="{291E0A72-7356-4423-AF22-DD0D6B2885AC}"/>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24" name="object 2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77" name="Group 76" descr="Method steps: Design, User Testing, and Dissemination">
            <a:extLst>
              <a:ext uri="{FF2B5EF4-FFF2-40B4-BE49-F238E27FC236}">
                <a16:creationId xmlns:a16="http://schemas.microsoft.com/office/drawing/2014/main" id="{4306A6CC-DABE-4A45-8EAB-E27661C9C3DB}"/>
              </a:ext>
            </a:extLst>
          </p:cNvPr>
          <p:cNvGrpSpPr/>
          <p:nvPr/>
        </p:nvGrpSpPr>
        <p:grpSpPr>
          <a:xfrm>
            <a:off x="7918704" y="3223260"/>
            <a:ext cx="9601708" cy="5852160"/>
            <a:chOff x="7918704" y="3223260"/>
            <a:chExt cx="9601708" cy="5852160"/>
          </a:xfrm>
        </p:grpSpPr>
        <p:grpSp>
          <p:nvGrpSpPr>
            <p:cNvPr id="4" name="object 4">
              <a:extLst>
                <a:ext uri="{C183D7F6-B498-43B3-948B-1728B52AA6E4}">
                  <adec:decorative xmlns:adec="http://schemas.microsoft.com/office/drawing/2017/decorative" val="1"/>
                </a:ext>
              </a:extLst>
            </p:cNvPr>
            <p:cNvGrpSpPr/>
            <p:nvPr/>
          </p:nvGrpSpPr>
          <p:grpSpPr>
            <a:xfrm>
              <a:off x="7918704" y="3223260"/>
              <a:ext cx="1508760" cy="5852160"/>
              <a:chOff x="7918704" y="3223260"/>
              <a:chExt cx="1508760"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9" name="object 9"/>
              <p:cNvSpPr/>
              <p:nvPr/>
            </p:nvSpPr>
            <p:spPr>
              <a:xfrm>
                <a:off x="7918704" y="7973568"/>
                <a:ext cx="1033780" cy="73660"/>
              </a:xfrm>
              <a:custGeom>
                <a:avLst/>
                <a:gdLst/>
                <a:ahLst/>
                <a:cxnLst/>
                <a:rect l="l" t="t" r="r" b="b"/>
                <a:pathLst>
                  <a:path w="1033779" h="73659">
                    <a:moveTo>
                      <a:pt x="1033272" y="0"/>
                    </a:moveTo>
                    <a:lnTo>
                      <a:pt x="0" y="0"/>
                    </a:lnTo>
                    <a:lnTo>
                      <a:pt x="0" y="73151"/>
                    </a:lnTo>
                    <a:lnTo>
                      <a:pt x="1033272" y="73151"/>
                    </a:lnTo>
                    <a:lnTo>
                      <a:pt x="1033272" y="0"/>
                    </a:lnTo>
                    <a:close/>
                  </a:path>
                </a:pathLst>
              </a:custGeom>
              <a:solidFill>
                <a:srgbClr val="404040"/>
              </a:solidFill>
            </p:spPr>
            <p:txBody>
              <a:bodyPr wrap="square" lIns="0" tIns="0" rIns="0" bIns="0" rtlCol="0"/>
              <a:lstStyle/>
              <a:p>
                <a:endParaRPr/>
              </a:p>
            </p:txBody>
          </p:sp>
        </p:grpSp>
        <p:grpSp>
          <p:nvGrpSpPr>
            <p:cNvPr id="10" name="object 10">
              <a:extLst>
                <a:ext uri="{C183D7F6-B498-43B3-948B-1728B52AA6E4}">
                  <adec:decorative xmlns:adec="http://schemas.microsoft.com/office/drawing/2017/decorative" val="1"/>
                </a:ext>
              </a:extLst>
            </p:cNvPr>
            <p:cNvGrpSpPr/>
            <p:nvPr/>
          </p:nvGrpSpPr>
          <p:grpSpPr>
            <a:xfrm>
              <a:off x="9765792" y="3429000"/>
              <a:ext cx="7754620" cy="1564005"/>
              <a:chOff x="9765792" y="3429000"/>
              <a:chExt cx="7754620" cy="1564005"/>
            </a:xfrm>
          </p:grpSpPr>
          <p:sp>
            <p:nvSpPr>
              <p:cNvPr id="11" name="object 11"/>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2" name="object 12"/>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3" name="object 13"/>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4" name="object 14"/>
              <p:cNvPicPr/>
              <p:nvPr/>
            </p:nvPicPr>
            <p:blipFill>
              <a:blip r:embed="rId2" cstate="print"/>
              <a:stretch>
                <a:fillRect/>
              </a:stretch>
            </p:blipFill>
            <p:spPr>
              <a:xfrm>
                <a:off x="10620048" y="4127383"/>
                <a:ext cx="230713" cy="267831"/>
              </a:xfrm>
              <a:prstGeom prst="rect">
                <a:avLst/>
              </a:prstGeom>
            </p:spPr>
          </p:pic>
          <p:sp>
            <p:nvSpPr>
              <p:cNvPr id="15" name="object 15"/>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grpSp>
          <p:nvGrpSpPr>
            <p:cNvPr id="16" name="object 16"/>
            <p:cNvGrpSpPr/>
            <p:nvPr/>
          </p:nvGrpSpPr>
          <p:grpSpPr>
            <a:xfrm>
              <a:off x="9765792" y="5321808"/>
              <a:ext cx="7754620" cy="1564005"/>
              <a:chOff x="9765792" y="5321808"/>
              <a:chExt cx="7754620" cy="1564005"/>
            </a:xfrm>
          </p:grpSpPr>
          <p:sp>
            <p:nvSpPr>
              <p:cNvPr id="17" name="object 17"/>
              <p:cNvSpPr/>
              <p:nvPr/>
            </p:nvSpPr>
            <p:spPr>
              <a:xfrm>
                <a:off x="9765792" y="5321808"/>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AC162C"/>
              </a:solidFill>
            </p:spPr>
            <p:txBody>
              <a:bodyPr wrap="square" lIns="0" tIns="0" rIns="0" bIns="0" rtlCol="0"/>
              <a:lstStyle/>
              <a:p>
                <a:endParaRPr/>
              </a:p>
            </p:txBody>
          </p:sp>
          <p:sp>
            <p:nvSpPr>
              <p:cNvPr id="18" name="object 18"/>
              <p:cNvSpPr/>
              <p:nvPr/>
            </p:nvSpPr>
            <p:spPr>
              <a:xfrm>
                <a:off x="10076688" y="5586984"/>
                <a:ext cx="1198245" cy="1033780"/>
              </a:xfrm>
              <a:custGeom>
                <a:avLst/>
                <a:gdLst/>
                <a:ahLst/>
                <a:cxnLst/>
                <a:rect l="l" t="t" r="r" b="b"/>
                <a:pathLst>
                  <a:path w="1198245" h="1033779">
                    <a:moveTo>
                      <a:pt x="898397" y="0"/>
                    </a:moveTo>
                    <a:lnTo>
                      <a:pt x="299465" y="0"/>
                    </a:lnTo>
                    <a:lnTo>
                      <a:pt x="0" y="516636"/>
                    </a:lnTo>
                    <a:lnTo>
                      <a:pt x="299465" y="1033271"/>
                    </a:lnTo>
                    <a:lnTo>
                      <a:pt x="898397" y="1033271"/>
                    </a:lnTo>
                    <a:lnTo>
                      <a:pt x="1197863" y="516636"/>
                    </a:lnTo>
                    <a:lnTo>
                      <a:pt x="898397" y="0"/>
                    </a:lnTo>
                    <a:close/>
                  </a:path>
                </a:pathLst>
              </a:custGeom>
              <a:solidFill>
                <a:srgbClr val="FFFFFF"/>
              </a:solidFill>
            </p:spPr>
            <p:txBody>
              <a:bodyPr wrap="square" lIns="0" tIns="0" rIns="0" bIns="0" rtlCol="0"/>
              <a:lstStyle/>
              <a:p>
                <a:endParaRPr/>
              </a:p>
            </p:txBody>
          </p:sp>
        </p:grpSp>
        <p:grpSp>
          <p:nvGrpSpPr>
            <p:cNvPr id="19" name="object 19"/>
            <p:cNvGrpSpPr/>
            <p:nvPr/>
          </p:nvGrpSpPr>
          <p:grpSpPr>
            <a:xfrm>
              <a:off x="9765792" y="7214616"/>
              <a:ext cx="7754620" cy="1554480"/>
              <a:chOff x="9765792" y="7214616"/>
              <a:chExt cx="7754620" cy="1554480"/>
            </a:xfrm>
          </p:grpSpPr>
          <p:sp>
            <p:nvSpPr>
              <p:cNvPr id="20" name="object 20"/>
              <p:cNvSpPr/>
              <p:nvPr/>
            </p:nvSpPr>
            <p:spPr>
              <a:xfrm>
                <a:off x="9765792" y="7214616"/>
                <a:ext cx="7754620" cy="1554480"/>
              </a:xfrm>
              <a:custGeom>
                <a:avLst/>
                <a:gdLst/>
                <a:ahLst/>
                <a:cxnLst/>
                <a:rect l="l" t="t" r="r" b="b"/>
                <a:pathLst>
                  <a:path w="7754619" h="1554479">
                    <a:moveTo>
                      <a:pt x="7299959" y="0"/>
                    </a:moveTo>
                    <a:lnTo>
                      <a:pt x="454151" y="0"/>
                    </a:lnTo>
                    <a:lnTo>
                      <a:pt x="0" y="777239"/>
                    </a:lnTo>
                    <a:lnTo>
                      <a:pt x="454151" y="1554479"/>
                    </a:lnTo>
                    <a:lnTo>
                      <a:pt x="7299959" y="1554479"/>
                    </a:lnTo>
                    <a:lnTo>
                      <a:pt x="7754111" y="777239"/>
                    </a:lnTo>
                    <a:lnTo>
                      <a:pt x="7299959" y="0"/>
                    </a:lnTo>
                    <a:close/>
                  </a:path>
                </a:pathLst>
              </a:custGeom>
              <a:solidFill>
                <a:srgbClr val="393838"/>
              </a:solidFill>
            </p:spPr>
            <p:txBody>
              <a:bodyPr wrap="square" lIns="0" tIns="0" rIns="0" bIns="0" rtlCol="0"/>
              <a:lstStyle/>
              <a:p>
                <a:endParaRPr/>
              </a:p>
            </p:txBody>
          </p:sp>
          <p:sp>
            <p:nvSpPr>
              <p:cNvPr id="21" name="object 21"/>
              <p:cNvSpPr/>
              <p:nvPr/>
            </p:nvSpPr>
            <p:spPr>
              <a:xfrm>
                <a:off x="10076688" y="7479792"/>
                <a:ext cx="1198245" cy="1033780"/>
              </a:xfrm>
              <a:custGeom>
                <a:avLst/>
                <a:gdLst/>
                <a:ahLst/>
                <a:cxnLst/>
                <a:rect l="l" t="t" r="r" b="b"/>
                <a:pathLst>
                  <a:path w="1198245" h="1033779">
                    <a:moveTo>
                      <a:pt x="898397" y="0"/>
                    </a:moveTo>
                    <a:lnTo>
                      <a:pt x="299465" y="0"/>
                    </a:lnTo>
                    <a:lnTo>
                      <a:pt x="0" y="516635"/>
                    </a:lnTo>
                    <a:lnTo>
                      <a:pt x="299465" y="1033271"/>
                    </a:lnTo>
                    <a:lnTo>
                      <a:pt x="898397" y="1033271"/>
                    </a:lnTo>
                    <a:lnTo>
                      <a:pt x="1197863" y="516635"/>
                    </a:lnTo>
                    <a:lnTo>
                      <a:pt x="898397" y="0"/>
                    </a:lnTo>
                    <a:close/>
                  </a:path>
                </a:pathLst>
              </a:custGeom>
              <a:solidFill>
                <a:srgbClr val="FFFFFF"/>
              </a:solidFill>
            </p:spPr>
            <p:txBody>
              <a:bodyPr wrap="square" lIns="0" tIns="0" rIns="0" bIns="0" rtlCol="0"/>
              <a:lstStyle/>
              <a:p>
                <a:endParaRPr/>
              </a:p>
            </p:txBody>
          </p:sp>
        </p:grpSp>
        <p:sp>
          <p:nvSpPr>
            <p:cNvPr id="22" name="object 22"/>
            <p:cNvSpPr txBox="1"/>
            <p:nvPr/>
          </p:nvSpPr>
          <p:spPr>
            <a:xfrm>
              <a:off x="11584431" y="3819525"/>
              <a:ext cx="3382010" cy="2555240"/>
            </a:xfrm>
            <a:prstGeom prst="rect">
              <a:avLst/>
            </a:prstGeom>
          </p:spPr>
          <p:txBody>
            <a:bodyPr vert="horz" wrap="square" lIns="0" tIns="16510" rIns="0" bIns="0" rtlCol="0">
              <a:spAutoFit/>
            </a:bodyPr>
            <a:lstStyle/>
            <a:p>
              <a:pPr marL="12700">
                <a:lnSpc>
                  <a:spcPct val="100000"/>
                </a:lnSpc>
                <a:spcBef>
                  <a:spcPts val="130"/>
                </a:spcBef>
              </a:pPr>
              <a:r>
                <a:rPr sz="4800" spc="-10" dirty="0">
                  <a:solidFill>
                    <a:srgbClr val="FFFFFF"/>
                  </a:solidFill>
                  <a:latin typeface="Tahoma"/>
                  <a:cs typeface="Tahoma"/>
                </a:rPr>
                <a:t>Design</a:t>
              </a:r>
              <a:endParaRPr sz="4800" dirty="0">
                <a:latin typeface="Tahoma"/>
                <a:cs typeface="Tahoma"/>
              </a:endParaRPr>
            </a:p>
            <a:p>
              <a:pPr>
                <a:lnSpc>
                  <a:spcPct val="100000"/>
                </a:lnSpc>
                <a:spcBef>
                  <a:spcPts val="2570"/>
                </a:spcBef>
              </a:pPr>
              <a:endParaRPr sz="4800" dirty="0">
                <a:latin typeface="Tahoma"/>
                <a:cs typeface="Tahoma"/>
              </a:endParaRPr>
            </a:p>
            <a:p>
              <a:pPr marL="12700">
                <a:lnSpc>
                  <a:spcPct val="100000"/>
                </a:lnSpc>
              </a:pPr>
              <a:r>
                <a:rPr sz="4800" dirty="0">
                  <a:solidFill>
                    <a:srgbClr val="FFFFFF"/>
                  </a:solidFill>
                  <a:latin typeface="Tahoma"/>
                  <a:cs typeface="Tahoma"/>
                </a:rPr>
                <a:t>User</a:t>
              </a:r>
              <a:r>
                <a:rPr sz="4800" spc="-380" dirty="0">
                  <a:solidFill>
                    <a:srgbClr val="FFFFFF"/>
                  </a:solidFill>
                  <a:latin typeface="Tahoma"/>
                  <a:cs typeface="Tahoma"/>
                </a:rPr>
                <a:t> </a:t>
              </a:r>
              <a:r>
                <a:rPr sz="4800" spc="-10" dirty="0">
                  <a:solidFill>
                    <a:srgbClr val="FFFFFF"/>
                  </a:solidFill>
                  <a:latin typeface="Tahoma"/>
                  <a:cs typeface="Tahoma"/>
                </a:rPr>
                <a:t>Testing</a:t>
              </a:r>
              <a:endParaRPr sz="4800" dirty="0">
                <a:latin typeface="Tahoma"/>
                <a:cs typeface="Tahoma"/>
              </a:endParaRPr>
            </a:p>
          </p:txBody>
        </p:sp>
        <p:sp>
          <p:nvSpPr>
            <p:cNvPr id="23" name="object 23"/>
            <p:cNvSpPr txBox="1"/>
            <p:nvPr/>
          </p:nvSpPr>
          <p:spPr>
            <a:xfrm>
              <a:off x="11584431" y="7550594"/>
              <a:ext cx="3813175" cy="761365"/>
            </a:xfrm>
            <a:prstGeom prst="rect">
              <a:avLst/>
            </a:prstGeom>
          </p:spPr>
          <p:txBody>
            <a:bodyPr vert="horz" wrap="square" lIns="0" tIns="15875" rIns="0" bIns="0" rtlCol="0">
              <a:spAutoFit/>
            </a:bodyPr>
            <a:lstStyle/>
            <a:p>
              <a:pPr marL="12700">
                <a:lnSpc>
                  <a:spcPct val="100000"/>
                </a:lnSpc>
                <a:spcBef>
                  <a:spcPts val="125"/>
                </a:spcBef>
              </a:pPr>
              <a:r>
                <a:rPr sz="4800" spc="-10" dirty="0">
                  <a:solidFill>
                    <a:srgbClr val="FFFFFF"/>
                  </a:solidFill>
                  <a:latin typeface="Tahoma"/>
                  <a:cs typeface="Tahoma"/>
                </a:rPr>
                <a:t>Dissemination</a:t>
              </a:r>
              <a:endParaRPr sz="4800">
                <a:latin typeface="Tahoma"/>
                <a:cs typeface="Tahoma"/>
              </a:endParaRPr>
            </a:p>
          </p:txBody>
        </p:sp>
        <p:sp>
          <p:nvSpPr>
            <p:cNvPr id="65" name="object 65"/>
            <p:cNvSpPr/>
            <p:nvPr/>
          </p:nvSpPr>
          <p:spPr>
            <a:xfrm>
              <a:off x="10342114" y="7687989"/>
              <a:ext cx="628650" cy="510540"/>
            </a:xfrm>
            <a:custGeom>
              <a:avLst/>
              <a:gdLst/>
              <a:ahLst/>
              <a:cxnLst/>
              <a:rect l="l" t="t" r="r" b="b"/>
              <a:pathLst>
                <a:path w="628650" h="510540">
                  <a:moveTo>
                    <a:pt x="423418" y="0"/>
                  </a:moveTo>
                  <a:lnTo>
                    <a:pt x="416493" y="2406"/>
                  </a:lnTo>
                  <a:lnTo>
                    <a:pt x="411563" y="7346"/>
                  </a:lnTo>
                  <a:lnTo>
                    <a:pt x="0" y="404062"/>
                  </a:lnTo>
                  <a:lnTo>
                    <a:pt x="61425" y="510498"/>
                  </a:lnTo>
                  <a:lnTo>
                    <a:pt x="122035" y="491613"/>
                  </a:lnTo>
                  <a:lnTo>
                    <a:pt x="68814" y="491613"/>
                  </a:lnTo>
                  <a:lnTo>
                    <a:pt x="20029" y="407102"/>
                  </a:lnTo>
                  <a:lnTo>
                    <a:pt x="19920" y="406912"/>
                  </a:lnTo>
                  <a:lnTo>
                    <a:pt x="57223" y="371159"/>
                  </a:lnTo>
                  <a:lnTo>
                    <a:pt x="75516" y="371159"/>
                  </a:lnTo>
                  <a:lnTo>
                    <a:pt x="68994" y="359853"/>
                  </a:lnTo>
                  <a:lnTo>
                    <a:pt x="422647" y="18631"/>
                  </a:lnTo>
                  <a:lnTo>
                    <a:pt x="424210" y="17047"/>
                  </a:lnTo>
                  <a:lnTo>
                    <a:pt x="426427" y="16277"/>
                  </a:lnTo>
                  <a:lnTo>
                    <a:pt x="450591" y="16277"/>
                  </a:lnTo>
                  <a:lnTo>
                    <a:pt x="448067" y="11907"/>
                  </a:lnTo>
                  <a:lnTo>
                    <a:pt x="444162" y="5700"/>
                  </a:lnTo>
                  <a:lnTo>
                    <a:pt x="437638" y="1615"/>
                  </a:lnTo>
                  <a:lnTo>
                    <a:pt x="430354" y="823"/>
                  </a:lnTo>
                  <a:lnTo>
                    <a:pt x="423418" y="0"/>
                  </a:lnTo>
                  <a:close/>
                </a:path>
                <a:path w="628650" h="510540">
                  <a:moveTo>
                    <a:pt x="248877" y="460188"/>
                  </a:moveTo>
                  <a:lnTo>
                    <a:pt x="231870" y="460188"/>
                  </a:lnTo>
                  <a:lnTo>
                    <a:pt x="229495" y="462362"/>
                  </a:lnTo>
                  <a:lnTo>
                    <a:pt x="272819" y="510181"/>
                  </a:lnTo>
                  <a:lnTo>
                    <a:pt x="337421" y="492331"/>
                  </a:lnTo>
                  <a:lnTo>
                    <a:pt x="278023" y="492331"/>
                  </a:lnTo>
                  <a:lnTo>
                    <a:pt x="248877" y="460188"/>
                  </a:lnTo>
                  <a:close/>
                </a:path>
                <a:path w="628650" h="510540">
                  <a:moveTo>
                    <a:pt x="421706" y="410923"/>
                  </a:moveTo>
                  <a:lnTo>
                    <a:pt x="405567" y="410923"/>
                  </a:lnTo>
                  <a:lnTo>
                    <a:pt x="395993" y="459723"/>
                  </a:lnTo>
                  <a:lnTo>
                    <a:pt x="278023" y="492331"/>
                  </a:lnTo>
                  <a:lnTo>
                    <a:pt x="337421" y="492331"/>
                  </a:lnTo>
                  <a:lnTo>
                    <a:pt x="409663" y="472369"/>
                  </a:lnTo>
                  <a:lnTo>
                    <a:pt x="421706" y="410923"/>
                  </a:lnTo>
                  <a:close/>
                </a:path>
                <a:path w="628650" h="510540">
                  <a:moveTo>
                    <a:pt x="75516" y="371159"/>
                  </a:moveTo>
                  <a:lnTo>
                    <a:pt x="57223" y="371159"/>
                  </a:lnTo>
                  <a:lnTo>
                    <a:pt x="117902" y="476307"/>
                  </a:lnTo>
                  <a:lnTo>
                    <a:pt x="68814" y="491613"/>
                  </a:lnTo>
                  <a:lnTo>
                    <a:pt x="122035" y="491613"/>
                  </a:lnTo>
                  <a:lnTo>
                    <a:pt x="131995" y="488509"/>
                  </a:lnTo>
                  <a:lnTo>
                    <a:pt x="191555" y="471620"/>
                  </a:lnTo>
                  <a:lnTo>
                    <a:pt x="133473" y="471620"/>
                  </a:lnTo>
                  <a:lnTo>
                    <a:pt x="75516" y="371159"/>
                  </a:lnTo>
                  <a:close/>
                </a:path>
                <a:path w="628650" h="510540">
                  <a:moveTo>
                    <a:pt x="450591" y="16277"/>
                  </a:moveTo>
                  <a:lnTo>
                    <a:pt x="426427" y="16277"/>
                  </a:lnTo>
                  <a:lnTo>
                    <a:pt x="428633" y="16541"/>
                  </a:lnTo>
                  <a:lnTo>
                    <a:pt x="431029" y="16794"/>
                  </a:lnTo>
                  <a:lnTo>
                    <a:pt x="433193" y="18114"/>
                  </a:lnTo>
                  <a:lnTo>
                    <a:pt x="434534" y="20119"/>
                  </a:lnTo>
                  <a:lnTo>
                    <a:pt x="610575" y="325018"/>
                  </a:lnTo>
                  <a:lnTo>
                    <a:pt x="611757" y="326971"/>
                  </a:lnTo>
                  <a:lnTo>
                    <a:pt x="612000" y="329346"/>
                  </a:lnTo>
                  <a:lnTo>
                    <a:pt x="611261" y="331510"/>
                  </a:lnTo>
                  <a:lnTo>
                    <a:pt x="610416" y="334202"/>
                  </a:lnTo>
                  <a:lnTo>
                    <a:pt x="608485" y="336419"/>
                  </a:lnTo>
                  <a:lnTo>
                    <a:pt x="605940" y="337643"/>
                  </a:lnTo>
                  <a:lnTo>
                    <a:pt x="133473" y="471620"/>
                  </a:lnTo>
                  <a:lnTo>
                    <a:pt x="191555" y="471620"/>
                  </a:lnTo>
                  <a:lnTo>
                    <a:pt x="231870" y="460188"/>
                  </a:lnTo>
                  <a:lnTo>
                    <a:pt x="248877" y="460188"/>
                  </a:lnTo>
                  <a:lnTo>
                    <a:pt x="245393" y="456345"/>
                  </a:lnTo>
                  <a:lnTo>
                    <a:pt x="405567" y="410923"/>
                  </a:lnTo>
                  <a:lnTo>
                    <a:pt x="421706" y="410923"/>
                  </a:lnTo>
                  <a:lnTo>
                    <a:pt x="422331" y="407735"/>
                  </a:lnTo>
                  <a:lnTo>
                    <a:pt x="419069" y="407102"/>
                  </a:lnTo>
                  <a:lnTo>
                    <a:pt x="610796" y="352728"/>
                  </a:lnTo>
                  <a:lnTo>
                    <a:pt x="611683" y="352411"/>
                  </a:lnTo>
                  <a:lnTo>
                    <a:pt x="618693" y="349424"/>
                  </a:lnTo>
                  <a:lnTo>
                    <a:pt x="624066" y="343523"/>
                  </a:lnTo>
                  <a:lnTo>
                    <a:pt x="626327" y="336419"/>
                  </a:lnTo>
                  <a:lnTo>
                    <a:pt x="628510" y="329758"/>
                  </a:lnTo>
                  <a:lnTo>
                    <a:pt x="627687" y="322643"/>
                  </a:lnTo>
                  <a:lnTo>
                    <a:pt x="624108" y="316816"/>
                  </a:lnTo>
                  <a:lnTo>
                    <a:pt x="450591" y="16277"/>
                  </a:lnTo>
                  <a:close/>
                </a:path>
              </a:pathLst>
            </a:custGeom>
            <a:solidFill>
              <a:srgbClr val="585858"/>
            </a:solidFill>
          </p:spPr>
          <p:txBody>
            <a:bodyPr wrap="square" lIns="0" tIns="0" rIns="0" bIns="0" rtlCol="0"/>
            <a:lstStyle/>
            <a:p>
              <a:endParaRPr/>
            </a:p>
          </p:txBody>
        </p:sp>
        <p:grpSp>
          <p:nvGrpSpPr>
            <p:cNvPr id="66" name="object 66"/>
            <p:cNvGrpSpPr/>
            <p:nvPr/>
          </p:nvGrpSpPr>
          <p:grpSpPr>
            <a:xfrm>
              <a:off x="10341454" y="5855512"/>
              <a:ext cx="650875" cy="523240"/>
              <a:chOff x="10341454" y="5855512"/>
              <a:chExt cx="650875" cy="523240"/>
            </a:xfrm>
          </p:grpSpPr>
          <p:sp>
            <p:nvSpPr>
              <p:cNvPr id="67" name="object 67"/>
              <p:cNvSpPr/>
              <p:nvPr/>
            </p:nvSpPr>
            <p:spPr>
              <a:xfrm>
                <a:off x="10419220" y="5855525"/>
                <a:ext cx="572770" cy="184150"/>
              </a:xfrm>
              <a:custGeom>
                <a:avLst/>
                <a:gdLst/>
                <a:ahLst/>
                <a:cxnLst/>
                <a:rect l="l" t="t" r="r" b="b"/>
                <a:pathLst>
                  <a:path w="572770" h="184150">
                    <a:moveTo>
                      <a:pt x="367588" y="77622"/>
                    </a:moveTo>
                    <a:lnTo>
                      <a:pt x="0" y="77622"/>
                    </a:lnTo>
                    <a:lnTo>
                      <a:pt x="0" y="91884"/>
                    </a:lnTo>
                    <a:lnTo>
                      <a:pt x="367588" y="91770"/>
                    </a:lnTo>
                    <a:lnTo>
                      <a:pt x="367588" y="77622"/>
                    </a:lnTo>
                    <a:close/>
                  </a:path>
                  <a:path w="572770" h="184150">
                    <a:moveTo>
                      <a:pt x="402932" y="169646"/>
                    </a:moveTo>
                    <a:lnTo>
                      <a:pt x="388785" y="169646"/>
                    </a:lnTo>
                    <a:lnTo>
                      <a:pt x="388785" y="183781"/>
                    </a:lnTo>
                    <a:lnTo>
                      <a:pt x="402932" y="183781"/>
                    </a:lnTo>
                    <a:lnTo>
                      <a:pt x="402932" y="169646"/>
                    </a:lnTo>
                    <a:close/>
                  </a:path>
                  <a:path w="572770" h="184150">
                    <a:moveTo>
                      <a:pt x="402932" y="141363"/>
                    </a:moveTo>
                    <a:lnTo>
                      <a:pt x="388785" y="141363"/>
                    </a:lnTo>
                    <a:lnTo>
                      <a:pt x="388785" y="155511"/>
                    </a:lnTo>
                    <a:lnTo>
                      <a:pt x="402932" y="155511"/>
                    </a:lnTo>
                    <a:lnTo>
                      <a:pt x="402932" y="141363"/>
                    </a:lnTo>
                    <a:close/>
                  </a:path>
                  <a:path w="572770" h="184150">
                    <a:moveTo>
                      <a:pt x="402932" y="113093"/>
                    </a:moveTo>
                    <a:lnTo>
                      <a:pt x="388785" y="113093"/>
                    </a:lnTo>
                    <a:lnTo>
                      <a:pt x="388785" y="127228"/>
                    </a:lnTo>
                    <a:lnTo>
                      <a:pt x="402932" y="127228"/>
                    </a:lnTo>
                    <a:lnTo>
                      <a:pt x="402932" y="113093"/>
                    </a:lnTo>
                    <a:close/>
                  </a:path>
                  <a:path w="572770" h="184150">
                    <a:moveTo>
                      <a:pt x="402932" y="84823"/>
                    </a:moveTo>
                    <a:lnTo>
                      <a:pt x="388785" y="84823"/>
                    </a:lnTo>
                    <a:lnTo>
                      <a:pt x="388785" y="98958"/>
                    </a:lnTo>
                    <a:lnTo>
                      <a:pt x="402932" y="98958"/>
                    </a:lnTo>
                    <a:lnTo>
                      <a:pt x="402932" y="84823"/>
                    </a:lnTo>
                    <a:close/>
                  </a:path>
                  <a:path w="572770" h="184150">
                    <a:moveTo>
                      <a:pt x="402932" y="56540"/>
                    </a:moveTo>
                    <a:lnTo>
                      <a:pt x="388785" y="56540"/>
                    </a:lnTo>
                    <a:lnTo>
                      <a:pt x="388785" y="70675"/>
                    </a:lnTo>
                    <a:lnTo>
                      <a:pt x="402932" y="70675"/>
                    </a:lnTo>
                    <a:lnTo>
                      <a:pt x="402932" y="56540"/>
                    </a:lnTo>
                    <a:close/>
                  </a:path>
                  <a:path w="572770" h="184150">
                    <a:moveTo>
                      <a:pt x="402932" y="28270"/>
                    </a:moveTo>
                    <a:lnTo>
                      <a:pt x="388785" y="28270"/>
                    </a:lnTo>
                    <a:lnTo>
                      <a:pt x="388785" y="42405"/>
                    </a:lnTo>
                    <a:lnTo>
                      <a:pt x="402932" y="42405"/>
                    </a:lnTo>
                    <a:lnTo>
                      <a:pt x="402932" y="28270"/>
                    </a:lnTo>
                    <a:close/>
                  </a:path>
                  <a:path w="572770" h="184150">
                    <a:moveTo>
                      <a:pt x="402932" y="0"/>
                    </a:moveTo>
                    <a:lnTo>
                      <a:pt x="388785" y="0"/>
                    </a:lnTo>
                    <a:lnTo>
                      <a:pt x="388785" y="14135"/>
                    </a:lnTo>
                    <a:lnTo>
                      <a:pt x="402932" y="14135"/>
                    </a:lnTo>
                    <a:lnTo>
                      <a:pt x="402932" y="0"/>
                    </a:lnTo>
                    <a:close/>
                  </a:path>
                  <a:path w="572770" h="184150">
                    <a:moveTo>
                      <a:pt x="431203" y="169646"/>
                    </a:moveTo>
                    <a:lnTo>
                      <a:pt x="417068" y="169646"/>
                    </a:lnTo>
                    <a:lnTo>
                      <a:pt x="417068" y="183781"/>
                    </a:lnTo>
                    <a:lnTo>
                      <a:pt x="431203" y="183781"/>
                    </a:lnTo>
                    <a:lnTo>
                      <a:pt x="431203" y="169646"/>
                    </a:lnTo>
                    <a:close/>
                  </a:path>
                  <a:path w="572770" h="184150">
                    <a:moveTo>
                      <a:pt x="431203" y="0"/>
                    </a:moveTo>
                    <a:lnTo>
                      <a:pt x="417068" y="0"/>
                    </a:lnTo>
                    <a:lnTo>
                      <a:pt x="417068" y="14135"/>
                    </a:lnTo>
                    <a:lnTo>
                      <a:pt x="431203" y="14135"/>
                    </a:lnTo>
                    <a:lnTo>
                      <a:pt x="431203" y="0"/>
                    </a:lnTo>
                    <a:close/>
                  </a:path>
                  <a:path w="572770" h="184150">
                    <a:moveTo>
                      <a:pt x="459486" y="169646"/>
                    </a:moveTo>
                    <a:lnTo>
                      <a:pt x="445338" y="169646"/>
                    </a:lnTo>
                    <a:lnTo>
                      <a:pt x="445338" y="183781"/>
                    </a:lnTo>
                    <a:lnTo>
                      <a:pt x="459486" y="183781"/>
                    </a:lnTo>
                    <a:lnTo>
                      <a:pt x="459486" y="169646"/>
                    </a:lnTo>
                    <a:close/>
                  </a:path>
                  <a:path w="572770" h="184150">
                    <a:moveTo>
                      <a:pt x="459486" y="0"/>
                    </a:moveTo>
                    <a:lnTo>
                      <a:pt x="445338" y="0"/>
                    </a:lnTo>
                    <a:lnTo>
                      <a:pt x="445338" y="14135"/>
                    </a:lnTo>
                    <a:lnTo>
                      <a:pt x="459486" y="14135"/>
                    </a:lnTo>
                    <a:lnTo>
                      <a:pt x="459486" y="0"/>
                    </a:lnTo>
                    <a:close/>
                  </a:path>
                  <a:path w="572770" h="184150">
                    <a:moveTo>
                      <a:pt x="487756" y="169646"/>
                    </a:moveTo>
                    <a:lnTo>
                      <a:pt x="473621" y="169646"/>
                    </a:lnTo>
                    <a:lnTo>
                      <a:pt x="473621" y="183781"/>
                    </a:lnTo>
                    <a:lnTo>
                      <a:pt x="487756" y="183781"/>
                    </a:lnTo>
                    <a:lnTo>
                      <a:pt x="487756" y="169646"/>
                    </a:lnTo>
                    <a:close/>
                  </a:path>
                  <a:path w="572770" h="184150">
                    <a:moveTo>
                      <a:pt x="487756" y="0"/>
                    </a:moveTo>
                    <a:lnTo>
                      <a:pt x="473621" y="0"/>
                    </a:lnTo>
                    <a:lnTo>
                      <a:pt x="473621" y="14135"/>
                    </a:lnTo>
                    <a:lnTo>
                      <a:pt x="487756" y="14135"/>
                    </a:lnTo>
                    <a:lnTo>
                      <a:pt x="487756" y="0"/>
                    </a:lnTo>
                    <a:close/>
                  </a:path>
                  <a:path w="572770" h="184150">
                    <a:moveTo>
                      <a:pt x="516039" y="169646"/>
                    </a:moveTo>
                    <a:lnTo>
                      <a:pt x="501891" y="169646"/>
                    </a:lnTo>
                    <a:lnTo>
                      <a:pt x="501891" y="183781"/>
                    </a:lnTo>
                    <a:lnTo>
                      <a:pt x="516039" y="183781"/>
                    </a:lnTo>
                    <a:lnTo>
                      <a:pt x="516039" y="169646"/>
                    </a:lnTo>
                    <a:close/>
                  </a:path>
                  <a:path w="572770" h="184150">
                    <a:moveTo>
                      <a:pt x="516039" y="0"/>
                    </a:moveTo>
                    <a:lnTo>
                      <a:pt x="501891" y="0"/>
                    </a:lnTo>
                    <a:lnTo>
                      <a:pt x="501891" y="14135"/>
                    </a:lnTo>
                    <a:lnTo>
                      <a:pt x="516039" y="14135"/>
                    </a:lnTo>
                    <a:lnTo>
                      <a:pt x="516039" y="0"/>
                    </a:lnTo>
                    <a:close/>
                  </a:path>
                  <a:path w="572770" h="184150">
                    <a:moveTo>
                      <a:pt x="544309" y="169646"/>
                    </a:moveTo>
                    <a:lnTo>
                      <a:pt x="530174" y="169646"/>
                    </a:lnTo>
                    <a:lnTo>
                      <a:pt x="530174" y="183781"/>
                    </a:lnTo>
                    <a:lnTo>
                      <a:pt x="544309" y="183781"/>
                    </a:lnTo>
                    <a:lnTo>
                      <a:pt x="544309" y="169646"/>
                    </a:lnTo>
                    <a:close/>
                  </a:path>
                  <a:path w="572770" h="184150">
                    <a:moveTo>
                      <a:pt x="544309" y="0"/>
                    </a:moveTo>
                    <a:lnTo>
                      <a:pt x="530174" y="0"/>
                    </a:lnTo>
                    <a:lnTo>
                      <a:pt x="530174" y="14135"/>
                    </a:lnTo>
                    <a:lnTo>
                      <a:pt x="544309" y="14135"/>
                    </a:lnTo>
                    <a:lnTo>
                      <a:pt x="544309" y="0"/>
                    </a:lnTo>
                    <a:close/>
                  </a:path>
                  <a:path w="572770" h="184150">
                    <a:moveTo>
                      <a:pt x="572592" y="169646"/>
                    </a:moveTo>
                    <a:lnTo>
                      <a:pt x="558444" y="169646"/>
                    </a:lnTo>
                    <a:lnTo>
                      <a:pt x="558444" y="183781"/>
                    </a:lnTo>
                    <a:lnTo>
                      <a:pt x="572592" y="183781"/>
                    </a:lnTo>
                    <a:lnTo>
                      <a:pt x="572592" y="169646"/>
                    </a:lnTo>
                    <a:close/>
                  </a:path>
                  <a:path w="572770" h="184150">
                    <a:moveTo>
                      <a:pt x="572592" y="141363"/>
                    </a:moveTo>
                    <a:lnTo>
                      <a:pt x="558444" y="141363"/>
                    </a:lnTo>
                    <a:lnTo>
                      <a:pt x="558444" y="155511"/>
                    </a:lnTo>
                    <a:lnTo>
                      <a:pt x="572592" y="155511"/>
                    </a:lnTo>
                    <a:lnTo>
                      <a:pt x="572592" y="141363"/>
                    </a:lnTo>
                    <a:close/>
                  </a:path>
                  <a:path w="572770" h="184150">
                    <a:moveTo>
                      <a:pt x="572592" y="113093"/>
                    </a:moveTo>
                    <a:lnTo>
                      <a:pt x="558444" y="113093"/>
                    </a:lnTo>
                    <a:lnTo>
                      <a:pt x="558444" y="127228"/>
                    </a:lnTo>
                    <a:lnTo>
                      <a:pt x="572592" y="127228"/>
                    </a:lnTo>
                    <a:lnTo>
                      <a:pt x="572592" y="113093"/>
                    </a:lnTo>
                    <a:close/>
                  </a:path>
                  <a:path w="572770" h="184150">
                    <a:moveTo>
                      <a:pt x="572592" y="84823"/>
                    </a:moveTo>
                    <a:lnTo>
                      <a:pt x="558444" y="84823"/>
                    </a:lnTo>
                    <a:lnTo>
                      <a:pt x="558444" y="98958"/>
                    </a:lnTo>
                    <a:lnTo>
                      <a:pt x="572592" y="98958"/>
                    </a:lnTo>
                    <a:lnTo>
                      <a:pt x="572592" y="84823"/>
                    </a:lnTo>
                    <a:close/>
                  </a:path>
                  <a:path w="572770" h="184150">
                    <a:moveTo>
                      <a:pt x="572592" y="56540"/>
                    </a:moveTo>
                    <a:lnTo>
                      <a:pt x="558444" y="56540"/>
                    </a:lnTo>
                    <a:lnTo>
                      <a:pt x="558444" y="70675"/>
                    </a:lnTo>
                    <a:lnTo>
                      <a:pt x="572592" y="70675"/>
                    </a:lnTo>
                    <a:lnTo>
                      <a:pt x="572592" y="56540"/>
                    </a:lnTo>
                    <a:close/>
                  </a:path>
                  <a:path w="572770" h="184150">
                    <a:moveTo>
                      <a:pt x="572592" y="28270"/>
                    </a:moveTo>
                    <a:lnTo>
                      <a:pt x="558444" y="28270"/>
                    </a:lnTo>
                    <a:lnTo>
                      <a:pt x="558444" y="42405"/>
                    </a:lnTo>
                    <a:lnTo>
                      <a:pt x="572592" y="42405"/>
                    </a:lnTo>
                    <a:lnTo>
                      <a:pt x="572592" y="28270"/>
                    </a:lnTo>
                    <a:close/>
                  </a:path>
                  <a:path w="572770" h="184150">
                    <a:moveTo>
                      <a:pt x="572592" y="0"/>
                    </a:moveTo>
                    <a:lnTo>
                      <a:pt x="558444" y="0"/>
                    </a:lnTo>
                    <a:lnTo>
                      <a:pt x="558444" y="14135"/>
                    </a:lnTo>
                    <a:lnTo>
                      <a:pt x="572592" y="14135"/>
                    </a:lnTo>
                    <a:lnTo>
                      <a:pt x="572592" y="0"/>
                    </a:lnTo>
                    <a:close/>
                  </a:path>
                </a:pathLst>
              </a:custGeom>
              <a:solidFill>
                <a:srgbClr val="585858"/>
              </a:solidFill>
            </p:spPr>
            <p:txBody>
              <a:bodyPr wrap="square" lIns="0" tIns="0" rIns="0" bIns="0" rtlCol="0"/>
              <a:lstStyle/>
              <a:p>
                <a:endParaRPr/>
              </a:p>
            </p:txBody>
          </p:sp>
          <p:pic>
            <p:nvPicPr>
              <p:cNvPr id="68" name="object 68"/>
              <p:cNvPicPr/>
              <p:nvPr/>
            </p:nvPicPr>
            <p:blipFill>
              <a:blip r:embed="rId3" cstate="print"/>
              <a:stretch>
                <a:fillRect/>
              </a:stretch>
            </p:blipFill>
            <p:spPr>
              <a:xfrm>
                <a:off x="10843361" y="5933146"/>
                <a:ext cx="70719" cy="70809"/>
              </a:xfrm>
              <a:prstGeom prst="rect">
                <a:avLst/>
              </a:prstGeom>
            </p:spPr>
          </p:pic>
          <p:sp>
            <p:nvSpPr>
              <p:cNvPr id="69" name="object 69"/>
              <p:cNvSpPr/>
              <p:nvPr/>
            </p:nvSpPr>
            <p:spPr>
              <a:xfrm>
                <a:off x="10383863" y="5897803"/>
                <a:ext cx="530225" cy="360680"/>
              </a:xfrm>
              <a:custGeom>
                <a:avLst/>
                <a:gdLst/>
                <a:ahLst/>
                <a:cxnLst/>
                <a:rect l="l" t="t" r="r" b="b"/>
                <a:pathLst>
                  <a:path w="530225" h="360679">
                    <a:moveTo>
                      <a:pt x="402945" y="0"/>
                    </a:moveTo>
                    <a:lnTo>
                      <a:pt x="28270" y="0"/>
                    </a:lnTo>
                    <a:lnTo>
                      <a:pt x="17284" y="2247"/>
                    </a:lnTo>
                    <a:lnTo>
                      <a:pt x="8305" y="8305"/>
                    </a:lnTo>
                    <a:lnTo>
                      <a:pt x="2247" y="17284"/>
                    </a:lnTo>
                    <a:lnTo>
                      <a:pt x="0" y="28282"/>
                    </a:lnTo>
                    <a:lnTo>
                      <a:pt x="0" y="49606"/>
                    </a:lnTo>
                    <a:lnTo>
                      <a:pt x="14135" y="49606"/>
                    </a:lnTo>
                    <a:lnTo>
                      <a:pt x="14135" y="28282"/>
                    </a:lnTo>
                    <a:lnTo>
                      <a:pt x="14135" y="20472"/>
                    </a:lnTo>
                    <a:lnTo>
                      <a:pt x="20472" y="14147"/>
                    </a:lnTo>
                    <a:lnTo>
                      <a:pt x="402945" y="14147"/>
                    </a:lnTo>
                    <a:lnTo>
                      <a:pt x="402945" y="0"/>
                    </a:lnTo>
                    <a:close/>
                  </a:path>
                  <a:path w="530225" h="360679">
                    <a:moveTo>
                      <a:pt x="530212" y="162140"/>
                    </a:moveTo>
                    <a:lnTo>
                      <a:pt x="516077" y="162140"/>
                    </a:lnTo>
                    <a:lnTo>
                      <a:pt x="516077" y="240880"/>
                    </a:lnTo>
                    <a:lnTo>
                      <a:pt x="516077" y="346290"/>
                    </a:lnTo>
                    <a:lnTo>
                      <a:pt x="49491" y="346290"/>
                    </a:lnTo>
                    <a:lnTo>
                      <a:pt x="49491" y="240880"/>
                    </a:lnTo>
                    <a:lnTo>
                      <a:pt x="35356" y="240880"/>
                    </a:lnTo>
                    <a:lnTo>
                      <a:pt x="35356" y="346290"/>
                    </a:lnTo>
                    <a:lnTo>
                      <a:pt x="35356" y="360260"/>
                    </a:lnTo>
                    <a:lnTo>
                      <a:pt x="530212" y="360260"/>
                    </a:lnTo>
                    <a:lnTo>
                      <a:pt x="530212" y="346290"/>
                    </a:lnTo>
                    <a:lnTo>
                      <a:pt x="530212" y="240880"/>
                    </a:lnTo>
                    <a:lnTo>
                      <a:pt x="530212" y="162140"/>
                    </a:lnTo>
                    <a:close/>
                  </a:path>
                </a:pathLst>
              </a:custGeom>
              <a:solidFill>
                <a:srgbClr val="585858"/>
              </a:solidFill>
            </p:spPr>
            <p:txBody>
              <a:bodyPr wrap="square" lIns="0" tIns="0" rIns="0" bIns="0" rtlCol="0"/>
              <a:lstStyle/>
              <a:p>
                <a:endParaRPr/>
              </a:p>
            </p:txBody>
          </p:sp>
          <p:pic>
            <p:nvPicPr>
              <p:cNvPr id="70" name="object 70"/>
              <p:cNvPicPr/>
              <p:nvPr/>
            </p:nvPicPr>
            <p:blipFill>
              <a:blip r:embed="rId4" cstate="print"/>
              <a:stretch>
                <a:fillRect/>
              </a:stretch>
            </p:blipFill>
            <p:spPr>
              <a:xfrm>
                <a:off x="10843361" y="5897802"/>
                <a:ext cx="106036" cy="106153"/>
              </a:xfrm>
              <a:prstGeom prst="rect">
                <a:avLst/>
              </a:prstGeom>
            </p:spPr>
          </p:pic>
          <p:sp>
            <p:nvSpPr>
              <p:cNvPr id="71" name="object 71"/>
              <p:cNvSpPr/>
              <p:nvPr/>
            </p:nvSpPr>
            <p:spPr>
              <a:xfrm>
                <a:off x="10341445" y="5968517"/>
                <a:ext cx="608330" cy="410209"/>
              </a:xfrm>
              <a:custGeom>
                <a:avLst/>
                <a:gdLst/>
                <a:ahLst/>
                <a:cxnLst/>
                <a:rect l="l" t="t" r="r" b="b"/>
                <a:pathLst>
                  <a:path w="608329" h="410210">
                    <a:moveTo>
                      <a:pt x="106045" y="84924"/>
                    </a:moveTo>
                    <a:lnTo>
                      <a:pt x="49491" y="84924"/>
                    </a:lnTo>
                    <a:lnTo>
                      <a:pt x="49491" y="99060"/>
                    </a:lnTo>
                    <a:lnTo>
                      <a:pt x="106045" y="99060"/>
                    </a:lnTo>
                    <a:lnTo>
                      <a:pt x="106045" y="84924"/>
                    </a:lnTo>
                    <a:close/>
                  </a:path>
                  <a:path w="608329" h="410210">
                    <a:moveTo>
                      <a:pt x="134315" y="42519"/>
                    </a:moveTo>
                    <a:lnTo>
                      <a:pt x="49491" y="42519"/>
                    </a:lnTo>
                    <a:lnTo>
                      <a:pt x="49491" y="56654"/>
                    </a:lnTo>
                    <a:lnTo>
                      <a:pt x="134315" y="56654"/>
                    </a:lnTo>
                    <a:lnTo>
                      <a:pt x="134315" y="42519"/>
                    </a:lnTo>
                    <a:close/>
                  </a:path>
                  <a:path w="608329" h="410210">
                    <a:moveTo>
                      <a:pt x="183807" y="14236"/>
                    </a:moveTo>
                    <a:lnTo>
                      <a:pt x="169659" y="14236"/>
                    </a:lnTo>
                    <a:lnTo>
                      <a:pt x="169659" y="134404"/>
                    </a:lnTo>
                    <a:lnTo>
                      <a:pt x="183807" y="134404"/>
                    </a:lnTo>
                    <a:lnTo>
                      <a:pt x="183807" y="14236"/>
                    </a:lnTo>
                    <a:close/>
                  </a:path>
                  <a:path w="608329" h="410210">
                    <a:moveTo>
                      <a:pt x="183807" y="0"/>
                    </a:moveTo>
                    <a:lnTo>
                      <a:pt x="0" y="0"/>
                    </a:lnTo>
                    <a:lnTo>
                      <a:pt x="0" y="13957"/>
                    </a:lnTo>
                    <a:lnTo>
                      <a:pt x="0" y="134607"/>
                    </a:lnTo>
                    <a:lnTo>
                      <a:pt x="0" y="148577"/>
                    </a:lnTo>
                    <a:lnTo>
                      <a:pt x="183807" y="148577"/>
                    </a:lnTo>
                    <a:lnTo>
                      <a:pt x="183807" y="134607"/>
                    </a:lnTo>
                    <a:lnTo>
                      <a:pt x="14135" y="134607"/>
                    </a:lnTo>
                    <a:lnTo>
                      <a:pt x="14135" y="13957"/>
                    </a:lnTo>
                    <a:lnTo>
                      <a:pt x="183807" y="13957"/>
                    </a:lnTo>
                    <a:lnTo>
                      <a:pt x="183807" y="0"/>
                    </a:lnTo>
                    <a:close/>
                  </a:path>
                  <a:path w="608329" h="410210">
                    <a:moveTo>
                      <a:pt x="607949" y="91998"/>
                    </a:moveTo>
                    <a:lnTo>
                      <a:pt x="593813" y="91998"/>
                    </a:lnTo>
                    <a:lnTo>
                      <a:pt x="593813" y="304800"/>
                    </a:lnTo>
                    <a:lnTo>
                      <a:pt x="587476" y="311124"/>
                    </a:lnTo>
                    <a:lnTo>
                      <a:pt x="360527" y="311124"/>
                    </a:lnTo>
                    <a:lnTo>
                      <a:pt x="360527" y="325259"/>
                    </a:lnTo>
                    <a:lnTo>
                      <a:pt x="360527" y="395947"/>
                    </a:lnTo>
                    <a:lnTo>
                      <a:pt x="289839" y="395947"/>
                    </a:lnTo>
                    <a:lnTo>
                      <a:pt x="289839" y="325259"/>
                    </a:lnTo>
                    <a:lnTo>
                      <a:pt x="360527" y="325259"/>
                    </a:lnTo>
                    <a:lnTo>
                      <a:pt x="360527" y="311124"/>
                    </a:lnTo>
                    <a:lnTo>
                      <a:pt x="62890" y="311124"/>
                    </a:lnTo>
                    <a:lnTo>
                      <a:pt x="56553" y="304800"/>
                    </a:lnTo>
                    <a:lnTo>
                      <a:pt x="56553" y="169748"/>
                    </a:lnTo>
                    <a:lnTo>
                      <a:pt x="42418" y="169748"/>
                    </a:lnTo>
                    <a:lnTo>
                      <a:pt x="42418" y="296989"/>
                    </a:lnTo>
                    <a:lnTo>
                      <a:pt x="44665" y="307975"/>
                    </a:lnTo>
                    <a:lnTo>
                      <a:pt x="50723" y="316953"/>
                    </a:lnTo>
                    <a:lnTo>
                      <a:pt x="59702" y="323024"/>
                    </a:lnTo>
                    <a:lnTo>
                      <a:pt x="70688" y="325259"/>
                    </a:lnTo>
                    <a:lnTo>
                      <a:pt x="275704" y="325259"/>
                    </a:lnTo>
                    <a:lnTo>
                      <a:pt x="275704" y="395947"/>
                    </a:lnTo>
                    <a:lnTo>
                      <a:pt x="197942" y="395947"/>
                    </a:lnTo>
                    <a:lnTo>
                      <a:pt x="197942" y="410083"/>
                    </a:lnTo>
                    <a:lnTo>
                      <a:pt x="452424" y="410083"/>
                    </a:lnTo>
                    <a:lnTo>
                      <a:pt x="452424" y="395947"/>
                    </a:lnTo>
                    <a:lnTo>
                      <a:pt x="374662" y="395947"/>
                    </a:lnTo>
                    <a:lnTo>
                      <a:pt x="374662" y="325259"/>
                    </a:lnTo>
                    <a:lnTo>
                      <a:pt x="579666" y="325259"/>
                    </a:lnTo>
                    <a:lnTo>
                      <a:pt x="590651" y="323024"/>
                    </a:lnTo>
                    <a:lnTo>
                      <a:pt x="599630" y="316953"/>
                    </a:lnTo>
                    <a:lnTo>
                      <a:pt x="603567" y="311124"/>
                    </a:lnTo>
                    <a:lnTo>
                      <a:pt x="605701" y="307975"/>
                    </a:lnTo>
                    <a:lnTo>
                      <a:pt x="607949" y="296989"/>
                    </a:lnTo>
                    <a:lnTo>
                      <a:pt x="607949" y="91998"/>
                    </a:lnTo>
                    <a:close/>
                  </a:path>
                </a:pathLst>
              </a:custGeom>
              <a:solidFill>
                <a:srgbClr val="585858"/>
              </a:solidFill>
            </p:spPr>
            <p:txBody>
              <a:bodyPr wrap="square" lIns="0" tIns="0" rIns="0" bIns="0" rtlCol="0"/>
              <a:lstStyle/>
              <a:p>
                <a:endParaRPr/>
              </a:p>
            </p:txBody>
          </p:sp>
          <p:pic>
            <p:nvPicPr>
              <p:cNvPr id="72" name="object 72"/>
              <p:cNvPicPr/>
              <p:nvPr/>
            </p:nvPicPr>
            <p:blipFill>
              <a:blip r:embed="rId5" cstate="print"/>
              <a:stretch>
                <a:fillRect/>
              </a:stretch>
            </p:blipFill>
            <p:spPr>
              <a:xfrm>
                <a:off x="10567722" y="5996887"/>
                <a:ext cx="197824" cy="197924"/>
              </a:xfrm>
              <a:prstGeom prst="rect">
                <a:avLst/>
              </a:prstGeom>
            </p:spPr>
          </p:pic>
          <p:pic>
            <p:nvPicPr>
              <p:cNvPr id="73" name="object 73"/>
              <p:cNvPicPr/>
              <p:nvPr/>
            </p:nvPicPr>
            <p:blipFill>
              <a:blip r:embed="rId6" cstate="print"/>
              <a:stretch>
                <a:fillRect/>
              </a:stretch>
            </p:blipFill>
            <p:spPr>
              <a:xfrm>
                <a:off x="10787374" y="6131278"/>
                <a:ext cx="77194" cy="77671"/>
              </a:xfrm>
              <a:prstGeom prst="rect">
                <a:avLst/>
              </a:prstGeom>
            </p:spPr>
          </p:pic>
        </p:grpSp>
      </p:grpSp>
      <p:sp>
        <p:nvSpPr>
          <p:cNvPr id="64" name="object 64"/>
          <p:cNvSpPr txBox="1"/>
          <p:nvPr/>
        </p:nvSpPr>
        <p:spPr>
          <a:xfrm>
            <a:off x="3513781" y="7412645"/>
            <a:ext cx="1474470" cy="640715"/>
          </a:xfrm>
          <a:prstGeom prst="rect">
            <a:avLst/>
          </a:prstGeom>
        </p:spPr>
        <p:txBody>
          <a:bodyPr vert="horz" wrap="square" lIns="0" tIns="17145" rIns="0" bIns="0" rtlCol="0">
            <a:spAutoFit/>
          </a:bodyPr>
          <a:lstStyle/>
          <a:p>
            <a:pPr marL="12700">
              <a:lnSpc>
                <a:spcPct val="100000"/>
              </a:lnSpc>
              <a:spcBef>
                <a:spcPts val="135"/>
              </a:spcBef>
            </a:pPr>
            <a:r>
              <a:rPr sz="4000" b="1" spc="-185" dirty="0">
                <a:latin typeface="Tahoma"/>
                <a:cs typeface="Tahoma"/>
              </a:rPr>
              <a:t>Reach</a:t>
            </a:r>
            <a:endParaRPr sz="4000" dirty="0">
              <a:latin typeface="Tahoma"/>
              <a:cs typeface="Tahoma"/>
            </a:endParaRPr>
          </a:p>
        </p:txBody>
      </p:sp>
      <p:sp>
        <p:nvSpPr>
          <p:cNvPr id="74" name="object 74"/>
          <p:cNvSpPr txBox="1"/>
          <p:nvPr/>
        </p:nvSpPr>
        <p:spPr>
          <a:xfrm>
            <a:off x="1282759" y="7961952"/>
            <a:ext cx="4462044" cy="1803058"/>
          </a:xfrm>
          <a:prstGeom prst="rect">
            <a:avLst/>
          </a:prstGeom>
        </p:spPr>
        <p:txBody>
          <a:bodyPr vert="horz" wrap="square" lIns="0" tIns="203200" rIns="0" bIns="0" rtlCol="0">
            <a:spAutoFit/>
          </a:bodyPr>
          <a:lstStyle/>
          <a:p>
            <a:pPr marL="355600" indent="-342900">
              <a:lnSpc>
                <a:spcPct val="100000"/>
              </a:lnSpc>
              <a:spcBef>
                <a:spcPts val="1600"/>
              </a:spcBef>
              <a:buFont typeface="Arial"/>
              <a:buChar char="•"/>
              <a:tabLst>
                <a:tab pos="355600" algn="l"/>
              </a:tabLst>
            </a:pPr>
            <a:r>
              <a:rPr sz="2600" spc="50" dirty="0">
                <a:solidFill>
                  <a:srgbClr val="2B2A2A"/>
                </a:solidFill>
                <a:latin typeface="Tahoma"/>
                <a:cs typeface="Tahoma"/>
              </a:rPr>
              <a:t>Deaf/HH</a:t>
            </a:r>
            <a:endParaRPr sz="2600" dirty="0">
              <a:latin typeface="Tahoma"/>
              <a:cs typeface="Tahoma"/>
            </a:endParaRPr>
          </a:p>
          <a:p>
            <a:pPr marL="355600" indent="-342900">
              <a:lnSpc>
                <a:spcPct val="100000"/>
              </a:lnSpc>
              <a:spcBef>
                <a:spcPts val="1505"/>
              </a:spcBef>
              <a:buFont typeface="Arial"/>
              <a:buChar char="•"/>
              <a:tabLst>
                <a:tab pos="355600" algn="l"/>
              </a:tabLst>
            </a:pPr>
            <a:r>
              <a:rPr sz="2600" spc="100" dirty="0">
                <a:solidFill>
                  <a:srgbClr val="2B2A2A"/>
                </a:solidFill>
                <a:latin typeface="Tahoma"/>
                <a:cs typeface="Tahoma"/>
              </a:rPr>
              <a:t>Clinicians</a:t>
            </a:r>
            <a:endParaRPr sz="2600" dirty="0">
              <a:latin typeface="Tahoma"/>
              <a:cs typeface="Tahoma"/>
            </a:endParaRPr>
          </a:p>
          <a:p>
            <a:pPr marL="355600" indent="-342900">
              <a:lnSpc>
                <a:spcPct val="100000"/>
              </a:lnSpc>
              <a:spcBef>
                <a:spcPts val="1575"/>
              </a:spcBef>
              <a:buFont typeface="Arial"/>
              <a:buChar char="•"/>
              <a:tabLst>
                <a:tab pos="355600" algn="l"/>
              </a:tabLst>
            </a:pPr>
            <a:r>
              <a:rPr sz="2600" spc="80" dirty="0">
                <a:solidFill>
                  <a:srgbClr val="2B2A2A"/>
                </a:solidFill>
                <a:latin typeface="Tahoma"/>
                <a:cs typeface="Tahoma"/>
              </a:rPr>
              <a:t>Medical</a:t>
            </a:r>
            <a:r>
              <a:rPr sz="2600" spc="-50" dirty="0">
                <a:solidFill>
                  <a:srgbClr val="2B2A2A"/>
                </a:solidFill>
                <a:latin typeface="Tahoma"/>
                <a:cs typeface="Tahoma"/>
              </a:rPr>
              <a:t> </a:t>
            </a:r>
            <a:r>
              <a:rPr sz="2600" spc="95" dirty="0">
                <a:solidFill>
                  <a:srgbClr val="2B2A2A"/>
                </a:solidFill>
                <a:latin typeface="Tahoma"/>
                <a:cs typeface="Tahoma"/>
              </a:rPr>
              <a:t>Librarians</a:t>
            </a:r>
            <a:endParaRPr sz="2600" dirty="0">
              <a:latin typeface="Tahoma"/>
              <a:cs typeface="Tahom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4306823" y="594359"/>
            <a:ext cx="9921240" cy="1161415"/>
          </a:xfrm>
          <a:custGeom>
            <a:avLst/>
            <a:gdLst/>
            <a:ahLst/>
            <a:cxnLst/>
            <a:rect l="l" t="t" r="r" b="b"/>
            <a:pathLst>
              <a:path w="9921240" h="1161414">
                <a:moveTo>
                  <a:pt x="9897999" y="0"/>
                </a:moveTo>
                <a:lnTo>
                  <a:pt x="31623" y="0"/>
                </a:lnTo>
                <a:lnTo>
                  <a:pt x="23240" y="0"/>
                </a:lnTo>
                <a:lnTo>
                  <a:pt x="15112" y="2794"/>
                </a:lnTo>
                <a:lnTo>
                  <a:pt x="3301" y="12826"/>
                </a:lnTo>
                <a:lnTo>
                  <a:pt x="0" y="19558"/>
                </a:lnTo>
                <a:lnTo>
                  <a:pt x="0" y="1141730"/>
                </a:lnTo>
                <a:lnTo>
                  <a:pt x="3301" y="1148461"/>
                </a:lnTo>
                <a:lnTo>
                  <a:pt x="15112" y="1158494"/>
                </a:lnTo>
                <a:lnTo>
                  <a:pt x="23240" y="1161288"/>
                </a:lnTo>
                <a:lnTo>
                  <a:pt x="9889616" y="1161288"/>
                </a:lnTo>
                <a:lnTo>
                  <a:pt x="9901951" y="1159194"/>
                </a:lnTo>
                <a:lnTo>
                  <a:pt x="9912000" y="1153493"/>
                </a:lnTo>
                <a:lnTo>
                  <a:pt x="9918763" y="1145053"/>
                </a:lnTo>
                <a:lnTo>
                  <a:pt x="9921240" y="1134745"/>
                </a:lnTo>
                <a:lnTo>
                  <a:pt x="9921240" y="19558"/>
                </a:lnTo>
                <a:lnTo>
                  <a:pt x="9917938" y="12826"/>
                </a:lnTo>
                <a:lnTo>
                  <a:pt x="9906127" y="2794"/>
                </a:lnTo>
                <a:lnTo>
                  <a:pt x="9897999"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79577" rIns="0" bIns="0" rtlCol="0">
            <a:spAutoFit/>
          </a:bodyPr>
          <a:lstStyle/>
          <a:p>
            <a:pPr marL="3021965">
              <a:lnSpc>
                <a:spcPct val="100000"/>
              </a:lnSpc>
              <a:spcBef>
                <a:spcPts val="125"/>
              </a:spcBef>
            </a:pPr>
            <a:r>
              <a:rPr lang="en-US" sz="6100" b="0" spc="-484" dirty="0">
                <a:latin typeface="Arial Black"/>
                <a:cs typeface="Arial Black"/>
              </a:rPr>
              <a:t>Local Deaf Events</a:t>
            </a:r>
            <a:endParaRPr sz="6100" dirty="0">
              <a:latin typeface="Arial Black"/>
              <a:cs typeface="Arial Black"/>
            </a:endParaRPr>
          </a:p>
        </p:txBody>
      </p:sp>
      <p:grpSp>
        <p:nvGrpSpPr>
          <p:cNvPr id="52" name="Group 51">
            <a:extLst>
              <a:ext uri="{FF2B5EF4-FFF2-40B4-BE49-F238E27FC236}">
                <a16:creationId xmlns:a16="http://schemas.microsoft.com/office/drawing/2014/main" id="{288F4845-04E3-4CFB-98E9-EF0627ACB1C7}"/>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3" name="Group 52">
            <a:extLst>
              <a:ext uri="{FF2B5EF4-FFF2-40B4-BE49-F238E27FC236}">
                <a16:creationId xmlns:a16="http://schemas.microsoft.com/office/drawing/2014/main" id="{0F99F551-C6A0-4EE9-A9C3-83296D5A81D5}"/>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4" name="object 44"/>
          <p:cNvSpPr txBox="1"/>
          <p:nvPr/>
        </p:nvSpPr>
        <p:spPr>
          <a:xfrm>
            <a:off x="2396870" y="8793289"/>
            <a:ext cx="3064510" cy="875030"/>
          </a:xfrm>
          <a:prstGeom prst="rect">
            <a:avLst/>
          </a:prstGeom>
        </p:spPr>
        <p:txBody>
          <a:bodyPr vert="horz" wrap="square" lIns="0" tIns="33020" rIns="0" bIns="0" rtlCol="0">
            <a:spAutoFit/>
          </a:bodyPr>
          <a:lstStyle/>
          <a:p>
            <a:pPr marL="150495" marR="5080" indent="-138430">
              <a:lnSpc>
                <a:spcPts val="3310"/>
              </a:lnSpc>
              <a:spcBef>
                <a:spcPts val="260"/>
              </a:spcBef>
            </a:pPr>
            <a:r>
              <a:rPr sz="2800" spc="-204" dirty="0">
                <a:latin typeface="Arial Black"/>
                <a:cs typeface="Arial Black"/>
              </a:rPr>
              <a:t>Salt</a:t>
            </a:r>
            <a:r>
              <a:rPr sz="2800" spc="-180" dirty="0">
                <a:latin typeface="Arial Black"/>
                <a:cs typeface="Arial Black"/>
              </a:rPr>
              <a:t> </a:t>
            </a:r>
            <a:r>
              <a:rPr sz="2800" spc="-235" dirty="0">
                <a:latin typeface="Arial Black"/>
                <a:cs typeface="Arial Black"/>
              </a:rPr>
              <a:t>Lake</a:t>
            </a:r>
            <a:r>
              <a:rPr sz="2800" spc="-185" dirty="0">
                <a:latin typeface="Arial Black"/>
                <a:cs typeface="Arial Black"/>
              </a:rPr>
              <a:t> </a:t>
            </a:r>
            <a:r>
              <a:rPr sz="2800" spc="-190" dirty="0">
                <a:latin typeface="Arial Black"/>
                <a:cs typeface="Arial Black"/>
              </a:rPr>
              <a:t>City,</a:t>
            </a:r>
            <a:r>
              <a:rPr sz="2800" spc="-135" dirty="0">
                <a:latin typeface="Arial Black"/>
                <a:cs typeface="Arial Black"/>
              </a:rPr>
              <a:t> </a:t>
            </a:r>
            <a:r>
              <a:rPr sz="2800" spc="-365" dirty="0">
                <a:latin typeface="Arial Black"/>
                <a:cs typeface="Arial Black"/>
              </a:rPr>
              <a:t>UT </a:t>
            </a:r>
            <a:r>
              <a:rPr sz="2800" spc="-130" dirty="0">
                <a:latin typeface="Arial Black"/>
                <a:cs typeface="Arial Black"/>
              </a:rPr>
              <a:t>November</a:t>
            </a:r>
            <a:r>
              <a:rPr sz="2800" spc="-220" dirty="0">
                <a:latin typeface="Arial Black"/>
                <a:cs typeface="Arial Black"/>
              </a:rPr>
              <a:t> </a:t>
            </a:r>
            <a:r>
              <a:rPr sz="2800" spc="-280" dirty="0">
                <a:latin typeface="Arial Black"/>
                <a:cs typeface="Arial Black"/>
              </a:rPr>
              <a:t>2025</a:t>
            </a:r>
            <a:endParaRPr sz="2800">
              <a:latin typeface="Arial Black"/>
              <a:cs typeface="Arial Black"/>
            </a:endParaRPr>
          </a:p>
        </p:txBody>
      </p:sp>
      <p:grpSp>
        <p:nvGrpSpPr>
          <p:cNvPr id="45" name="object 45" descr="Three individuals from Deaf Diabetes Can Together at an event in Salt Lake City in November 2025"/>
          <p:cNvGrpSpPr/>
          <p:nvPr/>
        </p:nvGrpSpPr>
        <p:grpSpPr>
          <a:xfrm>
            <a:off x="363474" y="2347722"/>
            <a:ext cx="7886700" cy="5948680"/>
            <a:chOff x="363474" y="2347722"/>
            <a:chExt cx="7886700" cy="5948680"/>
          </a:xfrm>
        </p:grpSpPr>
        <p:pic>
          <p:nvPicPr>
            <p:cNvPr id="46" name="object 46"/>
            <p:cNvPicPr/>
            <p:nvPr/>
          </p:nvPicPr>
          <p:blipFill>
            <a:blip r:embed="rId2" cstate="print"/>
            <a:stretch>
              <a:fillRect/>
            </a:stretch>
          </p:blipFill>
          <p:spPr>
            <a:xfrm>
              <a:off x="420624" y="2404872"/>
              <a:ext cx="7772400" cy="5833872"/>
            </a:xfrm>
            <a:prstGeom prst="rect">
              <a:avLst/>
            </a:prstGeom>
          </p:spPr>
        </p:pic>
        <p:sp>
          <p:nvSpPr>
            <p:cNvPr id="47" name="object 47"/>
            <p:cNvSpPr/>
            <p:nvPr/>
          </p:nvSpPr>
          <p:spPr>
            <a:xfrm>
              <a:off x="392049" y="2376297"/>
              <a:ext cx="7829550" cy="5891530"/>
            </a:xfrm>
            <a:custGeom>
              <a:avLst/>
              <a:gdLst/>
              <a:ahLst/>
              <a:cxnLst/>
              <a:rect l="l" t="t" r="r" b="b"/>
              <a:pathLst>
                <a:path w="7829550" h="5891530">
                  <a:moveTo>
                    <a:pt x="0" y="5891022"/>
                  </a:moveTo>
                  <a:lnTo>
                    <a:pt x="7829550" y="5891022"/>
                  </a:lnTo>
                  <a:lnTo>
                    <a:pt x="7829550" y="0"/>
                  </a:lnTo>
                  <a:lnTo>
                    <a:pt x="0" y="0"/>
                  </a:lnTo>
                  <a:lnTo>
                    <a:pt x="0" y="5891022"/>
                  </a:lnTo>
                  <a:close/>
                </a:path>
              </a:pathLst>
            </a:custGeom>
            <a:ln w="57149">
              <a:solidFill>
                <a:srgbClr val="375F92"/>
              </a:solidFill>
            </a:ln>
          </p:spPr>
          <p:txBody>
            <a:bodyPr wrap="square" lIns="0" tIns="0" rIns="0" bIns="0" rtlCol="0"/>
            <a:lstStyle/>
            <a:p>
              <a:endParaRPr/>
            </a:p>
          </p:txBody>
        </p:sp>
      </p:grpSp>
      <p:sp>
        <p:nvSpPr>
          <p:cNvPr id="48" name="object 48"/>
          <p:cNvSpPr txBox="1"/>
          <p:nvPr/>
        </p:nvSpPr>
        <p:spPr>
          <a:xfrm>
            <a:off x="11440032" y="8856980"/>
            <a:ext cx="3064510" cy="875030"/>
          </a:xfrm>
          <a:prstGeom prst="rect">
            <a:avLst/>
          </a:prstGeom>
        </p:spPr>
        <p:txBody>
          <a:bodyPr vert="horz" wrap="square" lIns="0" tIns="33020" rIns="0" bIns="0" rtlCol="0">
            <a:spAutoFit/>
          </a:bodyPr>
          <a:lstStyle/>
          <a:p>
            <a:pPr marL="656590" marR="5080" indent="-643890">
              <a:lnSpc>
                <a:spcPts val="3310"/>
              </a:lnSpc>
              <a:spcBef>
                <a:spcPts val="260"/>
              </a:spcBef>
            </a:pPr>
            <a:r>
              <a:rPr sz="2800" spc="-204" dirty="0">
                <a:latin typeface="Arial Black"/>
                <a:cs typeface="Arial Black"/>
              </a:rPr>
              <a:t>Salt</a:t>
            </a:r>
            <a:r>
              <a:rPr sz="2800" spc="-180" dirty="0">
                <a:latin typeface="Arial Black"/>
                <a:cs typeface="Arial Black"/>
              </a:rPr>
              <a:t> </a:t>
            </a:r>
            <a:r>
              <a:rPr sz="2800" spc="-235" dirty="0">
                <a:latin typeface="Arial Black"/>
                <a:cs typeface="Arial Black"/>
              </a:rPr>
              <a:t>Lake</a:t>
            </a:r>
            <a:r>
              <a:rPr sz="2800" spc="-185" dirty="0">
                <a:latin typeface="Arial Black"/>
                <a:cs typeface="Arial Black"/>
              </a:rPr>
              <a:t> </a:t>
            </a:r>
            <a:r>
              <a:rPr sz="2800" spc="-190" dirty="0">
                <a:latin typeface="Arial Black"/>
                <a:cs typeface="Arial Black"/>
              </a:rPr>
              <a:t>City,</a:t>
            </a:r>
            <a:r>
              <a:rPr sz="2800" spc="-135" dirty="0">
                <a:latin typeface="Arial Black"/>
                <a:cs typeface="Arial Black"/>
              </a:rPr>
              <a:t> </a:t>
            </a:r>
            <a:r>
              <a:rPr sz="2800" spc="-365" dirty="0">
                <a:latin typeface="Arial Black"/>
                <a:cs typeface="Arial Black"/>
              </a:rPr>
              <a:t>UT </a:t>
            </a:r>
            <a:r>
              <a:rPr sz="2800" spc="-100" dirty="0">
                <a:latin typeface="Arial Black"/>
                <a:cs typeface="Arial Black"/>
              </a:rPr>
              <a:t>April</a:t>
            </a:r>
            <a:r>
              <a:rPr sz="2800" spc="-200" dirty="0">
                <a:latin typeface="Arial Black"/>
                <a:cs typeface="Arial Black"/>
              </a:rPr>
              <a:t> </a:t>
            </a:r>
            <a:r>
              <a:rPr sz="2800" spc="-280" dirty="0">
                <a:latin typeface="Arial Black"/>
                <a:cs typeface="Arial Black"/>
              </a:rPr>
              <a:t>2026</a:t>
            </a:r>
            <a:endParaRPr sz="2800">
              <a:latin typeface="Arial Black"/>
              <a:cs typeface="Arial Black"/>
            </a:endParaRPr>
          </a:p>
        </p:txBody>
      </p:sp>
      <p:grpSp>
        <p:nvGrpSpPr>
          <p:cNvPr id="49" name="object 49" descr="Two individuals from Deaf Diabetes Can Together at an event in Salt Lake City in April 2026"/>
          <p:cNvGrpSpPr/>
          <p:nvPr/>
        </p:nvGrpSpPr>
        <p:grpSpPr>
          <a:xfrm>
            <a:off x="8785097" y="2347722"/>
            <a:ext cx="7886700" cy="5948680"/>
            <a:chOff x="8785097" y="2347722"/>
            <a:chExt cx="7886700" cy="5948680"/>
          </a:xfrm>
        </p:grpSpPr>
        <p:pic>
          <p:nvPicPr>
            <p:cNvPr id="50" name="object 50"/>
            <p:cNvPicPr/>
            <p:nvPr/>
          </p:nvPicPr>
          <p:blipFill>
            <a:blip r:embed="rId3" cstate="print"/>
            <a:stretch>
              <a:fillRect/>
            </a:stretch>
          </p:blipFill>
          <p:spPr>
            <a:xfrm>
              <a:off x="8842247" y="2404872"/>
              <a:ext cx="7772400" cy="5833872"/>
            </a:xfrm>
            <a:prstGeom prst="rect">
              <a:avLst/>
            </a:prstGeom>
          </p:spPr>
        </p:pic>
        <p:sp>
          <p:nvSpPr>
            <p:cNvPr id="51" name="object 51"/>
            <p:cNvSpPr/>
            <p:nvPr/>
          </p:nvSpPr>
          <p:spPr>
            <a:xfrm>
              <a:off x="8813672" y="2376297"/>
              <a:ext cx="7829550" cy="5891530"/>
            </a:xfrm>
            <a:custGeom>
              <a:avLst/>
              <a:gdLst/>
              <a:ahLst/>
              <a:cxnLst/>
              <a:rect l="l" t="t" r="r" b="b"/>
              <a:pathLst>
                <a:path w="7829550" h="5891530">
                  <a:moveTo>
                    <a:pt x="0" y="5891022"/>
                  </a:moveTo>
                  <a:lnTo>
                    <a:pt x="7829550" y="5891022"/>
                  </a:lnTo>
                  <a:lnTo>
                    <a:pt x="7829550" y="0"/>
                  </a:lnTo>
                  <a:lnTo>
                    <a:pt x="0" y="0"/>
                  </a:lnTo>
                  <a:lnTo>
                    <a:pt x="0" y="5891022"/>
                  </a:lnTo>
                  <a:close/>
                </a:path>
              </a:pathLst>
            </a:custGeom>
            <a:ln w="57149">
              <a:solidFill>
                <a:srgbClr val="375F92"/>
              </a:solidFill>
            </a:ln>
          </p:spPr>
          <p:txBody>
            <a:bodyPr wrap="square" lIns="0" tIns="0" rIns="0" bIns="0" rtlCol="0"/>
            <a:lstStyle/>
            <a:p>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AFC52D83-A226-478D-84DA-D98387ACEFA7}"/>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7" name="Group 56">
            <a:extLst>
              <a:ext uri="{FF2B5EF4-FFF2-40B4-BE49-F238E27FC236}">
                <a16:creationId xmlns:a16="http://schemas.microsoft.com/office/drawing/2014/main" id="{C3829FAF-71E9-426E-A7A7-230AB70D8A2F}"/>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4852670">
              <a:lnSpc>
                <a:spcPct val="100000"/>
              </a:lnSpc>
              <a:spcBef>
                <a:spcPts val="125"/>
              </a:spcBef>
            </a:pPr>
            <a:r>
              <a:rPr sz="6100" b="0" spc="-635" dirty="0">
                <a:latin typeface="Arial Black"/>
                <a:cs typeface="Arial Black"/>
              </a:rPr>
              <a:t>DEAF</a:t>
            </a:r>
            <a:r>
              <a:rPr sz="6100" b="0" spc="-430" dirty="0">
                <a:latin typeface="Arial Black"/>
                <a:cs typeface="Arial Black"/>
              </a:rPr>
              <a:t> </a:t>
            </a:r>
            <a:r>
              <a:rPr sz="6100" b="0" spc="-575" dirty="0">
                <a:latin typeface="Arial Black"/>
                <a:cs typeface="Arial Black"/>
              </a:rPr>
              <a:t>EXPO</a:t>
            </a:r>
            <a:endParaRPr sz="6100" dirty="0">
              <a:latin typeface="Arial Black"/>
              <a:cs typeface="Arial Black"/>
            </a:endParaRPr>
          </a:p>
        </p:txBody>
      </p:sp>
      <p:grpSp>
        <p:nvGrpSpPr>
          <p:cNvPr id="44" name="object 44" descr="Two women standing next to a table with computers at an event"/>
          <p:cNvGrpSpPr/>
          <p:nvPr/>
        </p:nvGrpSpPr>
        <p:grpSpPr>
          <a:xfrm>
            <a:off x="217170" y="2247138"/>
            <a:ext cx="5793105" cy="4768850"/>
            <a:chOff x="217170" y="2247138"/>
            <a:chExt cx="5793105" cy="4768850"/>
          </a:xfrm>
        </p:grpSpPr>
        <p:pic>
          <p:nvPicPr>
            <p:cNvPr id="45" name="object 45" descr="Two women standing next to a table with computers  AI-generated content may be incorrect."/>
            <p:cNvPicPr/>
            <p:nvPr/>
          </p:nvPicPr>
          <p:blipFill>
            <a:blip r:embed="rId2" cstate="print"/>
            <a:stretch>
              <a:fillRect/>
            </a:stretch>
          </p:blipFill>
          <p:spPr>
            <a:xfrm>
              <a:off x="274320" y="2304288"/>
              <a:ext cx="5678424" cy="4654295"/>
            </a:xfrm>
            <a:prstGeom prst="rect">
              <a:avLst/>
            </a:prstGeom>
          </p:spPr>
        </p:pic>
        <p:sp>
          <p:nvSpPr>
            <p:cNvPr id="46" name="object 46"/>
            <p:cNvSpPr/>
            <p:nvPr/>
          </p:nvSpPr>
          <p:spPr>
            <a:xfrm>
              <a:off x="245745" y="2275713"/>
              <a:ext cx="5735955" cy="4711700"/>
            </a:xfrm>
            <a:custGeom>
              <a:avLst/>
              <a:gdLst/>
              <a:ahLst/>
              <a:cxnLst/>
              <a:rect l="l" t="t" r="r" b="b"/>
              <a:pathLst>
                <a:path w="5735955" h="4711700">
                  <a:moveTo>
                    <a:pt x="0" y="4711445"/>
                  </a:moveTo>
                  <a:lnTo>
                    <a:pt x="5735574" y="4711445"/>
                  </a:lnTo>
                  <a:lnTo>
                    <a:pt x="5735574" y="0"/>
                  </a:lnTo>
                  <a:lnTo>
                    <a:pt x="0" y="0"/>
                  </a:lnTo>
                  <a:lnTo>
                    <a:pt x="0" y="4711445"/>
                  </a:lnTo>
                  <a:close/>
                </a:path>
              </a:pathLst>
            </a:custGeom>
            <a:ln w="57150">
              <a:solidFill>
                <a:srgbClr val="70A0DC"/>
              </a:solidFill>
            </a:ln>
          </p:spPr>
          <p:txBody>
            <a:bodyPr wrap="square" lIns="0" tIns="0" rIns="0" bIns="0" rtlCol="0"/>
            <a:lstStyle/>
            <a:p>
              <a:endParaRPr/>
            </a:p>
          </p:txBody>
        </p:sp>
      </p:grpSp>
      <p:sp>
        <p:nvSpPr>
          <p:cNvPr id="47" name="object 47"/>
          <p:cNvSpPr txBox="1"/>
          <p:nvPr/>
        </p:nvSpPr>
        <p:spPr>
          <a:xfrm>
            <a:off x="1700657" y="7096950"/>
            <a:ext cx="2543175" cy="875030"/>
          </a:xfrm>
          <a:prstGeom prst="rect">
            <a:avLst/>
          </a:prstGeom>
        </p:spPr>
        <p:txBody>
          <a:bodyPr vert="horz" wrap="square" lIns="0" tIns="33020" rIns="0" bIns="0" rtlCol="0">
            <a:spAutoFit/>
          </a:bodyPr>
          <a:lstStyle/>
          <a:p>
            <a:pPr marL="257175" marR="5080" indent="-245110">
              <a:lnSpc>
                <a:spcPts val="3310"/>
              </a:lnSpc>
              <a:spcBef>
                <a:spcPts val="260"/>
              </a:spcBef>
            </a:pPr>
            <a:r>
              <a:rPr sz="2800" spc="-215" dirty="0">
                <a:latin typeface="Arial Black"/>
                <a:cs typeface="Arial Black"/>
              </a:rPr>
              <a:t>Kissimmee,</a:t>
            </a:r>
            <a:r>
              <a:rPr sz="2800" spc="-85" dirty="0">
                <a:latin typeface="Arial Black"/>
                <a:cs typeface="Arial Black"/>
              </a:rPr>
              <a:t> </a:t>
            </a:r>
            <a:r>
              <a:rPr sz="2800" spc="-355" dirty="0">
                <a:latin typeface="Arial Black"/>
                <a:cs typeface="Arial Black"/>
              </a:rPr>
              <a:t>FL </a:t>
            </a:r>
            <a:r>
              <a:rPr sz="2800" spc="-140" dirty="0">
                <a:latin typeface="Arial Black"/>
                <a:cs typeface="Arial Black"/>
              </a:rPr>
              <a:t>March</a:t>
            </a:r>
            <a:r>
              <a:rPr sz="2800" spc="-160" dirty="0">
                <a:latin typeface="Arial Black"/>
                <a:cs typeface="Arial Black"/>
              </a:rPr>
              <a:t> </a:t>
            </a:r>
            <a:r>
              <a:rPr sz="2800" spc="-300" dirty="0">
                <a:latin typeface="Arial Black"/>
                <a:cs typeface="Arial Black"/>
              </a:rPr>
              <a:t>2026</a:t>
            </a:r>
            <a:endParaRPr sz="2800">
              <a:latin typeface="Arial Black"/>
              <a:cs typeface="Arial Black"/>
            </a:endParaRPr>
          </a:p>
        </p:txBody>
      </p:sp>
      <p:grpSp>
        <p:nvGrpSpPr>
          <p:cNvPr id="52" name="object 52" descr="Promoting Deaf Diabetes Can Together at an expo event in Austin, Texas"/>
          <p:cNvGrpSpPr/>
          <p:nvPr/>
        </p:nvGrpSpPr>
        <p:grpSpPr>
          <a:xfrm>
            <a:off x="6334505" y="4249673"/>
            <a:ext cx="5866130" cy="4430395"/>
            <a:chOff x="6334505" y="4249673"/>
            <a:chExt cx="5866130" cy="4430395"/>
          </a:xfrm>
        </p:grpSpPr>
        <p:pic>
          <p:nvPicPr>
            <p:cNvPr id="53" name="object 53"/>
            <p:cNvPicPr/>
            <p:nvPr/>
          </p:nvPicPr>
          <p:blipFill>
            <a:blip r:embed="rId3" cstate="print"/>
            <a:stretch>
              <a:fillRect/>
            </a:stretch>
          </p:blipFill>
          <p:spPr>
            <a:xfrm>
              <a:off x="6391655" y="4306823"/>
              <a:ext cx="5751576" cy="4315968"/>
            </a:xfrm>
            <a:prstGeom prst="rect">
              <a:avLst/>
            </a:prstGeom>
          </p:spPr>
        </p:pic>
        <p:sp>
          <p:nvSpPr>
            <p:cNvPr id="54" name="object 54"/>
            <p:cNvSpPr/>
            <p:nvPr/>
          </p:nvSpPr>
          <p:spPr>
            <a:xfrm>
              <a:off x="6363080" y="4278248"/>
              <a:ext cx="5808980" cy="4373245"/>
            </a:xfrm>
            <a:custGeom>
              <a:avLst/>
              <a:gdLst/>
              <a:ahLst/>
              <a:cxnLst/>
              <a:rect l="l" t="t" r="r" b="b"/>
              <a:pathLst>
                <a:path w="5808980" h="4373245">
                  <a:moveTo>
                    <a:pt x="0" y="4373118"/>
                  </a:moveTo>
                  <a:lnTo>
                    <a:pt x="5808726" y="4373118"/>
                  </a:lnTo>
                  <a:lnTo>
                    <a:pt x="5808726" y="0"/>
                  </a:lnTo>
                  <a:lnTo>
                    <a:pt x="0" y="0"/>
                  </a:lnTo>
                  <a:lnTo>
                    <a:pt x="0" y="4373118"/>
                  </a:lnTo>
                  <a:close/>
                </a:path>
              </a:pathLst>
            </a:custGeom>
            <a:ln w="57150">
              <a:solidFill>
                <a:srgbClr val="94B3D6"/>
              </a:solidFill>
            </a:ln>
          </p:spPr>
          <p:txBody>
            <a:bodyPr wrap="square" lIns="0" tIns="0" rIns="0" bIns="0" rtlCol="0"/>
            <a:lstStyle/>
            <a:p>
              <a:endParaRPr/>
            </a:p>
          </p:txBody>
        </p:sp>
      </p:grpSp>
      <p:sp>
        <p:nvSpPr>
          <p:cNvPr id="55" name="object 55"/>
          <p:cNvSpPr txBox="1"/>
          <p:nvPr/>
        </p:nvSpPr>
        <p:spPr>
          <a:xfrm>
            <a:off x="8240903" y="8853513"/>
            <a:ext cx="1818005" cy="875030"/>
          </a:xfrm>
          <a:prstGeom prst="rect">
            <a:avLst/>
          </a:prstGeom>
        </p:spPr>
        <p:txBody>
          <a:bodyPr vert="horz" wrap="square" lIns="0" tIns="33020" rIns="0" bIns="0" rtlCol="0">
            <a:spAutoFit/>
          </a:bodyPr>
          <a:lstStyle/>
          <a:p>
            <a:pPr marL="29845" marR="5080" indent="-17780">
              <a:lnSpc>
                <a:spcPts val="3310"/>
              </a:lnSpc>
              <a:spcBef>
                <a:spcPts val="260"/>
              </a:spcBef>
            </a:pPr>
            <a:r>
              <a:rPr sz="2800" spc="-140" dirty="0">
                <a:latin typeface="Arial Black"/>
                <a:cs typeface="Arial Black"/>
              </a:rPr>
              <a:t>Austin,</a:t>
            </a:r>
            <a:r>
              <a:rPr sz="2800" spc="-190" dirty="0">
                <a:latin typeface="Arial Black"/>
                <a:cs typeface="Arial Black"/>
              </a:rPr>
              <a:t> </a:t>
            </a:r>
            <a:r>
              <a:rPr sz="2800" spc="-370" dirty="0">
                <a:latin typeface="Arial Black"/>
                <a:cs typeface="Arial Black"/>
              </a:rPr>
              <a:t>TX </a:t>
            </a:r>
            <a:r>
              <a:rPr sz="2800" spc="-100" dirty="0">
                <a:latin typeface="Arial Black"/>
                <a:cs typeface="Arial Black"/>
              </a:rPr>
              <a:t>April</a:t>
            </a:r>
            <a:r>
              <a:rPr sz="2800" spc="-200" dirty="0">
                <a:latin typeface="Arial Black"/>
                <a:cs typeface="Arial Black"/>
              </a:rPr>
              <a:t> </a:t>
            </a:r>
            <a:r>
              <a:rPr sz="2800" spc="-280" dirty="0">
                <a:latin typeface="Arial Black"/>
                <a:cs typeface="Arial Black"/>
              </a:rPr>
              <a:t>2026</a:t>
            </a:r>
            <a:endParaRPr sz="2800">
              <a:latin typeface="Arial Black"/>
              <a:cs typeface="Arial Black"/>
            </a:endParaRPr>
          </a:p>
        </p:txBody>
      </p:sp>
      <p:grpSp>
        <p:nvGrpSpPr>
          <p:cNvPr id="48" name="object 48" descr="A group of three women standing in front of a table  "/>
          <p:cNvGrpSpPr/>
          <p:nvPr/>
        </p:nvGrpSpPr>
        <p:grpSpPr>
          <a:xfrm>
            <a:off x="12470130" y="2228850"/>
            <a:ext cx="5591810" cy="4805680"/>
            <a:chOff x="12470130" y="2228850"/>
            <a:chExt cx="5591810" cy="4805680"/>
          </a:xfrm>
        </p:grpSpPr>
        <p:pic>
          <p:nvPicPr>
            <p:cNvPr id="49" name="object 49" descr="A group of women standing in front of a table  AI-generated content may be incorrect."/>
            <p:cNvPicPr/>
            <p:nvPr/>
          </p:nvPicPr>
          <p:blipFill>
            <a:blip r:embed="rId4" cstate="print"/>
            <a:stretch>
              <a:fillRect/>
            </a:stretch>
          </p:blipFill>
          <p:spPr>
            <a:xfrm>
              <a:off x="12527280" y="2286000"/>
              <a:ext cx="5477255" cy="4690872"/>
            </a:xfrm>
            <a:prstGeom prst="rect">
              <a:avLst/>
            </a:prstGeom>
          </p:spPr>
        </p:pic>
        <p:sp>
          <p:nvSpPr>
            <p:cNvPr id="50" name="object 50"/>
            <p:cNvSpPr/>
            <p:nvPr/>
          </p:nvSpPr>
          <p:spPr>
            <a:xfrm>
              <a:off x="12498705" y="2257425"/>
              <a:ext cx="5534660" cy="4748530"/>
            </a:xfrm>
            <a:custGeom>
              <a:avLst/>
              <a:gdLst/>
              <a:ahLst/>
              <a:cxnLst/>
              <a:rect l="l" t="t" r="r" b="b"/>
              <a:pathLst>
                <a:path w="5534659" h="4748530">
                  <a:moveTo>
                    <a:pt x="0" y="4748022"/>
                  </a:moveTo>
                  <a:lnTo>
                    <a:pt x="5534405" y="4748022"/>
                  </a:lnTo>
                  <a:lnTo>
                    <a:pt x="5534405" y="0"/>
                  </a:lnTo>
                  <a:lnTo>
                    <a:pt x="0" y="0"/>
                  </a:lnTo>
                  <a:lnTo>
                    <a:pt x="0" y="4748022"/>
                  </a:lnTo>
                  <a:close/>
                </a:path>
              </a:pathLst>
            </a:custGeom>
            <a:ln w="57149">
              <a:solidFill>
                <a:srgbClr val="70A0DC"/>
              </a:solidFill>
            </a:ln>
          </p:spPr>
          <p:txBody>
            <a:bodyPr wrap="square" lIns="0" tIns="0" rIns="0" bIns="0" rtlCol="0"/>
            <a:lstStyle/>
            <a:p>
              <a:endParaRPr/>
            </a:p>
          </p:txBody>
        </p:sp>
      </p:grpSp>
      <p:sp>
        <p:nvSpPr>
          <p:cNvPr id="51" name="object 51"/>
          <p:cNvSpPr txBox="1"/>
          <p:nvPr/>
        </p:nvSpPr>
        <p:spPr>
          <a:xfrm>
            <a:off x="14259813" y="7321740"/>
            <a:ext cx="2404110" cy="875030"/>
          </a:xfrm>
          <a:prstGeom prst="rect">
            <a:avLst/>
          </a:prstGeom>
        </p:spPr>
        <p:txBody>
          <a:bodyPr vert="horz" wrap="square" lIns="0" tIns="33020" rIns="0" bIns="0" rtlCol="0">
            <a:spAutoFit/>
          </a:bodyPr>
          <a:lstStyle/>
          <a:p>
            <a:pPr marL="325755" marR="5080" indent="-313055">
              <a:lnSpc>
                <a:spcPts val="3310"/>
              </a:lnSpc>
              <a:spcBef>
                <a:spcPts val="260"/>
              </a:spcBef>
            </a:pPr>
            <a:r>
              <a:rPr sz="2800" spc="-180" dirty="0">
                <a:latin typeface="Arial Black"/>
                <a:cs typeface="Arial Black"/>
              </a:rPr>
              <a:t>Pasadena,</a:t>
            </a:r>
            <a:r>
              <a:rPr sz="2800" spc="-170" dirty="0">
                <a:latin typeface="Arial Black"/>
                <a:cs typeface="Arial Black"/>
              </a:rPr>
              <a:t> </a:t>
            </a:r>
            <a:r>
              <a:rPr sz="2800" spc="-375" dirty="0">
                <a:latin typeface="Arial Black"/>
                <a:cs typeface="Arial Black"/>
              </a:rPr>
              <a:t>CA </a:t>
            </a:r>
            <a:r>
              <a:rPr sz="2800" spc="-100" dirty="0">
                <a:latin typeface="Arial Black"/>
                <a:cs typeface="Arial Black"/>
              </a:rPr>
              <a:t>April</a:t>
            </a:r>
            <a:r>
              <a:rPr sz="2800" spc="-200" dirty="0">
                <a:latin typeface="Arial Black"/>
                <a:cs typeface="Arial Black"/>
              </a:rPr>
              <a:t> </a:t>
            </a:r>
            <a:r>
              <a:rPr sz="2800" spc="-280" dirty="0">
                <a:latin typeface="Arial Black"/>
                <a:cs typeface="Arial Black"/>
              </a:rPr>
              <a:t>2026</a:t>
            </a:r>
            <a:endParaRPr sz="2800">
              <a:latin typeface="Arial Black"/>
              <a:cs typeface="Arial Black"/>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4703445">
              <a:lnSpc>
                <a:spcPct val="100000"/>
              </a:lnSpc>
              <a:spcBef>
                <a:spcPts val="125"/>
              </a:spcBef>
            </a:pPr>
            <a:r>
              <a:rPr sz="6100" b="0" spc="-434" dirty="0">
                <a:latin typeface="Arial Black"/>
                <a:cs typeface="Arial Black"/>
              </a:rPr>
              <a:t>CLINICIANS</a:t>
            </a:r>
            <a:endParaRPr sz="6100" dirty="0">
              <a:latin typeface="Arial Black"/>
              <a:cs typeface="Arial Black"/>
            </a:endParaRPr>
          </a:p>
        </p:txBody>
      </p:sp>
      <p:grpSp>
        <p:nvGrpSpPr>
          <p:cNvPr id="46" name="Group 45">
            <a:extLst>
              <a:ext uri="{FF2B5EF4-FFF2-40B4-BE49-F238E27FC236}">
                <a16:creationId xmlns:a16="http://schemas.microsoft.com/office/drawing/2014/main" id="{92938530-7C19-4302-9E52-EC7D21ACFE12}"/>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7" name="Group 46">
            <a:extLst>
              <a:ext uri="{FF2B5EF4-FFF2-40B4-BE49-F238E27FC236}">
                <a16:creationId xmlns:a16="http://schemas.microsoft.com/office/drawing/2014/main" id="{4B2CDBA0-32E0-4372-9B3B-6916E7CA23B7}"/>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pic>
        <p:nvPicPr>
          <p:cNvPr id="44" name="object 44" descr="American Diabetes Association logo"/>
          <p:cNvPicPr/>
          <p:nvPr/>
        </p:nvPicPr>
        <p:blipFill>
          <a:blip r:embed="rId2" cstate="print"/>
          <a:stretch>
            <a:fillRect/>
          </a:stretch>
        </p:blipFill>
        <p:spPr>
          <a:xfrm>
            <a:off x="2432057" y="5029891"/>
            <a:ext cx="4836493" cy="1213696"/>
          </a:xfrm>
          <a:prstGeom prst="rect">
            <a:avLst/>
          </a:prstGeom>
        </p:spPr>
      </p:pic>
      <p:pic>
        <p:nvPicPr>
          <p:cNvPr id="45" name="object 45" descr="Association for Diabetes Care &amp; Education Specialists logo"/>
          <p:cNvPicPr/>
          <p:nvPr/>
        </p:nvPicPr>
        <p:blipFill>
          <a:blip r:embed="rId3" cstate="print"/>
          <a:stretch>
            <a:fillRect/>
          </a:stretch>
        </p:blipFill>
        <p:spPr>
          <a:xfrm>
            <a:off x="10442692" y="4537213"/>
            <a:ext cx="5344410" cy="214984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423160" y="557783"/>
            <a:ext cx="13441680" cy="1161415"/>
          </a:xfrm>
          <a:custGeom>
            <a:avLst/>
            <a:gdLst/>
            <a:ahLst/>
            <a:cxnLst/>
            <a:rect l="l" t="t" r="r" b="b"/>
            <a:pathLst>
              <a:path w="13441680" h="1161414">
                <a:moveTo>
                  <a:pt x="13398881" y="0"/>
                </a:moveTo>
                <a:lnTo>
                  <a:pt x="42798" y="0"/>
                </a:lnTo>
                <a:lnTo>
                  <a:pt x="34379" y="513"/>
                </a:lnTo>
                <a:lnTo>
                  <a:pt x="0" y="19558"/>
                </a:lnTo>
                <a:lnTo>
                  <a:pt x="0" y="1141730"/>
                </a:lnTo>
                <a:lnTo>
                  <a:pt x="34379" y="1160774"/>
                </a:lnTo>
                <a:lnTo>
                  <a:pt x="42798" y="1161288"/>
                </a:lnTo>
                <a:lnTo>
                  <a:pt x="13398881" y="1161288"/>
                </a:lnTo>
                <a:lnTo>
                  <a:pt x="13415533" y="1159194"/>
                </a:lnTo>
                <a:lnTo>
                  <a:pt x="13429138" y="1153493"/>
                </a:lnTo>
                <a:lnTo>
                  <a:pt x="13438314" y="1145053"/>
                </a:lnTo>
                <a:lnTo>
                  <a:pt x="13441680" y="1134745"/>
                </a:lnTo>
                <a:lnTo>
                  <a:pt x="13441680" y="19558"/>
                </a:lnTo>
                <a:lnTo>
                  <a:pt x="13407300" y="513"/>
                </a:lnTo>
                <a:lnTo>
                  <a:pt x="13398881"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15875" rIns="0" bIns="0" rtlCol="0">
            <a:spAutoFit/>
          </a:bodyPr>
          <a:lstStyle/>
          <a:p>
            <a:pPr marL="2571750">
              <a:lnSpc>
                <a:spcPct val="100000"/>
              </a:lnSpc>
              <a:spcBef>
                <a:spcPts val="125"/>
              </a:spcBef>
            </a:pPr>
            <a:r>
              <a:rPr sz="6100" b="0" spc="-459" dirty="0">
                <a:latin typeface="Arial Black"/>
                <a:cs typeface="Arial Black"/>
              </a:rPr>
              <a:t>MEDICAL</a:t>
            </a:r>
            <a:r>
              <a:rPr sz="6100" b="0" spc="-390" dirty="0">
                <a:latin typeface="Arial Black"/>
                <a:cs typeface="Arial Black"/>
              </a:rPr>
              <a:t> </a:t>
            </a:r>
            <a:r>
              <a:rPr sz="6100" b="0" spc="-480" dirty="0">
                <a:latin typeface="Arial Black"/>
                <a:cs typeface="Arial Black"/>
              </a:rPr>
              <a:t>LIBRARIANS</a:t>
            </a:r>
            <a:endParaRPr sz="6100" dirty="0">
              <a:latin typeface="Arial Black"/>
              <a:cs typeface="Arial Black"/>
            </a:endParaRPr>
          </a:p>
        </p:txBody>
      </p:sp>
      <p:grpSp>
        <p:nvGrpSpPr>
          <p:cNvPr id="45" name="Group 44">
            <a:extLst>
              <a:ext uri="{FF2B5EF4-FFF2-40B4-BE49-F238E27FC236}">
                <a16:creationId xmlns:a16="http://schemas.microsoft.com/office/drawing/2014/main" id="{2DC50353-7F52-4A15-9456-F8344F245837}"/>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6" name="Group 45">
            <a:extLst>
              <a:ext uri="{FF2B5EF4-FFF2-40B4-BE49-F238E27FC236}">
                <a16:creationId xmlns:a16="http://schemas.microsoft.com/office/drawing/2014/main" id="{1263ADE4-390A-4D8E-AF8A-850BE9B5225A}"/>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pic>
        <p:nvPicPr>
          <p:cNvPr id="44" name="object 44" descr="NIH Network of the National Library of Medicine logo"/>
          <p:cNvPicPr/>
          <p:nvPr/>
        </p:nvPicPr>
        <p:blipFill>
          <a:blip r:embed="rId2" cstate="print"/>
          <a:stretch>
            <a:fillRect/>
          </a:stretch>
        </p:blipFill>
        <p:spPr>
          <a:xfrm>
            <a:off x="6108011" y="4594491"/>
            <a:ext cx="6011256" cy="167659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5084064" y="585216"/>
            <a:ext cx="8366759" cy="1161415"/>
          </a:xfrm>
          <a:custGeom>
            <a:avLst/>
            <a:gdLst/>
            <a:ahLst/>
            <a:cxnLst/>
            <a:rect l="l" t="t" r="r" b="b"/>
            <a:pathLst>
              <a:path w="8366759" h="1161414">
                <a:moveTo>
                  <a:pt x="8347202" y="0"/>
                </a:moveTo>
                <a:lnTo>
                  <a:pt x="26670" y="0"/>
                </a:lnTo>
                <a:lnTo>
                  <a:pt x="19558" y="0"/>
                </a:lnTo>
                <a:lnTo>
                  <a:pt x="12826" y="2793"/>
                </a:lnTo>
                <a:lnTo>
                  <a:pt x="2794" y="12826"/>
                </a:lnTo>
                <a:lnTo>
                  <a:pt x="0" y="19557"/>
                </a:lnTo>
                <a:lnTo>
                  <a:pt x="0" y="1141729"/>
                </a:lnTo>
                <a:lnTo>
                  <a:pt x="2794" y="1148460"/>
                </a:lnTo>
                <a:lnTo>
                  <a:pt x="12826" y="1158493"/>
                </a:lnTo>
                <a:lnTo>
                  <a:pt x="19558" y="1161287"/>
                </a:lnTo>
                <a:lnTo>
                  <a:pt x="8340090" y="1161287"/>
                </a:lnTo>
                <a:lnTo>
                  <a:pt x="8350472" y="1159194"/>
                </a:lnTo>
                <a:lnTo>
                  <a:pt x="8358949" y="1153493"/>
                </a:lnTo>
                <a:lnTo>
                  <a:pt x="8364664" y="1145053"/>
                </a:lnTo>
                <a:lnTo>
                  <a:pt x="8366759" y="1134744"/>
                </a:lnTo>
                <a:lnTo>
                  <a:pt x="8366759" y="19557"/>
                </a:lnTo>
                <a:lnTo>
                  <a:pt x="8363966" y="12826"/>
                </a:lnTo>
                <a:lnTo>
                  <a:pt x="8353933" y="2793"/>
                </a:lnTo>
                <a:lnTo>
                  <a:pt x="8347202" y="0"/>
                </a:lnTo>
                <a:close/>
              </a:path>
            </a:pathLst>
          </a:custGeom>
          <a:solidFill>
            <a:srgbClr val="AE172D"/>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68833" rIns="0" bIns="0" rtlCol="0">
            <a:spAutoFit/>
          </a:bodyPr>
          <a:lstStyle/>
          <a:p>
            <a:pPr marL="5057775">
              <a:lnSpc>
                <a:spcPct val="100000"/>
              </a:lnSpc>
              <a:spcBef>
                <a:spcPts val="125"/>
              </a:spcBef>
            </a:pPr>
            <a:r>
              <a:rPr sz="6100" b="0" spc="-530" dirty="0">
                <a:latin typeface="Arial Black"/>
                <a:cs typeface="Arial Black"/>
              </a:rPr>
              <a:t>METHODS</a:t>
            </a:r>
            <a:endParaRPr sz="6100" dirty="0">
              <a:latin typeface="Arial Black"/>
              <a:cs typeface="Arial Black"/>
            </a:endParaRPr>
          </a:p>
        </p:txBody>
      </p:sp>
      <p:grpSp>
        <p:nvGrpSpPr>
          <p:cNvPr id="4" name="object 4">
            <a:extLst>
              <a:ext uri="{C183D7F6-B498-43B3-948B-1728B52AA6E4}">
                <adec:decorative xmlns:adec="http://schemas.microsoft.com/office/drawing/2017/decorative" val="1"/>
              </a:ext>
            </a:extLst>
          </p:cNvPr>
          <p:cNvGrpSpPr/>
          <p:nvPr/>
        </p:nvGrpSpPr>
        <p:grpSpPr>
          <a:xfrm>
            <a:off x="7918704" y="3223260"/>
            <a:ext cx="1508760" cy="5852160"/>
            <a:chOff x="7918704" y="3223260"/>
            <a:chExt cx="1508760" cy="5852160"/>
          </a:xfrm>
        </p:grpSpPr>
        <p:sp>
          <p:nvSpPr>
            <p:cNvPr id="5" name="object 5"/>
            <p:cNvSpPr/>
            <p:nvPr/>
          </p:nvSpPr>
          <p:spPr>
            <a:xfrm>
              <a:off x="9109710" y="3223260"/>
              <a:ext cx="114300" cy="5852160"/>
            </a:xfrm>
            <a:custGeom>
              <a:avLst/>
              <a:gdLst/>
              <a:ahLst/>
              <a:cxnLst/>
              <a:rect l="l" t="t" r="r" b="b"/>
              <a:pathLst>
                <a:path w="114300" h="5852159">
                  <a:moveTo>
                    <a:pt x="0" y="5852160"/>
                  </a:moveTo>
                  <a:lnTo>
                    <a:pt x="114300" y="5852160"/>
                  </a:lnTo>
                  <a:lnTo>
                    <a:pt x="114300" y="0"/>
                  </a:lnTo>
                  <a:lnTo>
                    <a:pt x="0" y="0"/>
                  </a:lnTo>
                  <a:lnTo>
                    <a:pt x="0" y="5852160"/>
                  </a:lnTo>
                  <a:close/>
                </a:path>
              </a:pathLst>
            </a:custGeom>
            <a:solidFill>
              <a:srgbClr val="AC162C"/>
            </a:solidFill>
          </p:spPr>
          <p:txBody>
            <a:bodyPr wrap="square" lIns="0" tIns="0" rIns="0" bIns="0" rtlCol="0"/>
            <a:lstStyle/>
            <a:p>
              <a:endParaRPr/>
            </a:p>
          </p:txBody>
        </p:sp>
        <p:sp>
          <p:nvSpPr>
            <p:cNvPr id="6" name="object 6"/>
            <p:cNvSpPr/>
            <p:nvPr/>
          </p:nvSpPr>
          <p:spPr>
            <a:xfrm>
              <a:off x="8887968" y="3977640"/>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7" name="object 7"/>
            <p:cNvSpPr/>
            <p:nvPr/>
          </p:nvSpPr>
          <p:spPr>
            <a:xfrm>
              <a:off x="8887968" y="5870448"/>
              <a:ext cx="539750" cy="466725"/>
            </a:xfrm>
            <a:custGeom>
              <a:avLst/>
              <a:gdLst/>
              <a:ahLst/>
              <a:cxnLst/>
              <a:rect l="l" t="t" r="r" b="b"/>
              <a:pathLst>
                <a:path w="539750" h="466725">
                  <a:moveTo>
                    <a:pt x="404622" y="0"/>
                  </a:moveTo>
                  <a:lnTo>
                    <a:pt x="134874" y="0"/>
                  </a:lnTo>
                  <a:lnTo>
                    <a:pt x="0" y="233172"/>
                  </a:lnTo>
                  <a:lnTo>
                    <a:pt x="134874" y="466343"/>
                  </a:lnTo>
                  <a:lnTo>
                    <a:pt x="404622" y="466343"/>
                  </a:lnTo>
                  <a:lnTo>
                    <a:pt x="539496" y="233172"/>
                  </a:lnTo>
                  <a:lnTo>
                    <a:pt x="404622" y="0"/>
                  </a:lnTo>
                  <a:close/>
                </a:path>
              </a:pathLst>
            </a:custGeom>
            <a:solidFill>
              <a:srgbClr val="AC162C"/>
            </a:solidFill>
          </p:spPr>
          <p:txBody>
            <a:bodyPr wrap="square" lIns="0" tIns="0" rIns="0" bIns="0" rtlCol="0"/>
            <a:lstStyle/>
            <a:p>
              <a:endParaRPr/>
            </a:p>
          </p:txBody>
        </p:sp>
        <p:sp>
          <p:nvSpPr>
            <p:cNvPr id="8" name="object 8"/>
            <p:cNvSpPr/>
            <p:nvPr/>
          </p:nvSpPr>
          <p:spPr>
            <a:xfrm>
              <a:off x="8887968" y="7763256"/>
              <a:ext cx="539750" cy="466725"/>
            </a:xfrm>
            <a:custGeom>
              <a:avLst/>
              <a:gdLst/>
              <a:ahLst/>
              <a:cxnLst/>
              <a:rect l="l" t="t" r="r" b="b"/>
              <a:pathLst>
                <a:path w="539750" h="466725">
                  <a:moveTo>
                    <a:pt x="404622" y="0"/>
                  </a:moveTo>
                  <a:lnTo>
                    <a:pt x="134874" y="0"/>
                  </a:lnTo>
                  <a:lnTo>
                    <a:pt x="0" y="233172"/>
                  </a:lnTo>
                  <a:lnTo>
                    <a:pt x="134874" y="466344"/>
                  </a:lnTo>
                  <a:lnTo>
                    <a:pt x="404622" y="466344"/>
                  </a:lnTo>
                  <a:lnTo>
                    <a:pt x="539496" y="233172"/>
                  </a:lnTo>
                  <a:lnTo>
                    <a:pt x="404622" y="0"/>
                  </a:lnTo>
                  <a:close/>
                </a:path>
              </a:pathLst>
            </a:custGeom>
            <a:solidFill>
              <a:srgbClr val="393838"/>
            </a:solidFill>
          </p:spPr>
          <p:txBody>
            <a:bodyPr wrap="square" lIns="0" tIns="0" rIns="0" bIns="0" rtlCol="0"/>
            <a:lstStyle/>
            <a:p>
              <a:endParaRPr/>
            </a:p>
          </p:txBody>
        </p:sp>
        <p:sp>
          <p:nvSpPr>
            <p:cNvPr id="9" name="object 9"/>
            <p:cNvSpPr/>
            <p:nvPr/>
          </p:nvSpPr>
          <p:spPr>
            <a:xfrm>
              <a:off x="7918704" y="7973568"/>
              <a:ext cx="1033780" cy="73660"/>
            </a:xfrm>
            <a:custGeom>
              <a:avLst/>
              <a:gdLst/>
              <a:ahLst/>
              <a:cxnLst/>
              <a:rect l="l" t="t" r="r" b="b"/>
              <a:pathLst>
                <a:path w="1033779" h="73659">
                  <a:moveTo>
                    <a:pt x="1033272" y="0"/>
                  </a:moveTo>
                  <a:lnTo>
                    <a:pt x="0" y="0"/>
                  </a:lnTo>
                  <a:lnTo>
                    <a:pt x="0" y="73151"/>
                  </a:lnTo>
                  <a:lnTo>
                    <a:pt x="1033272" y="73151"/>
                  </a:lnTo>
                  <a:lnTo>
                    <a:pt x="1033272" y="0"/>
                  </a:lnTo>
                  <a:close/>
                </a:path>
              </a:pathLst>
            </a:custGeom>
            <a:solidFill>
              <a:srgbClr val="404040"/>
            </a:solidFill>
          </p:spPr>
          <p:txBody>
            <a:bodyPr wrap="square" lIns="0" tIns="0" rIns="0" bIns="0" rtlCol="0"/>
            <a:lstStyle/>
            <a:p>
              <a:endParaRPr/>
            </a:p>
          </p:txBody>
        </p:sp>
      </p:grpSp>
      <p:grpSp>
        <p:nvGrpSpPr>
          <p:cNvPr id="78" name="Group 77">
            <a:extLst>
              <a:ext uri="{FF2B5EF4-FFF2-40B4-BE49-F238E27FC236}">
                <a16:creationId xmlns:a16="http://schemas.microsoft.com/office/drawing/2014/main" id="{53B4D380-AB53-4ACF-9599-A3131C004BE2}"/>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24" name="object 2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79" name="Group 78">
            <a:extLst>
              <a:ext uri="{FF2B5EF4-FFF2-40B4-BE49-F238E27FC236}">
                <a16:creationId xmlns:a16="http://schemas.microsoft.com/office/drawing/2014/main" id="{F5B91FBD-A8FB-432E-97B6-6C147F01953D}"/>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44" name="object 4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8" name="object 4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9" name="object 4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0" name="object 5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1" name="object 5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2" name="object 5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3" name="object 5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4" name="object 5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5" name="object 5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6" name="object 5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7" name="object 5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8" name="object 5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9" name="object 5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0" name="object 6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1" name="object 6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2" name="object 6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3" name="object 6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64" name="object 64"/>
          <p:cNvSpPr txBox="1"/>
          <p:nvPr/>
        </p:nvSpPr>
        <p:spPr>
          <a:xfrm>
            <a:off x="3486022" y="7673276"/>
            <a:ext cx="1449070" cy="640715"/>
          </a:xfrm>
          <a:prstGeom prst="rect">
            <a:avLst/>
          </a:prstGeom>
        </p:spPr>
        <p:txBody>
          <a:bodyPr vert="horz" wrap="square" lIns="0" tIns="17145" rIns="0" bIns="0" rtlCol="0">
            <a:spAutoFit/>
          </a:bodyPr>
          <a:lstStyle/>
          <a:p>
            <a:pPr>
              <a:lnSpc>
                <a:spcPct val="100000"/>
              </a:lnSpc>
              <a:spcBef>
                <a:spcPts val="135"/>
              </a:spcBef>
            </a:pPr>
            <a:r>
              <a:rPr sz="4000" b="1" spc="-204" dirty="0">
                <a:latin typeface="Tahoma"/>
                <a:cs typeface="Tahoma"/>
              </a:rPr>
              <a:t>Reach</a:t>
            </a:r>
            <a:endParaRPr sz="4000">
              <a:latin typeface="Tahoma"/>
              <a:cs typeface="Tahoma"/>
            </a:endParaRPr>
          </a:p>
        </p:txBody>
      </p:sp>
      <p:grpSp>
        <p:nvGrpSpPr>
          <p:cNvPr id="80" name="Group 79" descr="Methods steps: Design, User Testing, Dissemination">
            <a:extLst>
              <a:ext uri="{FF2B5EF4-FFF2-40B4-BE49-F238E27FC236}">
                <a16:creationId xmlns:a16="http://schemas.microsoft.com/office/drawing/2014/main" id="{55E23596-50EB-41DB-A0B4-322F41CE07BF}"/>
              </a:ext>
            </a:extLst>
          </p:cNvPr>
          <p:cNvGrpSpPr/>
          <p:nvPr/>
        </p:nvGrpSpPr>
        <p:grpSpPr>
          <a:xfrm>
            <a:off x="9765792" y="3429000"/>
            <a:ext cx="7754620" cy="5340096"/>
            <a:chOff x="9765792" y="3429000"/>
            <a:chExt cx="7754620" cy="5340096"/>
          </a:xfrm>
        </p:grpSpPr>
        <p:grpSp>
          <p:nvGrpSpPr>
            <p:cNvPr id="10" name="object 10"/>
            <p:cNvGrpSpPr/>
            <p:nvPr/>
          </p:nvGrpSpPr>
          <p:grpSpPr>
            <a:xfrm>
              <a:off x="9765792" y="3429000"/>
              <a:ext cx="7754620" cy="1564005"/>
              <a:chOff x="9765792" y="3429000"/>
              <a:chExt cx="7754620" cy="1564005"/>
            </a:xfrm>
          </p:grpSpPr>
          <p:sp>
            <p:nvSpPr>
              <p:cNvPr id="11" name="object 11"/>
              <p:cNvSpPr/>
              <p:nvPr/>
            </p:nvSpPr>
            <p:spPr>
              <a:xfrm>
                <a:off x="9765792" y="3429000"/>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393838"/>
              </a:solidFill>
            </p:spPr>
            <p:txBody>
              <a:bodyPr wrap="square" lIns="0" tIns="0" rIns="0" bIns="0" rtlCol="0"/>
              <a:lstStyle/>
              <a:p>
                <a:endParaRPr/>
              </a:p>
            </p:txBody>
          </p:sp>
          <p:sp>
            <p:nvSpPr>
              <p:cNvPr id="12" name="object 12"/>
              <p:cNvSpPr/>
              <p:nvPr/>
            </p:nvSpPr>
            <p:spPr>
              <a:xfrm>
                <a:off x="10076688" y="3694175"/>
                <a:ext cx="1198245" cy="1033780"/>
              </a:xfrm>
              <a:custGeom>
                <a:avLst/>
                <a:gdLst/>
                <a:ahLst/>
                <a:cxnLst/>
                <a:rect l="l" t="t" r="r" b="b"/>
                <a:pathLst>
                  <a:path w="1198245" h="1033779">
                    <a:moveTo>
                      <a:pt x="898397" y="0"/>
                    </a:moveTo>
                    <a:lnTo>
                      <a:pt x="299465" y="0"/>
                    </a:lnTo>
                    <a:lnTo>
                      <a:pt x="0" y="516636"/>
                    </a:lnTo>
                    <a:lnTo>
                      <a:pt x="299465" y="1033272"/>
                    </a:lnTo>
                    <a:lnTo>
                      <a:pt x="898397" y="1033272"/>
                    </a:lnTo>
                    <a:lnTo>
                      <a:pt x="1197863" y="516636"/>
                    </a:lnTo>
                    <a:lnTo>
                      <a:pt x="898397" y="0"/>
                    </a:lnTo>
                    <a:close/>
                  </a:path>
                </a:pathLst>
              </a:custGeom>
              <a:solidFill>
                <a:srgbClr val="FFFFFF"/>
              </a:solidFill>
            </p:spPr>
            <p:txBody>
              <a:bodyPr wrap="square" lIns="0" tIns="0" rIns="0" bIns="0" rtlCol="0"/>
              <a:lstStyle/>
              <a:p>
                <a:endParaRPr/>
              </a:p>
            </p:txBody>
          </p:sp>
          <p:sp>
            <p:nvSpPr>
              <p:cNvPr id="13" name="object 13"/>
              <p:cNvSpPr/>
              <p:nvPr/>
            </p:nvSpPr>
            <p:spPr>
              <a:xfrm>
                <a:off x="10509174" y="4039856"/>
                <a:ext cx="74295" cy="455930"/>
              </a:xfrm>
              <a:custGeom>
                <a:avLst/>
                <a:gdLst/>
                <a:ahLst/>
                <a:cxnLst/>
                <a:rect l="l" t="t" r="r" b="b"/>
                <a:pathLst>
                  <a:path w="74295" h="455929">
                    <a:moveTo>
                      <a:pt x="68630" y="31457"/>
                    </a:moveTo>
                    <a:lnTo>
                      <a:pt x="47510" y="2133"/>
                    </a:lnTo>
                    <a:lnTo>
                      <a:pt x="47510" y="25679"/>
                    </a:lnTo>
                    <a:lnTo>
                      <a:pt x="47510" y="37211"/>
                    </a:lnTo>
                    <a:lnTo>
                      <a:pt x="42773" y="41935"/>
                    </a:lnTo>
                    <a:lnTo>
                      <a:pt x="31153" y="41935"/>
                    </a:lnTo>
                    <a:lnTo>
                      <a:pt x="26403" y="37211"/>
                    </a:lnTo>
                    <a:lnTo>
                      <a:pt x="26403" y="25679"/>
                    </a:lnTo>
                    <a:lnTo>
                      <a:pt x="31153" y="20967"/>
                    </a:lnTo>
                    <a:lnTo>
                      <a:pt x="42760" y="20967"/>
                    </a:lnTo>
                    <a:lnTo>
                      <a:pt x="47510" y="25679"/>
                    </a:lnTo>
                    <a:lnTo>
                      <a:pt x="47510" y="2133"/>
                    </a:lnTo>
                    <a:lnTo>
                      <a:pt x="7772" y="19240"/>
                    </a:lnTo>
                    <a:lnTo>
                      <a:pt x="5283" y="31457"/>
                    </a:lnTo>
                    <a:lnTo>
                      <a:pt x="6870" y="41275"/>
                    </a:lnTo>
                    <a:lnTo>
                      <a:pt x="11176" y="49733"/>
                    </a:lnTo>
                    <a:lnTo>
                      <a:pt x="11277" y="49923"/>
                    </a:lnTo>
                    <a:lnTo>
                      <a:pt x="17970" y="56807"/>
                    </a:lnTo>
                    <a:lnTo>
                      <a:pt x="26403" y="61328"/>
                    </a:lnTo>
                    <a:lnTo>
                      <a:pt x="26403" y="208076"/>
                    </a:lnTo>
                    <a:lnTo>
                      <a:pt x="28511" y="206502"/>
                    </a:lnTo>
                    <a:lnTo>
                      <a:pt x="33794" y="204406"/>
                    </a:lnTo>
                    <a:lnTo>
                      <a:pt x="36182" y="198120"/>
                    </a:lnTo>
                    <a:lnTo>
                      <a:pt x="38671" y="191833"/>
                    </a:lnTo>
                    <a:lnTo>
                      <a:pt x="41363" y="185547"/>
                    </a:lnTo>
                    <a:lnTo>
                      <a:pt x="44348" y="179247"/>
                    </a:lnTo>
                    <a:lnTo>
                      <a:pt x="40754" y="168643"/>
                    </a:lnTo>
                    <a:lnTo>
                      <a:pt x="40195" y="157632"/>
                    </a:lnTo>
                    <a:lnTo>
                      <a:pt x="42494" y="146824"/>
                    </a:lnTo>
                    <a:lnTo>
                      <a:pt x="47510" y="136791"/>
                    </a:lnTo>
                    <a:lnTo>
                      <a:pt x="47510" y="61328"/>
                    </a:lnTo>
                    <a:lnTo>
                      <a:pt x="55930" y="56578"/>
                    </a:lnTo>
                    <a:lnTo>
                      <a:pt x="62623" y="49733"/>
                    </a:lnTo>
                    <a:lnTo>
                      <a:pt x="66662" y="41935"/>
                    </a:lnTo>
                    <a:lnTo>
                      <a:pt x="67005" y="41275"/>
                    </a:lnTo>
                    <a:lnTo>
                      <a:pt x="67691" y="37211"/>
                    </a:lnTo>
                    <a:lnTo>
                      <a:pt x="68630" y="31457"/>
                    </a:lnTo>
                    <a:close/>
                  </a:path>
                  <a:path w="74295" h="455929">
                    <a:moveTo>
                      <a:pt x="73914" y="439216"/>
                    </a:moveTo>
                    <a:lnTo>
                      <a:pt x="69164" y="434505"/>
                    </a:lnTo>
                    <a:lnTo>
                      <a:pt x="10566" y="434505"/>
                    </a:lnTo>
                    <a:lnTo>
                      <a:pt x="4749" y="434505"/>
                    </a:lnTo>
                    <a:lnTo>
                      <a:pt x="0" y="439216"/>
                    </a:lnTo>
                    <a:lnTo>
                      <a:pt x="0" y="450748"/>
                    </a:lnTo>
                    <a:lnTo>
                      <a:pt x="4749" y="455472"/>
                    </a:lnTo>
                    <a:lnTo>
                      <a:pt x="69164" y="455472"/>
                    </a:lnTo>
                    <a:lnTo>
                      <a:pt x="73914" y="450748"/>
                    </a:lnTo>
                    <a:lnTo>
                      <a:pt x="73914" y="439216"/>
                    </a:lnTo>
                    <a:close/>
                  </a:path>
                </a:pathLst>
              </a:custGeom>
              <a:solidFill>
                <a:srgbClr val="5F5F5F"/>
              </a:solidFill>
            </p:spPr>
            <p:txBody>
              <a:bodyPr wrap="square" lIns="0" tIns="0" rIns="0" bIns="0" rtlCol="0"/>
              <a:lstStyle/>
              <a:p>
                <a:endParaRPr/>
              </a:p>
            </p:txBody>
          </p:sp>
          <p:pic>
            <p:nvPicPr>
              <p:cNvPr id="14" name="object 14"/>
              <p:cNvPicPr/>
              <p:nvPr/>
            </p:nvPicPr>
            <p:blipFill>
              <a:blip r:embed="rId2" cstate="print"/>
              <a:stretch>
                <a:fillRect/>
              </a:stretch>
            </p:blipFill>
            <p:spPr>
              <a:xfrm>
                <a:off x="10620048" y="4127383"/>
                <a:ext cx="230713" cy="267831"/>
              </a:xfrm>
              <a:prstGeom prst="rect">
                <a:avLst/>
              </a:prstGeom>
            </p:spPr>
          </p:pic>
          <p:sp>
            <p:nvSpPr>
              <p:cNvPr id="15" name="object 15"/>
              <p:cNvSpPr/>
              <p:nvPr/>
            </p:nvSpPr>
            <p:spPr>
              <a:xfrm>
                <a:off x="10367163" y="3929786"/>
                <a:ext cx="674370" cy="547370"/>
              </a:xfrm>
              <a:custGeom>
                <a:avLst/>
                <a:gdLst/>
                <a:ahLst/>
                <a:cxnLst/>
                <a:rect l="l" t="t" r="r" b="b"/>
                <a:pathLst>
                  <a:path w="674370" h="547370">
                    <a:moveTo>
                      <a:pt x="184251" y="483260"/>
                    </a:moveTo>
                    <a:lnTo>
                      <a:pt x="182130" y="476440"/>
                    </a:lnTo>
                    <a:lnTo>
                      <a:pt x="181610" y="469099"/>
                    </a:lnTo>
                    <a:lnTo>
                      <a:pt x="183184" y="462280"/>
                    </a:lnTo>
                    <a:lnTo>
                      <a:pt x="120904" y="462280"/>
                    </a:lnTo>
                    <a:lnTo>
                      <a:pt x="115087" y="462280"/>
                    </a:lnTo>
                    <a:lnTo>
                      <a:pt x="110337" y="467004"/>
                    </a:lnTo>
                    <a:lnTo>
                      <a:pt x="110337" y="478536"/>
                    </a:lnTo>
                    <a:lnTo>
                      <a:pt x="115087" y="483260"/>
                    </a:lnTo>
                    <a:lnTo>
                      <a:pt x="184251" y="483260"/>
                    </a:lnTo>
                    <a:close/>
                  </a:path>
                  <a:path w="674370" h="547370">
                    <a:moveTo>
                      <a:pt x="218567" y="524129"/>
                    </a:moveTo>
                    <a:lnTo>
                      <a:pt x="218033" y="523608"/>
                    </a:lnTo>
                    <a:lnTo>
                      <a:pt x="217512" y="523608"/>
                    </a:lnTo>
                    <a:lnTo>
                      <a:pt x="197446" y="503694"/>
                    </a:lnTo>
                    <a:lnTo>
                      <a:pt x="130924" y="503694"/>
                    </a:lnTo>
                    <a:lnTo>
                      <a:pt x="126174" y="508406"/>
                    </a:lnTo>
                    <a:lnTo>
                      <a:pt x="126174" y="519938"/>
                    </a:lnTo>
                    <a:lnTo>
                      <a:pt x="130924" y="524662"/>
                    </a:lnTo>
                    <a:lnTo>
                      <a:pt x="218567" y="524662"/>
                    </a:lnTo>
                    <a:lnTo>
                      <a:pt x="218567" y="524129"/>
                    </a:lnTo>
                    <a:close/>
                  </a:path>
                  <a:path w="674370" h="547370">
                    <a:moveTo>
                      <a:pt x="298805" y="188696"/>
                    </a:moveTo>
                    <a:lnTo>
                      <a:pt x="295770" y="182422"/>
                    </a:lnTo>
                    <a:lnTo>
                      <a:pt x="291553" y="177101"/>
                    </a:lnTo>
                    <a:lnTo>
                      <a:pt x="286334" y="172847"/>
                    </a:lnTo>
                    <a:lnTo>
                      <a:pt x="280327" y="169824"/>
                    </a:lnTo>
                    <a:lnTo>
                      <a:pt x="278218" y="176644"/>
                    </a:lnTo>
                    <a:lnTo>
                      <a:pt x="276644" y="183972"/>
                    </a:lnTo>
                    <a:lnTo>
                      <a:pt x="275590" y="190792"/>
                    </a:lnTo>
                    <a:lnTo>
                      <a:pt x="278218" y="192887"/>
                    </a:lnTo>
                    <a:lnTo>
                      <a:pt x="279806" y="195503"/>
                    </a:lnTo>
                    <a:lnTo>
                      <a:pt x="279806" y="202844"/>
                    </a:lnTo>
                    <a:lnTo>
                      <a:pt x="277698" y="206514"/>
                    </a:lnTo>
                    <a:lnTo>
                      <a:pt x="274523" y="208089"/>
                    </a:lnTo>
                    <a:lnTo>
                      <a:pt x="274523" y="208610"/>
                    </a:lnTo>
                    <a:lnTo>
                      <a:pt x="279806" y="205994"/>
                    </a:lnTo>
                    <a:lnTo>
                      <a:pt x="285610" y="203898"/>
                    </a:lnTo>
                    <a:lnTo>
                      <a:pt x="291414" y="202311"/>
                    </a:lnTo>
                    <a:lnTo>
                      <a:pt x="292468" y="197078"/>
                    </a:lnTo>
                    <a:lnTo>
                      <a:pt x="295122" y="192354"/>
                    </a:lnTo>
                    <a:lnTo>
                      <a:pt x="298805" y="188696"/>
                    </a:lnTo>
                    <a:close/>
                  </a:path>
                  <a:path w="674370" h="547370">
                    <a:moveTo>
                      <a:pt x="304622" y="50850"/>
                    </a:moveTo>
                    <a:lnTo>
                      <a:pt x="271792" y="25438"/>
                    </a:lnTo>
                    <a:lnTo>
                      <a:pt x="203377" y="1346"/>
                    </a:lnTo>
                    <a:lnTo>
                      <a:pt x="166306" y="0"/>
                    </a:lnTo>
                    <a:lnTo>
                      <a:pt x="115303" y="11137"/>
                    </a:lnTo>
                    <a:lnTo>
                      <a:pt x="70891" y="35509"/>
                    </a:lnTo>
                    <a:lnTo>
                      <a:pt x="35344" y="70878"/>
                    </a:lnTo>
                    <a:lnTo>
                      <a:pt x="10960" y="114998"/>
                    </a:lnTo>
                    <a:lnTo>
                      <a:pt x="0" y="165633"/>
                    </a:lnTo>
                    <a:lnTo>
                      <a:pt x="2425" y="209359"/>
                    </a:lnTo>
                    <a:lnTo>
                      <a:pt x="15443" y="250532"/>
                    </a:lnTo>
                    <a:lnTo>
                      <a:pt x="38163" y="287388"/>
                    </a:lnTo>
                    <a:lnTo>
                      <a:pt x="69684" y="318147"/>
                    </a:lnTo>
                    <a:lnTo>
                      <a:pt x="81635" y="329463"/>
                    </a:lnTo>
                    <a:lnTo>
                      <a:pt x="90411" y="342658"/>
                    </a:lnTo>
                    <a:lnTo>
                      <a:pt x="95821" y="357212"/>
                    </a:lnTo>
                    <a:lnTo>
                      <a:pt x="97663" y="372656"/>
                    </a:lnTo>
                    <a:lnTo>
                      <a:pt x="97663" y="407771"/>
                    </a:lnTo>
                    <a:lnTo>
                      <a:pt x="99733" y="418782"/>
                    </a:lnTo>
                    <a:lnTo>
                      <a:pt x="126695" y="440270"/>
                    </a:lnTo>
                    <a:lnTo>
                      <a:pt x="181076" y="440270"/>
                    </a:lnTo>
                    <a:lnTo>
                      <a:pt x="180555" y="438708"/>
                    </a:lnTo>
                    <a:lnTo>
                      <a:pt x="179501" y="436600"/>
                    </a:lnTo>
                    <a:lnTo>
                      <a:pt x="178968" y="435025"/>
                    </a:lnTo>
                    <a:lnTo>
                      <a:pt x="176860" y="429793"/>
                    </a:lnTo>
                    <a:lnTo>
                      <a:pt x="175806" y="426643"/>
                    </a:lnTo>
                    <a:lnTo>
                      <a:pt x="173164" y="425602"/>
                    </a:lnTo>
                    <a:lnTo>
                      <a:pt x="171043" y="424548"/>
                    </a:lnTo>
                    <a:lnTo>
                      <a:pt x="168414" y="422973"/>
                    </a:lnTo>
                    <a:lnTo>
                      <a:pt x="166306" y="421932"/>
                    </a:lnTo>
                    <a:lnTo>
                      <a:pt x="164706" y="420357"/>
                    </a:lnTo>
                    <a:lnTo>
                      <a:pt x="163296" y="419303"/>
                    </a:lnTo>
                    <a:lnTo>
                      <a:pt x="162598" y="418782"/>
                    </a:lnTo>
                    <a:lnTo>
                      <a:pt x="152577" y="418782"/>
                    </a:lnTo>
                    <a:lnTo>
                      <a:pt x="152577" y="406730"/>
                    </a:lnTo>
                    <a:lnTo>
                      <a:pt x="149402" y="400964"/>
                    </a:lnTo>
                    <a:lnTo>
                      <a:pt x="147294" y="393623"/>
                    </a:lnTo>
                    <a:lnTo>
                      <a:pt x="147294" y="346456"/>
                    </a:lnTo>
                    <a:lnTo>
                      <a:pt x="149402" y="339648"/>
                    </a:lnTo>
                    <a:lnTo>
                      <a:pt x="152565" y="333349"/>
                    </a:lnTo>
                    <a:lnTo>
                      <a:pt x="152565" y="264693"/>
                    </a:lnTo>
                    <a:lnTo>
                      <a:pt x="151511" y="262064"/>
                    </a:lnTo>
                    <a:lnTo>
                      <a:pt x="149936" y="260502"/>
                    </a:lnTo>
                    <a:lnTo>
                      <a:pt x="122847" y="230098"/>
                    </a:lnTo>
                    <a:lnTo>
                      <a:pt x="113499" y="219608"/>
                    </a:lnTo>
                    <a:lnTo>
                      <a:pt x="118249" y="214376"/>
                    </a:lnTo>
                    <a:lnTo>
                      <a:pt x="119951" y="209651"/>
                    </a:lnTo>
                    <a:lnTo>
                      <a:pt x="120904" y="207035"/>
                    </a:lnTo>
                    <a:lnTo>
                      <a:pt x="120904" y="199174"/>
                    </a:lnTo>
                    <a:lnTo>
                      <a:pt x="99771" y="169862"/>
                    </a:lnTo>
                    <a:lnTo>
                      <a:pt x="99771" y="193408"/>
                    </a:lnTo>
                    <a:lnTo>
                      <a:pt x="99771" y="204939"/>
                    </a:lnTo>
                    <a:lnTo>
                      <a:pt x="95034" y="209651"/>
                    </a:lnTo>
                    <a:lnTo>
                      <a:pt x="83413" y="209651"/>
                    </a:lnTo>
                    <a:lnTo>
                      <a:pt x="78663" y="204939"/>
                    </a:lnTo>
                    <a:lnTo>
                      <a:pt x="78663" y="193408"/>
                    </a:lnTo>
                    <a:lnTo>
                      <a:pt x="83413" y="188696"/>
                    </a:lnTo>
                    <a:lnTo>
                      <a:pt x="95034" y="188696"/>
                    </a:lnTo>
                    <a:lnTo>
                      <a:pt x="99771" y="193408"/>
                    </a:lnTo>
                    <a:lnTo>
                      <a:pt x="99771" y="169862"/>
                    </a:lnTo>
                    <a:lnTo>
                      <a:pt x="60045" y="186969"/>
                    </a:lnTo>
                    <a:lnTo>
                      <a:pt x="57543" y="199174"/>
                    </a:lnTo>
                    <a:lnTo>
                      <a:pt x="60045" y="211391"/>
                    </a:lnTo>
                    <a:lnTo>
                      <a:pt x="66852" y="221386"/>
                    </a:lnTo>
                    <a:lnTo>
                      <a:pt x="76923" y="228142"/>
                    </a:lnTo>
                    <a:lnTo>
                      <a:pt x="89217" y="230619"/>
                    </a:lnTo>
                    <a:lnTo>
                      <a:pt x="92913" y="230619"/>
                    </a:lnTo>
                    <a:lnTo>
                      <a:pt x="94500" y="230098"/>
                    </a:lnTo>
                    <a:lnTo>
                      <a:pt x="131457" y="271500"/>
                    </a:lnTo>
                    <a:lnTo>
                      <a:pt x="131457" y="419303"/>
                    </a:lnTo>
                    <a:lnTo>
                      <a:pt x="123532" y="419303"/>
                    </a:lnTo>
                    <a:lnTo>
                      <a:pt x="118783" y="413016"/>
                    </a:lnTo>
                    <a:lnTo>
                      <a:pt x="118783" y="372656"/>
                    </a:lnTo>
                    <a:lnTo>
                      <a:pt x="116357" y="352310"/>
                    </a:lnTo>
                    <a:lnTo>
                      <a:pt x="109308" y="333349"/>
                    </a:lnTo>
                    <a:lnTo>
                      <a:pt x="106743" y="329463"/>
                    </a:lnTo>
                    <a:lnTo>
                      <a:pt x="97840" y="316128"/>
                    </a:lnTo>
                    <a:lnTo>
                      <a:pt x="82359" y="301371"/>
                    </a:lnTo>
                    <a:lnTo>
                      <a:pt x="54444" y="274218"/>
                    </a:lnTo>
                    <a:lnTo>
                      <a:pt x="34442" y="241693"/>
                    </a:lnTo>
                    <a:lnTo>
                      <a:pt x="22961" y="205333"/>
                    </a:lnTo>
                    <a:lnTo>
                      <a:pt x="20650" y="167728"/>
                    </a:lnTo>
                    <a:lnTo>
                      <a:pt x="20586" y="166674"/>
                    </a:lnTo>
                    <a:lnTo>
                      <a:pt x="30378" y="122237"/>
                    </a:lnTo>
                    <a:lnTo>
                      <a:pt x="52057" y="83388"/>
                    </a:lnTo>
                    <a:lnTo>
                      <a:pt x="83566" y="52184"/>
                    </a:lnTo>
                    <a:lnTo>
                      <a:pt x="122859" y="30695"/>
                    </a:lnTo>
                    <a:lnTo>
                      <a:pt x="167881" y="20967"/>
                    </a:lnTo>
                    <a:lnTo>
                      <a:pt x="200545" y="21907"/>
                    </a:lnTo>
                    <a:lnTo>
                      <a:pt x="231559" y="29222"/>
                    </a:lnTo>
                    <a:lnTo>
                      <a:pt x="260311" y="42646"/>
                    </a:lnTo>
                    <a:lnTo>
                      <a:pt x="286143" y="61849"/>
                    </a:lnTo>
                    <a:lnTo>
                      <a:pt x="291947" y="57658"/>
                    </a:lnTo>
                    <a:lnTo>
                      <a:pt x="298284" y="53987"/>
                    </a:lnTo>
                    <a:lnTo>
                      <a:pt x="304622" y="50850"/>
                    </a:lnTo>
                    <a:close/>
                  </a:path>
                  <a:path w="674370" h="547370">
                    <a:moveTo>
                      <a:pt x="358470" y="172961"/>
                    </a:moveTo>
                    <a:lnTo>
                      <a:pt x="357098" y="154698"/>
                    </a:lnTo>
                    <a:lnTo>
                      <a:pt x="353847" y="136867"/>
                    </a:lnTo>
                    <a:lnTo>
                      <a:pt x="348818" y="119532"/>
                    </a:lnTo>
                    <a:lnTo>
                      <a:pt x="342099" y="102730"/>
                    </a:lnTo>
                    <a:lnTo>
                      <a:pt x="335762" y="105359"/>
                    </a:lnTo>
                    <a:lnTo>
                      <a:pt x="329438" y="108496"/>
                    </a:lnTo>
                    <a:lnTo>
                      <a:pt x="323621" y="112687"/>
                    </a:lnTo>
                    <a:lnTo>
                      <a:pt x="329260" y="127050"/>
                    </a:lnTo>
                    <a:lnTo>
                      <a:pt x="333451" y="141846"/>
                    </a:lnTo>
                    <a:lnTo>
                      <a:pt x="336169" y="157137"/>
                    </a:lnTo>
                    <a:lnTo>
                      <a:pt x="337350" y="172961"/>
                    </a:lnTo>
                    <a:lnTo>
                      <a:pt x="358470" y="172961"/>
                    </a:lnTo>
                    <a:close/>
                  </a:path>
                  <a:path w="674370" h="547370">
                    <a:moveTo>
                      <a:pt x="499948" y="421411"/>
                    </a:moveTo>
                    <a:lnTo>
                      <a:pt x="496265" y="414591"/>
                    </a:lnTo>
                    <a:lnTo>
                      <a:pt x="495896" y="408749"/>
                    </a:lnTo>
                    <a:lnTo>
                      <a:pt x="495833" y="407771"/>
                    </a:lnTo>
                    <a:lnTo>
                      <a:pt x="495731" y="406209"/>
                    </a:lnTo>
                    <a:lnTo>
                      <a:pt x="497319" y="398868"/>
                    </a:lnTo>
                    <a:lnTo>
                      <a:pt x="488340" y="389432"/>
                    </a:lnTo>
                    <a:lnTo>
                      <a:pt x="486752" y="391007"/>
                    </a:lnTo>
                    <a:lnTo>
                      <a:pt x="485698" y="392582"/>
                    </a:lnTo>
                    <a:lnTo>
                      <a:pt x="485635" y="394957"/>
                    </a:lnTo>
                    <a:lnTo>
                      <a:pt x="482346" y="407771"/>
                    </a:lnTo>
                    <a:lnTo>
                      <a:pt x="463003" y="446036"/>
                    </a:lnTo>
                    <a:lnTo>
                      <a:pt x="459828" y="450227"/>
                    </a:lnTo>
                    <a:lnTo>
                      <a:pt x="460362" y="456006"/>
                    </a:lnTo>
                    <a:lnTo>
                      <a:pt x="471970" y="467525"/>
                    </a:lnTo>
                    <a:lnTo>
                      <a:pt x="448741" y="490067"/>
                    </a:lnTo>
                    <a:lnTo>
                      <a:pt x="448221" y="490067"/>
                    </a:lnTo>
                    <a:lnTo>
                      <a:pt x="435546" y="477481"/>
                    </a:lnTo>
                    <a:lnTo>
                      <a:pt x="430276" y="476961"/>
                    </a:lnTo>
                    <a:lnTo>
                      <a:pt x="387515" y="496976"/>
                    </a:lnTo>
                    <a:lnTo>
                      <a:pt x="368503" y="501078"/>
                    </a:lnTo>
                    <a:lnTo>
                      <a:pt x="364794" y="505269"/>
                    </a:lnTo>
                    <a:lnTo>
                      <a:pt x="364693" y="513384"/>
                    </a:lnTo>
                    <a:lnTo>
                      <a:pt x="364274" y="525183"/>
                    </a:lnTo>
                    <a:lnTo>
                      <a:pt x="331012" y="525183"/>
                    </a:lnTo>
                    <a:lnTo>
                      <a:pt x="331012" y="505790"/>
                    </a:lnTo>
                    <a:lnTo>
                      <a:pt x="328701" y="503174"/>
                    </a:lnTo>
                    <a:lnTo>
                      <a:pt x="327317" y="501599"/>
                    </a:lnTo>
                    <a:lnTo>
                      <a:pt x="322046" y="500545"/>
                    </a:lnTo>
                    <a:lnTo>
                      <a:pt x="308089" y="497420"/>
                    </a:lnTo>
                    <a:lnTo>
                      <a:pt x="294716" y="492887"/>
                    </a:lnTo>
                    <a:lnTo>
                      <a:pt x="289687" y="490588"/>
                    </a:lnTo>
                    <a:lnTo>
                      <a:pt x="281952" y="487057"/>
                    </a:lnTo>
                    <a:lnTo>
                      <a:pt x="269773" y="480110"/>
                    </a:lnTo>
                    <a:lnTo>
                      <a:pt x="268185" y="479056"/>
                    </a:lnTo>
                    <a:lnTo>
                      <a:pt x="266077" y="478536"/>
                    </a:lnTo>
                    <a:lnTo>
                      <a:pt x="261327" y="478536"/>
                    </a:lnTo>
                    <a:lnTo>
                      <a:pt x="258686" y="479577"/>
                    </a:lnTo>
                    <a:lnTo>
                      <a:pt x="247599" y="490588"/>
                    </a:lnTo>
                    <a:lnTo>
                      <a:pt x="247065" y="490588"/>
                    </a:lnTo>
                    <a:lnTo>
                      <a:pt x="223850" y="468058"/>
                    </a:lnTo>
                    <a:lnTo>
                      <a:pt x="235458" y="456526"/>
                    </a:lnTo>
                    <a:lnTo>
                      <a:pt x="235889" y="451802"/>
                    </a:lnTo>
                    <a:lnTo>
                      <a:pt x="235978" y="450761"/>
                    </a:lnTo>
                    <a:lnTo>
                      <a:pt x="232816" y="446570"/>
                    </a:lnTo>
                    <a:lnTo>
                      <a:pt x="224891" y="434479"/>
                    </a:lnTo>
                    <a:lnTo>
                      <a:pt x="218503" y="421868"/>
                    </a:lnTo>
                    <a:lnTo>
                      <a:pt x="213588" y="408749"/>
                    </a:lnTo>
                    <a:lnTo>
                      <a:pt x="210108" y="395198"/>
                    </a:lnTo>
                    <a:lnTo>
                      <a:pt x="209181" y="391007"/>
                    </a:lnTo>
                    <a:lnTo>
                      <a:pt x="209054" y="390474"/>
                    </a:lnTo>
                    <a:lnTo>
                      <a:pt x="204838" y="386816"/>
                    </a:lnTo>
                    <a:lnTo>
                      <a:pt x="188468" y="386816"/>
                    </a:lnTo>
                    <a:lnTo>
                      <a:pt x="188468" y="354838"/>
                    </a:lnTo>
                    <a:lnTo>
                      <a:pt x="205892" y="354838"/>
                    </a:lnTo>
                    <a:lnTo>
                      <a:pt x="210108" y="351167"/>
                    </a:lnTo>
                    <a:lnTo>
                      <a:pt x="211112" y="346697"/>
                    </a:lnTo>
                    <a:lnTo>
                      <a:pt x="214642" y="332892"/>
                    </a:lnTo>
                    <a:lnTo>
                      <a:pt x="219557" y="319786"/>
                    </a:lnTo>
                    <a:lnTo>
                      <a:pt x="225945" y="307174"/>
                    </a:lnTo>
                    <a:lnTo>
                      <a:pt x="233870" y="295097"/>
                    </a:lnTo>
                    <a:lnTo>
                      <a:pt x="234403" y="294563"/>
                    </a:lnTo>
                    <a:lnTo>
                      <a:pt x="234403" y="294043"/>
                    </a:lnTo>
                    <a:lnTo>
                      <a:pt x="234924" y="293522"/>
                    </a:lnTo>
                    <a:lnTo>
                      <a:pt x="231241" y="287223"/>
                    </a:lnTo>
                    <a:lnTo>
                      <a:pt x="224904" y="273596"/>
                    </a:lnTo>
                    <a:lnTo>
                      <a:pt x="224370" y="273075"/>
                    </a:lnTo>
                    <a:lnTo>
                      <a:pt x="221208" y="265734"/>
                    </a:lnTo>
                    <a:lnTo>
                      <a:pt x="218567" y="258406"/>
                    </a:lnTo>
                    <a:lnTo>
                      <a:pt x="216979" y="251066"/>
                    </a:lnTo>
                    <a:lnTo>
                      <a:pt x="209588" y="258406"/>
                    </a:lnTo>
                    <a:lnTo>
                      <a:pt x="205371" y="262064"/>
                    </a:lnTo>
                    <a:lnTo>
                      <a:pt x="203250" y="267309"/>
                    </a:lnTo>
                    <a:lnTo>
                      <a:pt x="203250" y="278841"/>
                    </a:lnTo>
                    <a:lnTo>
                      <a:pt x="205371" y="284073"/>
                    </a:lnTo>
                    <a:lnTo>
                      <a:pt x="209588" y="288277"/>
                    </a:lnTo>
                    <a:lnTo>
                      <a:pt x="211709" y="289852"/>
                    </a:lnTo>
                    <a:lnTo>
                      <a:pt x="205473" y="300266"/>
                    </a:lnTo>
                    <a:lnTo>
                      <a:pt x="200215" y="311073"/>
                    </a:lnTo>
                    <a:lnTo>
                      <a:pt x="195961" y="322275"/>
                    </a:lnTo>
                    <a:lnTo>
                      <a:pt x="192697" y="333870"/>
                    </a:lnTo>
                    <a:lnTo>
                      <a:pt x="190576" y="333870"/>
                    </a:lnTo>
                    <a:lnTo>
                      <a:pt x="182295" y="335534"/>
                    </a:lnTo>
                    <a:lnTo>
                      <a:pt x="175399" y="340029"/>
                    </a:lnTo>
                    <a:lnTo>
                      <a:pt x="170688" y="346697"/>
                    </a:lnTo>
                    <a:lnTo>
                      <a:pt x="168935" y="354838"/>
                    </a:lnTo>
                    <a:lnTo>
                      <a:pt x="168935" y="386816"/>
                    </a:lnTo>
                    <a:lnTo>
                      <a:pt x="170561" y="394677"/>
                    </a:lnTo>
                    <a:lnTo>
                      <a:pt x="170611" y="394957"/>
                    </a:lnTo>
                    <a:lnTo>
                      <a:pt x="175209" y="401612"/>
                    </a:lnTo>
                    <a:lnTo>
                      <a:pt x="182206" y="406209"/>
                    </a:lnTo>
                    <a:lnTo>
                      <a:pt x="182499" y="406209"/>
                    </a:lnTo>
                    <a:lnTo>
                      <a:pt x="190576" y="407771"/>
                    </a:lnTo>
                    <a:lnTo>
                      <a:pt x="192697" y="407771"/>
                    </a:lnTo>
                    <a:lnTo>
                      <a:pt x="196253" y="419379"/>
                    </a:lnTo>
                    <a:lnTo>
                      <a:pt x="200609" y="430580"/>
                    </a:lnTo>
                    <a:lnTo>
                      <a:pt x="205765" y="441388"/>
                    </a:lnTo>
                    <a:lnTo>
                      <a:pt x="211709" y="451802"/>
                    </a:lnTo>
                    <a:lnTo>
                      <a:pt x="209588" y="453377"/>
                    </a:lnTo>
                    <a:lnTo>
                      <a:pt x="205371" y="457568"/>
                    </a:lnTo>
                    <a:lnTo>
                      <a:pt x="203250" y="462813"/>
                    </a:lnTo>
                    <a:lnTo>
                      <a:pt x="203250" y="474345"/>
                    </a:lnTo>
                    <a:lnTo>
                      <a:pt x="205371" y="479577"/>
                    </a:lnTo>
                    <a:lnTo>
                      <a:pt x="209588" y="483781"/>
                    </a:lnTo>
                    <a:lnTo>
                      <a:pt x="232816" y="506310"/>
                    </a:lnTo>
                    <a:lnTo>
                      <a:pt x="240004" y="511035"/>
                    </a:lnTo>
                    <a:lnTo>
                      <a:pt x="240296" y="511035"/>
                    </a:lnTo>
                    <a:lnTo>
                      <a:pt x="247865" y="512406"/>
                    </a:lnTo>
                    <a:lnTo>
                      <a:pt x="255828" y="510806"/>
                    </a:lnTo>
                    <a:lnTo>
                      <a:pt x="262915" y="506310"/>
                    </a:lnTo>
                    <a:lnTo>
                      <a:pt x="266077" y="503174"/>
                    </a:lnTo>
                    <a:lnTo>
                      <a:pt x="276567" y="508673"/>
                    </a:lnTo>
                    <a:lnTo>
                      <a:pt x="287464" y="513384"/>
                    </a:lnTo>
                    <a:lnTo>
                      <a:pt x="298742" y="517321"/>
                    </a:lnTo>
                    <a:lnTo>
                      <a:pt x="310426" y="520458"/>
                    </a:lnTo>
                    <a:lnTo>
                      <a:pt x="310426" y="526224"/>
                    </a:lnTo>
                    <a:lnTo>
                      <a:pt x="312102" y="534365"/>
                    </a:lnTo>
                    <a:lnTo>
                      <a:pt x="316687" y="541032"/>
                    </a:lnTo>
                    <a:lnTo>
                      <a:pt x="323570" y="545541"/>
                    </a:lnTo>
                    <a:lnTo>
                      <a:pt x="332066" y="547192"/>
                    </a:lnTo>
                    <a:lnTo>
                      <a:pt x="364794" y="547192"/>
                    </a:lnTo>
                    <a:lnTo>
                      <a:pt x="373087" y="545541"/>
                    </a:lnTo>
                    <a:lnTo>
                      <a:pt x="379984" y="541032"/>
                    </a:lnTo>
                    <a:lnTo>
                      <a:pt x="384695" y="534365"/>
                    </a:lnTo>
                    <a:lnTo>
                      <a:pt x="386448" y="526224"/>
                    </a:lnTo>
                    <a:lnTo>
                      <a:pt x="386448" y="525183"/>
                    </a:lnTo>
                    <a:lnTo>
                      <a:pt x="386448" y="520458"/>
                    </a:lnTo>
                    <a:lnTo>
                      <a:pt x="398132" y="517321"/>
                    </a:lnTo>
                    <a:lnTo>
                      <a:pt x="409409" y="513384"/>
                    </a:lnTo>
                    <a:lnTo>
                      <a:pt x="420306" y="508673"/>
                    </a:lnTo>
                    <a:lnTo>
                      <a:pt x="430796" y="503174"/>
                    </a:lnTo>
                    <a:lnTo>
                      <a:pt x="433959" y="506310"/>
                    </a:lnTo>
                    <a:lnTo>
                      <a:pt x="441045" y="511035"/>
                    </a:lnTo>
                    <a:lnTo>
                      <a:pt x="449008" y="512597"/>
                    </a:lnTo>
                    <a:lnTo>
                      <a:pt x="456971" y="511035"/>
                    </a:lnTo>
                    <a:lnTo>
                      <a:pt x="487286" y="483781"/>
                    </a:lnTo>
                    <a:lnTo>
                      <a:pt x="493623" y="474345"/>
                    </a:lnTo>
                    <a:lnTo>
                      <a:pt x="493623" y="462813"/>
                    </a:lnTo>
                    <a:lnTo>
                      <a:pt x="491502" y="457568"/>
                    </a:lnTo>
                    <a:lnTo>
                      <a:pt x="485178" y="451281"/>
                    </a:lnTo>
                    <a:lnTo>
                      <a:pt x="489635" y="444106"/>
                    </a:lnTo>
                    <a:lnTo>
                      <a:pt x="493560" y="436740"/>
                    </a:lnTo>
                    <a:lnTo>
                      <a:pt x="496976" y="429171"/>
                    </a:lnTo>
                    <a:lnTo>
                      <a:pt x="499948" y="421411"/>
                    </a:lnTo>
                    <a:close/>
                  </a:path>
                  <a:path w="674370" h="547370">
                    <a:moveTo>
                      <a:pt x="627710" y="438150"/>
                    </a:moveTo>
                    <a:lnTo>
                      <a:pt x="622985" y="433463"/>
                    </a:lnTo>
                    <a:lnTo>
                      <a:pt x="611327" y="433463"/>
                    </a:lnTo>
                    <a:lnTo>
                      <a:pt x="606602" y="438150"/>
                    </a:lnTo>
                    <a:lnTo>
                      <a:pt x="606602" y="449732"/>
                    </a:lnTo>
                    <a:lnTo>
                      <a:pt x="611327" y="454418"/>
                    </a:lnTo>
                    <a:lnTo>
                      <a:pt x="622985" y="454418"/>
                    </a:lnTo>
                    <a:lnTo>
                      <a:pt x="627710" y="449732"/>
                    </a:lnTo>
                    <a:lnTo>
                      <a:pt x="627710" y="443941"/>
                    </a:lnTo>
                    <a:lnTo>
                      <a:pt x="627710" y="438150"/>
                    </a:lnTo>
                    <a:close/>
                  </a:path>
                  <a:path w="674370" h="547370">
                    <a:moveTo>
                      <a:pt x="674306" y="444728"/>
                    </a:moveTo>
                    <a:lnTo>
                      <a:pt x="672820" y="436816"/>
                    </a:lnTo>
                    <a:lnTo>
                      <a:pt x="668375" y="429793"/>
                    </a:lnTo>
                    <a:lnTo>
                      <a:pt x="654113" y="415455"/>
                    </a:lnTo>
                    <a:lnTo>
                      <a:pt x="654113" y="444982"/>
                    </a:lnTo>
                    <a:lnTo>
                      <a:pt x="616623" y="482206"/>
                    </a:lnTo>
                    <a:lnTo>
                      <a:pt x="541667" y="407250"/>
                    </a:lnTo>
                    <a:lnTo>
                      <a:pt x="567537" y="381571"/>
                    </a:lnTo>
                    <a:lnTo>
                      <a:pt x="579145" y="370039"/>
                    </a:lnTo>
                    <a:lnTo>
                      <a:pt x="654113" y="444982"/>
                    </a:lnTo>
                    <a:lnTo>
                      <a:pt x="654113" y="415455"/>
                    </a:lnTo>
                    <a:lnTo>
                      <a:pt x="608952" y="370039"/>
                    </a:lnTo>
                    <a:lnTo>
                      <a:pt x="590715" y="351701"/>
                    </a:lnTo>
                    <a:lnTo>
                      <a:pt x="587070" y="348030"/>
                    </a:lnTo>
                    <a:lnTo>
                      <a:pt x="582841" y="343827"/>
                    </a:lnTo>
                    <a:lnTo>
                      <a:pt x="575983" y="343827"/>
                    </a:lnTo>
                    <a:lnTo>
                      <a:pt x="572287" y="348030"/>
                    </a:lnTo>
                    <a:lnTo>
                      <a:pt x="568591" y="351701"/>
                    </a:lnTo>
                    <a:lnTo>
                      <a:pt x="553275" y="336499"/>
                    </a:lnTo>
                    <a:lnTo>
                      <a:pt x="553275" y="366369"/>
                    </a:lnTo>
                    <a:lnTo>
                      <a:pt x="538492" y="381571"/>
                    </a:lnTo>
                    <a:lnTo>
                      <a:pt x="493509" y="336499"/>
                    </a:lnTo>
                    <a:lnTo>
                      <a:pt x="482003" y="324967"/>
                    </a:lnTo>
                    <a:lnTo>
                      <a:pt x="496785" y="309765"/>
                    </a:lnTo>
                    <a:lnTo>
                      <a:pt x="553275" y="366369"/>
                    </a:lnTo>
                    <a:lnTo>
                      <a:pt x="553275" y="336499"/>
                    </a:lnTo>
                    <a:lnTo>
                      <a:pt x="526351" y="309765"/>
                    </a:lnTo>
                    <a:lnTo>
                      <a:pt x="509981" y="293522"/>
                    </a:lnTo>
                    <a:lnTo>
                      <a:pt x="529361" y="255270"/>
                    </a:lnTo>
                    <a:lnTo>
                      <a:pt x="537413" y="213918"/>
                    </a:lnTo>
                    <a:lnTo>
                      <a:pt x="534085" y="172046"/>
                    </a:lnTo>
                    <a:lnTo>
                      <a:pt x="519328" y="132207"/>
                    </a:lnTo>
                    <a:lnTo>
                      <a:pt x="515569" y="127165"/>
                    </a:lnTo>
                    <a:lnTo>
                      <a:pt x="515569" y="184759"/>
                    </a:lnTo>
                    <a:lnTo>
                      <a:pt x="515442" y="225653"/>
                    </a:lnTo>
                    <a:lnTo>
                      <a:pt x="503148" y="264299"/>
                    </a:lnTo>
                    <a:lnTo>
                      <a:pt x="478307" y="298754"/>
                    </a:lnTo>
                    <a:lnTo>
                      <a:pt x="435546" y="327583"/>
                    </a:lnTo>
                    <a:lnTo>
                      <a:pt x="384873" y="337540"/>
                    </a:lnTo>
                    <a:lnTo>
                      <a:pt x="358838" y="335026"/>
                    </a:lnTo>
                    <a:lnTo>
                      <a:pt x="311518" y="315429"/>
                    </a:lnTo>
                    <a:lnTo>
                      <a:pt x="266585" y="264553"/>
                    </a:lnTo>
                    <a:lnTo>
                      <a:pt x="254165" y="225653"/>
                    </a:lnTo>
                    <a:lnTo>
                      <a:pt x="254292" y="184759"/>
                    </a:lnTo>
                    <a:lnTo>
                      <a:pt x="266585" y="146100"/>
                    </a:lnTo>
                    <a:lnTo>
                      <a:pt x="291414" y="111645"/>
                    </a:lnTo>
                    <a:lnTo>
                      <a:pt x="334187" y="82816"/>
                    </a:lnTo>
                    <a:lnTo>
                      <a:pt x="384873" y="72859"/>
                    </a:lnTo>
                    <a:lnTo>
                      <a:pt x="410832" y="75387"/>
                    </a:lnTo>
                    <a:lnTo>
                      <a:pt x="457987" y="94970"/>
                    </a:lnTo>
                    <a:lnTo>
                      <a:pt x="503148" y="145846"/>
                    </a:lnTo>
                    <a:lnTo>
                      <a:pt x="515569" y="184759"/>
                    </a:lnTo>
                    <a:lnTo>
                      <a:pt x="515569" y="127165"/>
                    </a:lnTo>
                    <a:lnTo>
                      <a:pt x="493090" y="96977"/>
                    </a:lnTo>
                    <a:lnTo>
                      <a:pt x="469646" y="77762"/>
                    </a:lnTo>
                    <a:lnTo>
                      <a:pt x="460514" y="72859"/>
                    </a:lnTo>
                    <a:lnTo>
                      <a:pt x="443331" y="63627"/>
                    </a:lnTo>
                    <a:lnTo>
                      <a:pt x="414845" y="54889"/>
                    </a:lnTo>
                    <a:lnTo>
                      <a:pt x="384873" y="51892"/>
                    </a:lnTo>
                    <a:lnTo>
                      <a:pt x="354126" y="54889"/>
                    </a:lnTo>
                    <a:lnTo>
                      <a:pt x="354647" y="54889"/>
                    </a:lnTo>
                    <a:lnTo>
                      <a:pt x="326390" y="63423"/>
                    </a:lnTo>
                    <a:lnTo>
                      <a:pt x="300075" y="77546"/>
                    </a:lnTo>
                    <a:lnTo>
                      <a:pt x="276644" y="96977"/>
                    </a:lnTo>
                    <a:lnTo>
                      <a:pt x="248005" y="136690"/>
                    </a:lnTo>
                    <a:lnTo>
                      <a:pt x="233680" y="181762"/>
                    </a:lnTo>
                    <a:lnTo>
                      <a:pt x="233680" y="228638"/>
                    </a:lnTo>
                    <a:lnTo>
                      <a:pt x="248005" y="273710"/>
                    </a:lnTo>
                    <a:lnTo>
                      <a:pt x="276644" y="313436"/>
                    </a:lnTo>
                    <a:lnTo>
                      <a:pt x="326390" y="346786"/>
                    </a:lnTo>
                    <a:lnTo>
                      <a:pt x="384873" y="358508"/>
                    </a:lnTo>
                    <a:lnTo>
                      <a:pt x="405917" y="357060"/>
                    </a:lnTo>
                    <a:lnTo>
                      <a:pt x="426173" y="352806"/>
                    </a:lnTo>
                    <a:lnTo>
                      <a:pt x="445452" y="345909"/>
                    </a:lnTo>
                    <a:lnTo>
                      <a:pt x="461518" y="337540"/>
                    </a:lnTo>
                    <a:lnTo>
                      <a:pt x="463524" y="336499"/>
                    </a:lnTo>
                    <a:lnTo>
                      <a:pt x="523189" y="396252"/>
                    </a:lnTo>
                    <a:lnTo>
                      <a:pt x="515264" y="404114"/>
                    </a:lnTo>
                    <a:lnTo>
                      <a:pt x="515264" y="410400"/>
                    </a:lnTo>
                    <a:lnTo>
                      <a:pt x="519480" y="414591"/>
                    </a:lnTo>
                    <a:lnTo>
                      <a:pt x="601319" y="496874"/>
                    </a:lnTo>
                    <a:lnTo>
                      <a:pt x="605548" y="501078"/>
                    </a:lnTo>
                    <a:lnTo>
                      <a:pt x="610831" y="503174"/>
                    </a:lnTo>
                    <a:lnTo>
                      <a:pt x="621906" y="503174"/>
                    </a:lnTo>
                    <a:lnTo>
                      <a:pt x="627189" y="501078"/>
                    </a:lnTo>
                    <a:lnTo>
                      <a:pt x="630885" y="496874"/>
                    </a:lnTo>
                    <a:lnTo>
                      <a:pt x="645668" y="482206"/>
                    </a:lnTo>
                    <a:lnTo>
                      <a:pt x="668375" y="459663"/>
                    </a:lnTo>
                    <a:lnTo>
                      <a:pt x="672820" y="452640"/>
                    </a:lnTo>
                    <a:lnTo>
                      <a:pt x="674255" y="444982"/>
                    </a:lnTo>
                    <a:lnTo>
                      <a:pt x="674306" y="444728"/>
                    </a:lnTo>
                    <a:close/>
                  </a:path>
                </a:pathLst>
              </a:custGeom>
              <a:solidFill>
                <a:srgbClr val="5F5F5F"/>
              </a:solidFill>
            </p:spPr>
            <p:txBody>
              <a:bodyPr wrap="square" lIns="0" tIns="0" rIns="0" bIns="0" rtlCol="0"/>
              <a:lstStyle/>
              <a:p>
                <a:endParaRPr/>
              </a:p>
            </p:txBody>
          </p:sp>
        </p:grpSp>
        <p:grpSp>
          <p:nvGrpSpPr>
            <p:cNvPr id="16" name="object 16"/>
            <p:cNvGrpSpPr/>
            <p:nvPr/>
          </p:nvGrpSpPr>
          <p:grpSpPr>
            <a:xfrm>
              <a:off x="9765792" y="5321808"/>
              <a:ext cx="7754620" cy="1564005"/>
              <a:chOff x="9765792" y="5321808"/>
              <a:chExt cx="7754620" cy="1564005"/>
            </a:xfrm>
          </p:grpSpPr>
          <p:sp>
            <p:nvSpPr>
              <p:cNvPr id="17" name="object 17"/>
              <p:cNvSpPr/>
              <p:nvPr/>
            </p:nvSpPr>
            <p:spPr>
              <a:xfrm>
                <a:off x="9765792" y="5321808"/>
                <a:ext cx="7754620" cy="1564005"/>
              </a:xfrm>
              <a:custGeom>
                <a:avLst/>
                <a:gdLst/>
                <a:ahLst/>
                <a:cxnLst/>
                <a:rect l="l" t="t" r="r" b="b"/>
                <a:pathLst>
                  <a:path w="7754619" h="1564004">
                    <a:moveTo>
                      <a:pt x="7299959" y="0"/>
                    </a:moveTo>
                    <a:lnTo>
                      <a:pt x="454151" y="0"/>
                    </a:lnTo>
                    <a:lnTo>
                      <a:pt x="0" y="781812"/>
                    </a:lnTo>
                    <a:lnTo>
                      <a:pt x="454151" y="1563624"/>
                    </a:lnTo>
                    <a:lnTo>
                      <a:pt x="7299959" y="1563624"/>
                    </a:lnTo>
                    <a:lnTo>
                      <a:pt x="7754111" y="781812"/>
                    </a:lnTo>
                    <a:lnTo>
                      <a:pt x="7299959" y="0"/>
                    </a:lnTo>
                    <a:close/>
                  </a:path>
                </a:pathLst>
              </a:custGeom>
              <a:solidFill>
                <a:srgbClr val="AC162C"/>
              </a:solidFill>
            </p:spPr>
            <p:txBody>
              <a:bodyPr wrap="square" lIns="0" tIns="0" rIns="0" bIns="0" rtlCol="0"/>
              <a:lstStyle/>
              <a:p>
                <a:endParaRPr/>
              </a:p>
            </p:txBody>
          </p:sp>
          <p:sp>
            <p:nvSpPr>
              <p:cNvPr id="18" name="object 18"/>
              <p:cNvSpPr/>
              <p:nvPr/>
            </p:nvSpPr>
            <p:spPr>
              <a:xfrm>
                <a:off x="10076688" y="5586984"/>
                <a:ext cx="1198245" cy="1033780"/>
              </a:xfrm>
              <a:custGeom>
                <a:avLst/>
                <a:gdLst/>
                <a:ahLst/>
                <a:cxnLst/>
                <a:rect l="l" t="t" r="r" b="b"/>
                <a:pathLst>
                  <a:path w="1198245" h="1033779">
                    <a:moveTo>
                      <a:pt x="898397" y="0"/>
                    </a:moveTo>
                    <a:lnTo>
                      <a:pt x="299465" y="0"/>
                    </a:lnTo>
                    <a:lnTo>
                      <a:pt x="0" y="516636"/>
                    </a:lnTo>
                    <a:lnTo>
                      <a:pt x="299465" y="1033271"/>
                    </a:lnTo>
                    <a:lnTo>
                      <a:pt x="898397" y="1033271"/>
                    </a:lnTo>
                    <a:lnTo>
                      <a:pt x="1197863" y="516636"/>
                    </a:lnTo>
                    <a:lnTo>
                      <a:pt x="898397" y="0"/>
                    </a:lnTo>
                    <a:close/>
                  </a:path>
                </a:pathLst>
              </a:custGeom>
              <a:solidFill>
                <a:srgbClr val="FFFFFF"/>
              </a:solidFill>
            </p:spPr>
            <p:txBody>
              <a:bodyPr wrap="square" lIns="0" tIns="0" rIns="0" bIns="0" rtlCol="0"/>
              <a:lstStyle/>
              <a:p>
                <a:endParaRPr/>
              </a:p>
            </p:txBody>
          </p:sp>
        </p:grpSp>
        <p:grpSp>
          <p:nvGrpSpPr>
            <p:cNvPr id="19" name="object 19"/>
            <p:cNvGrpSpPr/>
            <p:nvPr/>
          </p:nvGrpSpPr>
          <p:grpSpPr>
            <a:xfrm>
              <a:off x="9765792" y="7214616"/>
              <a:ext cx="7754620" cy="1554480"/>
              <a:chOff x="9765792" y="7214616"/>
              <a:chExt cx="7754620" cy="1554480"/>
            </a:xfrm>
          </p:grpSpPr>
          <p:sp>
            <p:nvSpPr>
              <p:cNvPr id="20" name="object 20"/>
              <p:cNvSpPr/>
              <p:nvPr/>
            </p:nvSpPr>
            <p:spPr>
              <a:xfrm>
                <a:off x="9765792" y="7214616"/>
                <a:ext cx="7754620" cy="1554480"/>
              </a:xfrm>
              <a:custGeom>
                <a:avLst/>
                <a:gdLst/>
                <a:ahLst/>
                <a:cxnLst/>
                <a:rect l="l" t="t" r="r" b="b"/>
                <a:pathLst>
                  <a:path w="7754619" h="1554479">
                    <a:moveTo>
                      <a:pt x="7299959" y="0"/>
                    </a:moveTo>
                    <a:lnTo>
                      <a:pt x="454151" y="0"/>
                    </a:lnTo>
                    <a:lnTo>
                      <a:pt x="0" y="777239"/>
                    </a:lnTo>
                    <a:lnTo>
                      <a:pt x="454151" y="1554479"/>
                    </a:lnTo>
                    <a:lnTo>
                      <a:pt x="7299959" y="1554479"/>
                    </a:lnTo>
                    <a:lnTo>
                      <a:pt x="7754111" y="777239"/>
                    </a:lnTo>
                    <a:lnTo>
                      <a:pt x="7299959" y="0"/>
                    </a:lnTo>
                    <a:close/>
                  </a:path>
                </a:pathLst>
              </a:custGeom>
              <a:solidFill>
                <a:srgbClr val="393838"/>
              </a:solidFill>
            </p:spPr>
            <p:txBody>
              <a:bodyPr wrap="square" lIns="0" tIns="0" rIns="0" bIns="0" rtlCol="0"/>
              <a:lstStyle/>
              <a:p>
                <a:endParaRPr/>
              </a:p>
            </p:txBody>
          </p:sp>
          <p:sp>
            <p:nvSpPr>
              <p:cNvPr id="21" name="object 21"/>
              <p:cNvSpPr/>
              <p:nvPr/>
            </p:nvSpPr>
            <p:spPr>
              <a:xfrm>
                <a:off x="10076688" y="7479792"/>
                <a:ext cx="1198245" cy="1033780"/>
              </a:xfrm>
              <a:custGeom>
                <a:avLst/>
                <a:gdLst/>
                <a:ahLst/>
                <a:cxnLst/>
                <a:rect l="l" t="t" r="r" b="b"/>
                <a:pathLst>
                  <a:path w="1198245" h="1033779">
                    <a:moveTo>
                      <a:pt x="898397" y="0"/>
                    </a:moveTo>
                    <a:lnTo>
                      <a:pt x="299465" y="0"/>
                    </a:lnTo>
                    <a:lnTo>
                      <a:pt x="0" y="516635"/>
                    </a:lnTo>
                    <a:lnTo>
                      <a:pt x="299465" y="1033271"/>
                    </a:lnTo>
                    <a:lnTo>
                      <a:pt x="898397" y="1033271"/>
                    </a:lnTo>
                    <a:lnTo>
                      <a:pt x="1197863" y="516635"/>
                    </a:lnTo>
                    <a:lnTo>
                      <a:pt x="898397" y="0"/>
                    </a:lnTo>
                    <a:close/>
                  </a:path>
                </a:pathLst>
              </a:custGeom>
              <a:solidFill>
                <a:srgbClr val="FFFFFF"/>
              </a:solidFill>
            </p:spPr>
            <p:txBody>
              <a:bodyPr wrap="square" lIns="0" tIns="0" rIns="0" bIns="0" rtlCol="0"/>
              <a:lstStyle/>
              <a:p>
                <a:endParaRPr/>
              </a:p>
            </p:txBody>
          </p:sp>
        </p:grpSp>
        <p:sp>
          <p:nvSpPr>
            <p:cNvPr id="22" name="object 22"/>
            <p:cNvSpPr txBox="1"/>
            <p:nvPr/>
          </p:nvSpPr>
          <p:spPr>
            <a:xfrm>
              <a:off x="11584431" y="3819525"/>
              <a:ext cx="3382010" cy="2555240"/>
            </a:xfrm>
            <a:prstGeom prst="rect">
              <a:avLst/>
            </a:prstGeom>
          </p:spPr>
          <p:txBody>
            <a:bodyPr vert="horz" wrap="square" lIns="0" tIns="16510" rIns="0" bIns="0" rtlCol="0">
              <a:spAutoFit/>
            </a:bodyPr>
            <a:lstStyle/>
            <a:p>
              <a:pPr marL="12700">
                <a:lnSpc>
                  <a:spcPct val="100000"/>
                </a:lnSpc>
                <a:spcBef>
                  <a:spcPts val="130"/>
                </a:spcBef>
              </a:pPr>
              <a:r>
                <a:rPr sz="4800" spc="-10" dirty="0">
                  <a:solidFill>
                    <a:srgbClr val="FFFFFF"/>
                  </a:solidFill>
                  <a:latin typeface="Tahoma"/>
                  <a:cs typeface="Tahoma"/>
                </a:rPr>
                <a:t>Design</a:t>
              </a:r>
              <a:endParaRPr sz="4800" dirty="0">
                <a:latin typeface="Tahoma"/>
                <a:cs typeface="Tahoma"/>
              </a:endParaRPr>
            </a:p>
            <a:p>
              <a:pPr>
                <a:lnSpc>
                  <a:spcPct val="100000"/>
                </a:lnSpc>
                <a:spcBef>
                  <a:spcPts val="2570"/>
                </a:spcBef>
              </a:pPr>
              <a:endParaRPr sz="4800" dirty="0">
                <a:latin typeface="Tahoma"/>
                <a:cs typeface="Tahoma"/>
              </a:endParaRPr>
            </a:p>
            <a:p>
              <a:pPr marL="12700">
                <a:lnSpc>
                  <a:spcPct val="100000"/>
                </a:lnSpc>
              </a:pPr>
              <a:r>
                <a:rPr sz="4800" dirty="0">
                  <a:solidFill>
                    <a:srgbClr val="FFFFFF"/>
                  </a:solidFill>
                  <a:latin typeface="Tahoma"/>
                  <a:cs typeface="Tahoma"/>
                </a:rPr>
                <a:t>User</a:t>
              </a:r>
              <a:r>
                <a:rPr sz="4800" spc="-380" dirty="0">
                  <a:solidFill>
                    <a:srgbClr val="FFFFFF"/>
                  </a:solidFill>
                  <a:latin typeface="Tahoma"/>
                  <a:cs typeface="Tahoma"/>
                </a:rPr>
                <a:t> </a:t>
              </a:r>
              <a:r>
                <a:rPr sz="4800" spc="-10" dirty="0">
                  <a:solidFill>
                    <a:srgbClr val="FFFFFF"/>
                  </a:solidFill>
                  <a:latin typeface="Tahoma"/>
                  <a:cs typeface="Tahoma"/>
                </a:rPr>
                <a:t>Testing</a:t>
              </a:r>
              <a:endParaRPr sz="4800" dirty="0">
                <a:latin typeface="Tahoma"/>
                <a:cs typeface="Tahoma"/>
              </a:endParaRPr>
            </a:p>
          </p:txBody>
        </p:sp>
        <p:sp>
          <p:nvSpPr>
            <p:cNvPr id="23" name="object 23"/>
            <p:cNvSpPr txBox="1"/>
            <p:nvPr/>
          </p:nvSpPr>
          <p:spPr>
            <a:xfrm>
              <a:off x="11584431" y="7550594"/>
              <a:ext cx="3813175" cy="761365"/>
            </a:xfrm>
            <a:prstGeom prst="rect">
              <a:avLst/>
            </a:prstGeom>
          </p:spPr>
          <p:txBody>
            <a:bodyPr vert="horz" wrap="square" lIns="0" tIns="15875" rIns="0" bIns="0" rtlCol="0">
              <a:spAutoFit/>
            </a:bodyPr>
            <a:lstStyle/>
            <a:p>
              <a:pPr marL="12700">
                <a:lnSpc>
                  <a:spcPct val="100000"/>
                </a:lnSpc>
                <a:spcBef>
                  <a:spcPts val="125"/>
                </a:spcBef>
              </a:pPr>
              <a:r>
                <a:rPr sz="4800" spc="-10" dirty="0">
                  <a:solidFill>
                    <a:srgbClr val="FFFFFF"/>
                  </a:solidFill>
                  <a:latin typeface="Tahoma"/>
                  <a:cs typeface="Tahoma"/>
                </a:rPr>
                <a:t>Dissemination</a:t>
              </a:r>
              <a:endParaRPr sz="4800">
                <a:latin typeface="Tahoma"/>
                <a:cs typeface="Tahoma"/>
              </a:endParaRPr>
            </a:p>
          </p:txBody>
        </p:sp>
        <p:sp>
          <p:nvSpPr>
            <p:cNvPr id="65" name="object 65"/>
            <p:cNvSpPr/>
            <p:nvPr/>
          </p:nvSpPr>
          <p:spPr>
            <a:xfrm>
              <a:off x="10342114" y="7687989"/>
              <a:ext cx="628650" cy="510540"/>
            </a:xfrm>
            <a:custGeom>
              <a:avLst/>
              <a:gdLst/>
              <a:ahLst/>
              <a:cxnLst/>
              <a:rect l="l" t="t" r="r" b="b"/>
              <a:pathLst>
                <a:path w="628650" h="510540">
                  <a:moveTo>
                    <a:pt x="423418" y="0"/>
                  </a:moveTo>
                  <a:lnTo>
                    <a:pt x="416493" y="2406"/>
                  </a:lnTo>
                  <a:lnTo>
                    <a:pt x="411563" y="7346"/>
                  </a:lnTo>
                  <a:lnTo>
                    <a:pt x="0" y="404062"/>
                  </a:lnTo>
                  <a:lnTo>
                    <a:pt x="61425" y="510498"/>
                  </a:lnTo>
                  <a:lnTo>
                    <a:pt x="122035" y="491613"/>
                  </a:lnTo>
                  <a:lnTo>
                    <a:pt x="68814" y="491613"/>
                  </a:lnTo>
                  <a:lnTo>
                    <a:pt x="20029" y="407102"/>
                  </a:lnTo>
                  <a:lnTo>
                    <a:pt x="19920" y="406912"/>
                  </a:lnTo>
                  <a:lnTo>
                    <a:pt x="57223" y="371159"/>
                  </a:lnTo>
                  <a:lnTo>
                    <a:pt x="75516" y="371159"/>
                  </a:lnTo>
                  <a:lnTo>
                    <a:pt x="68994" y="359853"/>
                  </a:lnTo>
                  <a:lnTo>
                    <a:pt x="422647" y="18631"/>
                  </a:lnTo>
                  <a:lnTo>
                    <a:pt x="424210" y="17047"/>
                  </a:lnTo>
                  <a:lnTo>
                    <a:pt x="426427" y="16277"/>
                  </a:lnTo>
                  <a:lnTo>
                    <a:pt x="450591" y="16277"/>
                  </a:lnTo>
                  <a:lnTo>
                    <a:pt x="448067" y="11907"/>
                  </a:lnTo>
                  <a:lnTo>
                    <a:pt x="444162" y="5700"/>
                  </a:lnTo>
                  <a:lnTo>
                    <a:pt x="437638" y="1615"/>
                  </a:lnTo>
                  <a:lnTo>
                    <a:pt x="430354" y="823"/>
                  </a:lnTo>
                  <a:lnTo>
                    <a:pt x="423418" y="0"/>
                  </a:lnTo>
                  <a:close/>
                </a:path>
                <a:path w="628650" h="510540">
                  <a:moveTo>
                    <a:pt x="248877" y="460188"/>
                  </a:moveTo>
                  <a:lnTo>
                    <a:pt x="231870" y="460188"/>
                  </a:lnTo>
                  <a:lnTo>
                    <a:pt x="229495" y="462362"/>
                  </a:lnTo>
                  <a:lnTo>
                    <a:pt x="272819" y="510181"/>
                  </a:lnTo>
                  <a:lnTo>
                    <a:pt x="337421" y="492331"/>
                  </a:lnTo>
                  <a:lnTo>
                    <a:pt x="278023" y="492331"/>
                  </a:lnTo>
                  <a:lnTo>
                    <a:pt x="248877" y="460188"/>
                  </a:lnTo>
                  <a:close/>
                </a:path>
                <a:path w="628650" h="510540">
                  <a:moveTo>
                    <a:pt x="421706" y="410923"/>
                  </a:moveTo>
                  <a:lnTo>
                    <a:pt x="405567" y="410923"/>
                  </a:lnTo>
                  <a:lnTo>
                    <a:pt x="395993" y="459723"/>
                  </a:lnTo>
                  <a:lnTo>
                    <a:pt x="278023" y="492331"/>
                  </a:lnTo>
                  <a:lnTo>
                    <a:pt x="337421" y="492331"/>
                  </a:lnTo>
                  <a:lnTo>
                    <a:pt x="409663" y="472369"/>
                  </a:lnTo>
                  <a:lnTo>
                    <a:pt x="421706" y="410923"/>
                  </a:lnTo>
                  <a:close/>
                </a:path>
                <a:path w="628650" h="510540">
                  <a:moveTo>
                    <a:pt x="75516" y="371159"/>
                  </a:moveTo>
                  <a:lnTo>
                    <a:pt x="57223" y="371159"/>
                  </a:lnTo>
                  <a:lnTo>
                    <a:pt x="117902" y="476307"/>
                  </a:lnTo>
                  <a:lnTo>
                    <a:pt x="68814" y="491613"/>
                  </a:lnTo>
                  <a:lnTo>
                    <a:pt x="122035" y="491613"/>
                  </a:lnTo>
                  <a:lnTo>
                    <a:pt x="131995" y="488509"/>
                  </a:lnTo>
                  <a:lnTo>
                    <a:pt x="191555" y="471620"/>
                  </a:lnTo>
                  <a:lnTo>
                    <a:pt x="133473" y="471620"/>
                  </a:lnTo>
                  <a:lnTo>
                    <a:pt x="75516" y="371159"/>
                  </a:lnTo>
                  <a:close/>
                </a:path>
                <a:path w="628650" h="510540">
                  <a:moveTo>
                    <a:pt x="450591" y="16277"/>
                  </a:moveTo>
                  <a:lnTo>
                    <a:pt x="426427" y="16277"/>
                  </a:lnTo>
                  <a:lnTo>
                    <a:pt x="428633" y="16541"/>
                  </a:lnTo>
                  <a:lnTo>
                    <a:pt x="431029" y="16794"/>
                  </a:lnTo>
                  <a:lnTo>
                    <a:pt x="433193" y="18114"/>
                  </a:lnTo>
                  <a:lnTo>
                    <a:pt x="434534" y="20119"/>
                  </a:lnTo>
                  <a:lnTo>
                    <a:pt x="610575" y="325018"/>
                  </a:lnTo>
                  <a:lnTo>
                    <a:pt x="611757" y="326971"/>
                  </a:lnTo>
                  <a:lnTo>
                    <a:pt x="612000" y="329346"/>
                  </a:lnTo>
                  <a:lnTo>
                    <a:pt x="611261" y="331510"/>
                  </a:lnTo>
                  <a:lnTo>
                    <a:pt x="610416" y="334202"/>
                  </a:lnTo>
                  <a:lnTo>
                    <a:pt x="608485" y="336419"/>
                  </a:lnTo>
                  <a:lnTo>
                    <a:pt x="605940" y="337643"/>
                  </a:lnTo>
                  <a:lnTo>
                    <a:pt x="133473" y="471620"/>
                  </a:lnTo>
                  <a:lnTo>
                    <a:pt x="191555" y="471620"/>
                  </a:lnTo>
                  <a:lnTo>
                    <a:pt x="231870" y="460188"/>
                  </a:lnTo>
                  <a:lnTo>
                    <a:pt x="248877" y="460188"/>
                  </a:lnTo>
                  <a:lnTo>
                    <a:pt x="245393" y="456345"/>
                  </a:lnTo>
                  <a:lnTo>
                    <a:pt x="405567" y="410923"/>
                  </a:lnTo>
                  <a:lnTo>
                    <a:pt x="421706" y="410923"/>
                  </a:lnTo>
                  <a:lnTo>
                    <a:pt x="422331" y="407735"/>
                  </a:lnTo>
                  <a:lnTo>
                    <a:pt x="419069" y="407102"/>
                  </a:lnTo>
                  <a:lnTo>
                    <a:pt x="610796" y="352728"/>
                  </a:lnTo>
                  <a:lnTo>
                    <a:pt x="611683" y="352411"/>
                  </a:lnTo>
                  <a:lnTo>
                    <a:pt x="618693" y="349424"/>
                  </a:lnTo>
                  <a:lnTo>
                    <a:pt x="624066" y="343523"/>
                  </a:lnTo>
                  <a:lnTo>
                    <a:pt x="626327" y="336419"/>
                  </a:lnTo>
                  <a:lnTo>
                    <a:pt x="628510" y="329758"/>
                  </a:lnTo>
                  <a:lnTo>
                    <a:pt x="627687" y="322643"/>
                  </a:lnTo>
                  <a:lnTo>
                    <a:pt x="624108" y="316816"/>
                  </a:lnTo>
                  <a:lnTo>
                    <a:pt x="450591" y="16277"/>
                  </a:lnTo>
                  <a:close/>
                </a:path>
              </a:pathLst>
            </a:custGeom>
            <a:solidFill>
              <a:srgbClr val="585858"/>
            </a:solidFill>
          </p:spPr>
          <p:txBody>
            <a:bodyPr wrap="square" lIns="0" tIns="0" rIns="0" bIns="0" rtlCol="0"/>
            <a:lstStyle/>
            <a:p>
              <a:endParaRPr/>
            </a:p>
          </p:txBody>
        </p:sp>
        <p:grpSp>
          <p:nvGrpSpPr>
            <p:cNvPr id="66" name="object 66"/>
            <p:cNvGrpSpPr/>
            <p:nvPr/>
          </p:nvGrpSpPr>
          <p:grpSpPr>
            <a:xfrm>
              <a:off x="10341454" y="5855512"/>
              <a:ext cx="650875" cy="523240"/>
              <a:chOff x="10341454" y="5855512"/>
              <a:chExt cx="650875" cy="523240"/>
            </a:xfrm>
          </p:grpSpPr>
          <p:sp>
            <p:nvSpPr>
              <p:cNvPr id="67" name="object 67"/>
              <p:cNvSpPr/>
              <p:nvPr/>
            </p:nvSpPr>
            <p:spPr>
              <a:xfrm>
                <a:off x="10419220" y="5855525"/>
                <a:ext cx="572770" cy="184150"/>
              </a:xfrm>
              <a:custGeom>
                <a:avLst/>
                <a:gdLst/>
                <a:ahLst/>
                <a:cxnLst/>
                <a:rect l="l" t="t" r="r" b="b"/>
                <a:pathLst>
                  <a:path w="572770" h="184150">
                    <a:moveTo>
                      <a:pt x="367588" y="77622"/>
                    </a:moveTo>
                    <a:lnTo>
                      <a:pt x="0" y="77622"/>
                    </a:lnTo>
                    <a:lnTo>
                      <a:pt x="0" y="91884"/>
                    </a:lnTo>
                    <a:lnTo>
                      <a:pt x="367588" y="91770"/>
                    </a:lnTo>
                    <a:lnTo>
                      <a:pt x="367588" y="77622"/>
                    </a:lnTo>
                    <a:close/>
                  </a:path>
                  <a:path w="572770" h="184150">
                    <a:moveTo>
                      <a:pt x="402932" y="169646"/>
                    </a:moveTo>
                    <a:lnTo>
                      <a:pt x="388785" y="169646"/>
                    </a:lnTo>
                    <a:lnTo>
                      <a:pt x="388785" y="183781"/>
                    </a:lnTo>
                    <a:lnTo>
                      <a:pt x="402932" y="183781"/>
                    </a:lnTo>
                    <a:lnTo>
                      <a:pt x="402932" y="169646"/>
                    </a:lnTo>
                    <a:close/>
                  </a:path>
                  <a:path w="572770" h="184150">
                    <a:moveTo>
                      <a:pt x="402932" y="141363"/>
                    </a:moveTo>
                    <a:lnTo>
                      <a:pt x="388785" y="141363"/>
                    </a:lnTo>
                    <a:lnTo>
                      <a:pt x="388785" y="155511"/>
                    </a:lnTo>
                    <a:lnTo>
                      <a:pt x="402932" y="155511"/>
                    </a:lnTo>
                    <a:lnTo>
                      <a:pt x="402932" y="141363"/>
                    </a:lnTo>
                    <a:close/>
                  </a:path>
                  <a:path w="572770" h="184150">
                    <a:moveTo>
                      <a:pt x="402932" y="113093"/>
                    </a:moveTo>
                    <a:lnTo>
                      <a:pt x="388785" y="113093"/>
                    </a:lnTo>
                    <a:lnTo>
                      <a:pt x="388785" y="127228"/>
                    </a:lnTo>
                    <a:lnTo>
                      <a:pt x="402932" y="127228"/>
                    </a:lnTo>
                    <a:lnTo>
                      <a:pt x="402932" y="113093"/>
                    </a:lnTo>
                    <a:close/>
                  </a:path>
                  <a:path w="572770" h="184150">
                    <a:moveTo>
                      <a:pt x="402932" y="84823"/>
                    </a:moveTo>
                    <a:lnTo>
                      <a:pt x="388785" y="84823"/>
                    </a:lnTo>
                    <a:lnTo>
                      <a:pt x="388785" y="98958"/>
                    </a:lnTo>
                    <a:lnTo>
                      <a:pt x="402932" y="98958"/>
                    </a:lnTo>
                    <a:lnTo>
                      <a:pt x="402932" y="84823"/>
                    </a:lnTo>
                    <a:close/>
                  </a:path>
                  <a:path w="572770" h="184150">
                    <a:moveTo>
                      <a:pt x="402932" y="56540"/>
                    </a:moveTo>
                    <a:lnTo>
                      <a:pt x="388785" y="56540"/>
                    </a:lnTo>
                    <a:lnTo>
                      <a:pt x="388785" y="70675"/>
                    </a:lnTo>
                    <a:lnTo>
                      <a:pt x="402932" y="70675"/>
                    </a:lnTo>
                    <a:lnTo>
                      <a:pt x="402932" y="56540"/>
                    </a:lnTo>
                    <a:close/>
                  </a:path>
                  <a:path w="572770" h="184150">
                    <a:moveTo>
                      <a:pt x="402932" y="28270"/>
                    </a:moveTo>
                    <a:lnTo>
                      <a:pt x="388785" y="28270"/>
                    </a:lnTo>
                    <a:lnTo>
                      <a:pt x="388785" y="42405"/>
                    </a:lnTo>
                    <a:lnTo>
                      <a:pt x="402932" y="42405"/>
                    </a:lnTo>
                    <a:lnTo>
                      <a:pt x="402932" y="28270"/>
                    </a:lnTo>
                    <a:close/>
                  </a:path>
                  <a:path w="572770" h="184150">
                    <a:moveTo>
                      <a:pt x="402932" y="0"/>
                    </a:moveTo>
                    <a:lnTo>
                      <a:pt x="388785" y="0"/>
                    </a:lnTo>
                    <a:lnTo>
                      <a:pt x="388785" y="14135"/>
                    </a:lnTo>
                    <a:lnTo>
                      <a:pt x="402932" y="14135"/>
                    </a:lnTo>
                    <a:lnTo>
                      <a:pt x="402932" y="0"/>
                    </a:lnTo>
                    <a:close/>
                  </a:path>
                  <a:path w="572770" h="184150">
                    <a:moveTo>
                      <a:pt x="431203" y="169646"/>
                    </a:moveTo>
                    <a:lnTo>
                      <a:pt x="417068" y="169646"/>
                    </a:lnTo>
                    <a:lnTo>
                      <a:pt x="417068" y="183781"/>
                    </a:lnTo>
                    <a:lnTo>
                      <a:pt x="431203" y="183781"/>
                    </a:lnTo>
                    <a:lnTo>
                      <a:pt x="431203" y="169646"/>
                    </a:lnTo>
                    <a:close/>
                  </a:path>
                  <a:path w="572770" h="184150">
                    <a:moveTo>
                      <a:pt x="431203" y="0"/>
                    </a:moveTo>
                    <a:lnTo>
                      <a:pt x="417068" y="0"/>
                    </a:lnTo>
                    <a:lnTo>
                      <a:pt x="417068" y="14135"/>
                    </a:lnTo>
                    <a:lnTo>
                      <a:pt x="431203" y="14135"/>
                    </a:lnTo>
                    <a:lnTo>
                      <a:pt x="431203" y="0"/>
                    </a:lnTo>
                    <a:close/>
                  </a:path>
                  <a:path w="572770" h="184150">
                    <a:moveTo>
                      <a:pt x="459486" y="169646"/>
                    </a:moveTo>
                    <a:lnTo>
                      <a:pt x="445338" y="169646"/>
                    </a:lnTo>
                    <a:lnTo>
                      <a:pt x="445338" y="183781"/>
                    </a:lnTo>
                    <a:lnTo>
                      <a:pt x="459486" y="183781"/>
                    </a:lnTo>
                    <a:lnTo>
                      <a:pt x="459486" y="169646"/>
                    </a:lnTo>
                    <a:close/>
                  </a:path>
                  <a:path w="572770" h="184150">
                    <a:moveTo>
                      <a:pt x="459486" y="0"/>
                    </a:moveTo>
                    <a:lnTo>
                      <a:pt x="445338" y="0"/>
                    </a:lnTo>
                    <a:lnTo>
                      <a:pt x="445338" y="14135"/>
                    </a:lnTo>
                    <a:lnTo>
                      <a:pt x="459486" y="14135"/>
                    </a:lnTo>
                    <a:lnTo>
                      <a:pt x="459486" y="0"/>
                    </a:lnTo>
                    <a:close/>
                  </a:path>
                  <a:path w="572770" h="184150">
                    <a:moveTo>
                      <a:pt x="487756" y="169646"/>
                    </a:moveTo>
                    <a:lnTo>
                      <a:pt x="473621" y="169646"/>
                    </a:lnTo>
                    <a:lnTo>
                      <a:pt x="473621" y="183781"/>
                    </a:lnTo>
                    <a:lnTo>
                      <a:pt x="487756" y="183781"/>
                    </a:lnTo>
                    <a:lnTo>
                      <a:pt x="487756" y="169646"/>
                    </a:lnTo>
                    <a:close/>
                  </a:path>
                  <a:path w="572770" h="184150">
                    <a:moveTo>
                      <a:pt x="487756" y="0"/>
                    </a:moveTo>
                    <a:lnTo>
                      <a:pt x="473621" y="0"/>
                    </a:lnTo>
                    <a:lnTo>
                      <a:pt x="473621" y="14135"/>
                    </a:lnTo>
                    <a:lnTo>
                      <a:pt x="487756" y="14135"/>
                    </a:lnTo>
                    <a:lnTo>
                      <a:pt x="487756" y="0"/>
                    </a:lnTo>
                    <a:close/>
                  </a:path>
                  <a:path w="572770" h="184150">
                    <a:moveTo>
                      <a:pt x="516039" y="169646"/>
                    </a:moveTo>
                    <a:lnTo>
                      <a:pt x="501891" y="169646"/>
                    </a:lnTo>
                    <a:lnTo>
                      <a:pt x="501891" y="183781"/>
                    </a:lnTo>
                    <a:lnTo>
                      <a:pt x="516039" y="183781"/>
                    </a:lnTo>
                    <a:lnTo>
                      <a:pt x="516039" y="169646"/>
                    </a:lnTo>
                    <a:close/>
                  </a:path>
                  <a:path w="572770" h="184150">
                    <a:moveTo>
                      <a:pt x="516039" y="0"/>
                    </a:moveTo>
                    <a:lnTo>
                      <a:pt x="501891" y="0"/>
                    </a:lnTo>
                    <a:lnTo>
                      <a:pt x="501891" y="14135"/>
                    </a:lnTo>
                    <a:lnTo>
                      <a:pt x="516039" y="14135"/>
                    </a:lnTo>
                    <a:lnTo>
                      <a:pt x="516039" y="0"/>
                    </a:lnTo>
                    <a:close/>
                  </a:path>
                  <a:path w="572770" h="184150">
                    <a:moveTo>
                      <a:pt x="544309" y="169646"/>
                    </a:moveTo>
                    <a:lnTo>
                      <a:pt x="530174" y="169646"/>
                    </a:lnTo>
                    <a:lnTo>
                      <a:pt x="530174" y="183781"/>
                    </a:lnTo>
                    <a:lnTo>
                      <a:pt x="544309" y="183781"/>
                    </a:lnTo>
                    <a:lnTo>
                      <a:pt x="544309" y="169646"/>
                    </a:lnTo>
                    <a:close/>
                  </a:path>
                  <a:path w="572770" h="184150">
                    <a:moveTo>
                      <a:pt x="544309" y="0"/>
                    </a:moveTo>
                    <a:lnTo>
                      <a:pt x="530174" y="0"/>
                    </a:lnTo>
                    <a:lnTo>
                      <a:pt x="530174" y="14135"/>
                    </a:lnTo>
                    <a:lnTo>
                      <a:pt x="544309" y="14135"/>
                    </a:lnTo>
                    <a:lnTo>
                      <a:pt x="544309" y="0"/>
                    </a:lnTo>
                    <a:close/>
                  </a:path>
                  <a:path w="572770" h="184150">
                    <a:moveTo>
                      <a:pt x="572592" y="169646"/>
                    </a:moveTo>
                    <a:lnTo>
                      <a:pt x="558444" y="169646"/>
                    </a:lnTo>
                    <a:lnTo>
                      <a:pt x="558444" y="183781"/>
                    </a:lnTo>
                    <a:lnTo>
                      <a:pt x="572592" y="183781"/>
                    </a:lnTo>
                    <a:lnTo>
                      <a:pt x="572592" y="169646"/>
                    </a:lnTo>
                    <a:close/>
                  </a:path>
                  <a:path w="572770" h="184150">
                    <a:moveTo>
                      <a:pt x="572592" y="141363"/>
                    </a:moveTo>
                    <a:lnTo>
                      <a:pt x="558444" y="141363"/>
                    </a:lnTo>
                    <a:lnTo>
                      <a:pt x="558444" y="155511"/>
                    </a:lnTo>
                    <a:lnTo>
                      <a:pt x="572592" y="155511"/>
                    </a:lnTo>
                    <a:lnTo>
                      <a:pt x="572592" y="141363"/>
                    </a:lnTo>
                    <a:close/>
                  </a:path>
                  <a:path w="572770" h="184150">
                    <a:moveTo>
                      <a:pt x="572592" y="113093"/>
                    </a:moveTo>
                    <a:lnTo>
                      <a:pt x="558444" y="113093"/>
                    </a:lnTo>
                    <a:lnTo>
                      <a:pt x="558444" y="127228"/>
                    </a:lnTo>
                    <a:lnTo>
                      <a:pt x="572592" y="127228"/>
                    </a:lnTo>
                    <a:lnTo>
                      <a:pt x="572592" y="113093"/>
                    </a:lnTo>
                    <a:close/>
                  </a:path>
                  <a:path w="572770" h="184150">
                    <a:moveTo>
                      <a:pt x="572592" y="84823"/>
                    </a:moveTo>
                    <a:lnTo>
                      <a:pt x="558444" y="84823"/>
                    </a:lnTo>
                    <a:lnTo>
                      <a:pt x="558444" y="98958"/>
                    </a:lnTo>
                    <a:lnTo>
                      <a:pt x="572592" y="98958"/>
                    </a:lnTo>
                    <a:lnTo>
                      <a:pt x="572592" y="84823"/>
                    </a:lnTo>
                    <a:close/>
                  </a:path>
                  <a:path w="572770" h="184150">
                    <a:moveTo>
                      <a:pt x="572592" y="56540"/>
                    </a:moveTo>
                    <a:lnTo>
                      <a:pt x="558444" y="56540"/>
                    </a:lnTo>
                    <a:lnTo>
                      <a:pt x="558444" y="70675"/>
                    </a:lnTo>
                    <a:lnTo>
                      <a:pt x="572592" y="70675"/>
                    </a:lnTo>
                    <a:lnTo>
                      <a:pt x="572592" y="56540"/>
                    </a:lnTo>
                    <a:close/>
                  </a:path>
                  <a:path w="572770" h="184150">
                    <a:moveTo>
                      <a:pt x="572592" y="28270"/>
                    </a:moveTo>
                    <a:lnTo>
                      <a:pt x="558444" y="28270"/>
                    </a:lnTo>
                    <a:lnTo>
                      <a:pt x="558444" y="42405"/>
                    </a:lnTo>
                    <a:lnTo>
                      <a:pt x="572592" y="42405"/>
                    </a:lnTo>
                    <a:lnTo>
                      <a:pt x="572592" y="28270"/>
                    </a:lnTo>
                    <a:close/>
                  </a:path>
                  <a:path w="572770" h="184150">
                    <a:moveTo>
                      <a:pt x="572592" y="0"/>
                    </a:moveTo>
                    <a:lnTo>
                      <a:pt x="558444" y="0"/>
                    </a:lnTo>
                    <a:lnTo>
                      <a:pt x="558444" y="14135"/>
                    </a:lnTo>
                    <a:lnTo>
                      <a:pt x="572592" y="14135"/>
                    </a:lnTo>
                    <a:lnTo>
                      <a:pt x="572592" y="0"/>
                    </a:lnTo>
                    <a:close/>
                  </a:path>
                </a:pathLst>
              </a:custGeom>
              <a:solidFill>
                <a:srgbClr val="585858"/>
              </a:solidFill>
            </p:spPr>
            <p:txBody>
              <a:bodyPr wrap="square" lIns="0" tIns="0" rIns="0" bIns="0" rtlCol="0"/>
              <a:lstStyle/>
              <a:p>
                <a:endParaRPr/>
              </a:p>
            </p:txBody>
          </p:sp>
          <p:pic>
            <p:nvPicPr>
              <p:cNvPr id="68" name="object 68"/>
              <p:cNvPicPr/>
              <p:nvPr/>
            </p:nvPicPr>
            <p:blipFill>
              <a:blip r:embed="rId3" cstate="print"/>
              <a:stretch>
                <a:fillRect/>
              </a:stretch>
            </p:blipFill>
            <p:spPr>
              <a:xfrm>
                <a:off x="10843361" y="5933146"/>
                <a:ext cx="70719" cy="70809"/>
              </a:xfrm>
              <a:prstGeom prst="rect">
                <a:avLst/>
              </a:prstGeom>
            </p:spPr>
          </p:pic>
          <p:sp>
            <p:nvSpPr>
              <p:cNvPr id="69" name="object 69"/>
              <p:cNvSpPr/>
              <p:nvPr/>
            </p:nvSpPr>
            <p:spPr>
              <a:xfrm>
                <a:off x="10383863" y="5897803"/>
                <a:ext cx="530225" cy="360680"/>
              </a:xfrm>
              <a:custGeom>
                <a:avLst/>
                <a:gdLst/>
                <a:ahLst/>
                <a:cxnLst/>
                <a:rect l="l" t="t" r="r" b="b"/>
                <a:pathLst>
                  <a:path w="530225" h="360679">
                    <a:moveTo>
                      <a:pt x="402945" y="0"/>
                    </a:moveTo>
                    <a:lnTo>
                      <a:pt x="28270" y="0"/>
                    </a:lnTo>
                    <a:lnTo>
                      <a:pt x="17284" y="2247"/>
                    </a:lnTo>
                    <a:lnTo>
                      <a:pt x="8305" y="8305"/>
                    </a:lnTo>
                    <a:lnTo>
                      <a:pt x="2247" y="17284"/>
                    </a:lnTo>
                    <a:lnTo>
                      <a:pt x="0" y="28282"/>
                    </a:lnTo>
                    <a:lnTo>
                      <a:pt x="0" y="49606"/>
                    </a:lnTo>
                    <a:lnTo>
                      <a:pt x="14135" y="49606"/>
                    </a:lnTo>
                    <a:lnTo>
                      <a:pt x="14135" y="28282"/>
                    </a:lnTo>
                    <a:lnTo>
                      <a:pt x="14135" y="20472"/>
                    </a:lnTo>
                    <a:lnTo>
                      <a:pt x="20472" y="14147"/>
                    </a:lnTo>
                    <a:lnTo>
                      <a:pt x="402945" y="14147"/>
                    </a:lnTo>
                    <a:lnTo>
                      <a:pt x="402945" y="0"/>
                    </a:lnTo>
                    <a:close/>
                  </a:path>
                  <a:path w="530225" h="360679">
                    <a:moveTo>
                      <a:pt x="530212" y="162140"/>
                    </a:moveTo>
                    <a:lnTo>
                      <a:pt x="516077" y="162140"/>
                    </a:lnTo>
                    <a:lnTo>
                      <a:pt x="516077" y="240880"/>
                    </a:lnTo>
                    <a:lnTo>
                      <a:pt x="516077" y="346290"/>
                    </a:lnTo>
                    <a:lnTo>
                      <a:pt x="49491" y="346290"/>
                    </a:lnTo>
                    <a:lnTo>
                      <a:pt x="49491" y="240880"/>
                    </a:lnTo>
                    <a:lnTo>
                      <a:pt x="35356" y="240880"/>
                    </a:lnTo>
                    <a:lnTo>
                      <a:pt x="35356" y="346290"/>
                    </a:lnTo>
                    <a:lnTo>
                      <a:pt x="35356" y="360260"/>
                    </a:lnTo>
                    <a:lnTo>
                      <a:pt x="530212" y="360260"/>
                    </a:lnTo>
                    <a:lnTo>
                      <a:pt x="530212" y="346290"/>
                    </a:lnTo>
                    <a:lnTo>
                      <a:pt x="530212" y="240880"/>
                    </a:lnTo>
                    <a:lnTo>
                      <a:pt x="530212" y="162140"/>
                    </a:lnTo>
                    <a:close/>
                  </a:path>
                </a:pathLst>
              </a:custGeom>
              <a:solidFill>
                <a:srgbClr val="585858"/>
              </a:solidFill>
            </p:spPr>
            <p:txBody>
              <a:bodyPr wrap="square" lIns="0" tIns="0" rIns="0" bIns="0" rtlCol="0"/>
              <a:lstStyle/>
              <a:p>
                <a:endParaRPr/>
              </a:p>
            </p:txBody>
          </p:sp>
          <p:pic>
            <p:nvPicPr>
              <p:cNvPr id="70" name="object 70"/>
              <p:cNvPicPr/>
              <p:nvPr/>
            </p:nvPicPr>
            <p:blipFill>
              <a:blip r:embed="rId4" cstate="print"/>
              <a:stretch>
                <a:fillRect/>
              </a:stretch>
            </p:blipFill>
            <p:spPr>
              <a:xfrm>
                <a:off x="10843361" y="5897802"/>
                <a:ext cx="106036" cy="106153"/>
              </a:xfrm>
              <a:prstGeom prst="rect">
                <a:avLst/>
              </a:prstGeom>
            </p:spPr>
          </p:pic>
          <p:sp>
            <p:nvSpPr>
              <p:cNvPr id="71" name="object 71"/>
              <p:cNvSpPr/>
              <p:nvPr/>
            </p:nvSpPr>
            <p:spPr>
              <a:xfrm>
                <a:off x="10341445" y="5968517"/>
                <a:ext cx="608330" cy="410209"/>
              </a:xfrm>
              <a:custGeom>
                <a:avLst/>
                <a:gdLst/>
                <a:ahLst/>
                <a:cxnLst/>
                <a:rect l="l" t="t" r="r" b="b"/>
                <a:pathLst>
                  <a:path w="608329" h="410210">
                    <a:moveTo>
                      <a:pt x="106045" y="84924"/>
                    </a:moveTo>
                    <a:lnTo>
                      <a:pt x="49491" y="84924"/>
                    </a:lnTo>
                    <a:lnTo>
                      <a:pt x="49491" y="99060"/>
                    </a:lnTo>
                    <a:lnTo>
                      <a:pt x="106045" y="99060"/>
                    </a:lnTo>
                    <a:lnTo>
                      <a:pt x="106045" y="84924"/>
                    </a:lnTo>
                    <a:close/>
                  </a:path>
                  <a:path w="608329" h="410210">
                    <a:moveTo>
                      <a:pt x="134315" y="42519"/>
                    </a:moveTo>
                    <a:lnTo>
                      <a:pt x="49491" y="42519"/>
                    </a:lnTo>
                    <a:lnTo>
                      <a:pt x="49491" y="56654"/>
                    </a:lnTo>
                    <a:lnTo>
                      <a:pt x="134315" y="56654"/>
                    </a:lnTo>
                    <a:lnTo>
                      <a:pt x="134315" y="42519"/>
                    </a:lnTo>
                    <a:close/>
                  </a:path>
                  <a:path w="608329" h="410210">
                    <a:moveTo>
                      <a:pt x="183807" y="14236"/>
                    </a:moveTo>
                    <a:lnTo>
                      <a:pt x="169659" y="14236"/>
                    </a:lnTo>
                    <a:lnTo>
                      <a:pt x="169659" y="134404"/>
                    </a:lnTo>
                    <a:lnTo>
                      <a:pt x="183807" y="134404"/>
                    </a:lnTo>
                    <a:lnTo>
                      <a:pt x="183807" y="14236"/>
                    </a:lnTo>
                    <a:close/>
                  </a:path>
                  <a:path w="608329" h="410210">
                    <a:moveTo>
                      <a:pt x="183807" y="0"/>
                    </a:moveTo>
                    <a:lnTo>
                      <a:pt x="0" y="0"/>
                    </a:lnTo>
                    <a:lnTo>
                      <a:pt x="0" y="13957"/>
                    </a:lnTo>
                    <a:lnTo>
                      <a:pt x="0" y="134607"/>
                    </a:lnTo>
                    <a:lnTo>
                      <a:pt x="0" y="148577"/>
                    </a:lnTo>
                    <a:lnTo>
                      <a:pt x="183807" y="148577"/>
                    </a:lnTo>
                    <a:lnTo>
                      <a:pt x="183807" y="134607"/>
                    </a:lnTo>
                    <a:lnTo>
                      <a:pt x="14135" y="134607"/>
                    </a:lnTo>
                    <a:lnTo>
                      <a:pt x="14135" y="13957"/>
                    </a:lnTo>
                    <a:lnTo>
                      <a:pt x="183807" y="13957"/>
                    </a:lnTo>
                    <a:lnTo>
                      <a:pt x="183807" y="0"/>
                    </a:lnTo>
                    <a:close/>
                  </a:path>
                  <a:path w="608329" h="410210">
                    <a:moveTo>
                      <a:pt x="607949" y="91998"/>
                    </a:moveTo>
                    <a:lnTo>
                      <a:pt x="593813" y="91998"/>
                    </a:lnTo>
                    <a:lnTo>
                      <a:pt x="593813" y="304800"/>
                    </a:lnTo>
                    <a:lnTo>
                      <a:pt x="587476" y="311124"/>
                    </a:lnTo>
                    <a:lnTo>
                      <a:pt x="360527" y="311124"/>
                    </a:lnTo>
                    <a:lnTo>
                      <a:pt x="360527" y="325259"/>
                    </a:lnTo>
                    <a:lnTo>
                      <a:pt x="360527" y="395947"/>
                    </a:lnTo>
                    <a:lnTo>
                      <a:pt x="289839" y="395947"/>
                    </a:lnTo>
                    <a:lnTo>
                      <a:pt x="289839" y="325259"/>
                    </a:lnTo>
                    <a:lnTo>
                      <a:pt x="360527" y="325259"/>
                    </a:lnTo>
                    <a:lnTo>
                      <a:pt x="360527" y="311124"/>
                    </a:lnTo>
                    <a:lnTo>
                      <a:pt x="62890" y="311124"/>
                    </a:lnTo>
                    <a:lnTo>
                      <a:pt x="56553" y="304800"/>
                    </a:lnTo>
                    <a:lnTo>
                      <a:pt x="56553" y="169748"/>
                    </a:lnTo>
                    <a:lnTo>
                      <a:pt x="42418" y="169748"/>
                    </a:lnTo>
                    <a:lnTo>
                      <a:pt x="42418" y="296989"/>
                    </a:lnTo>
                    <a:lnTo>
                      <a:pt x="44665" y="307975"/>
                    </a:lnTo>
                    <a:lnTo>
                      <a:pt x="50723" y="316953"/>
                    </a:lnTo>
                    <a:lnTo>
                      <a:pt x="59702" y="323024"/>
                    </a:lnTo>
                    <a:lnTo>
                      <a:pt x="70688" y="325259"/>
                    </a:lnTo>
                    <a:lnTo>
                      <a:pt x="275704" y="325259"/>
                    </a:lnTo>
                    <a:lnTo>
                      <a:pt x="275704" y="395947"/>
                    </a:lnTo>
                    <a:lnTo>
                      <a:pt x="197942" y="395947"/>
                    </a:lnTo>
                    <a:lnTo>
                      <a:pt x="197942" y="410083"/>
                    </a:lnTo>
                    <a:lnTo>
                      <a:pt x="452424" y="410083"/>
                    </a:lnTo>
                    <a:lnTo>
                      <a:pt x="452424" y="395947"/>
                    </a:lnTo>
                    <a:lnTo>
                      <a:pt x="374662" y="395947"/>
                    </a:lnTo>
                    <a:lnTo>
                      <a:pt x="374662" y="325259"/>
                    </a:lnTo>
                    <a:lnTo>
                      <a:pt x="579666" y="325259"/>
                    </a:lnTo>
                    <a:lnTo>
                      <a:pt x="590651" y="323024"/>
                    </a:lnTo>
                    <a:lnTo>
                      <a:pt x="599630" y="316953"/>
                    </a:lnTo>
                    <a:lnTo>
                      <a:pt x="603567" y="311124"/>
                    </a:lnTo>
                    <a:lnTo>
                      <a:pt x="605701" y="307975"/>
                    </a:lnTo>
                    <a:lnTo>
                      <a:pt x="607949" y="296989"/>
                    </a:lnTo>
                    <a:lnTo>
                      <a:pt x="607949" y="91998"/>
                    </a:lnTo>
                    <a:close/>
                  </a:path>
                </a:pathLst>
              </a:custGeom>
              <a:solidFill>
                <a:srgbClr val="585858"/>
              </a:solidFill>
            </p:spPr>
            <p:txBody>
              <a:bodyPr wrap="square" lIns="0" tIns="0" rIns="0" bIns="0" rtlCol="0"/>
              <a:lstStyle/>
              <a:p>
                <a:endParaRPr/>
              </a:p>
            </p:txBody>
          </p:sp>
          <p:pic>
            <p:nvPicPr>
              <p:cNvPr id="72" name="object 72"/>
              <p:cNvPicPr/>
              <p:nvPr/>
            </p:nvPicPr>
            <p:blipFill>
              <a:blip r:embed="rId5" cstate="print"/>
              <a:stretch>
                <a:fillRect/>
              </a:stretch>
            </p:blipFill>
            <p:spPr>
              <a:xfrm>
                <a:off x="10567722" y="5996887"/>
                <a:ext cx="197824" cy="197924"/>
              </a:xfrm>
              <a:prstGeom prst="rect">
                <a:avLst/>
              </a:prstGeom>
            </p:spPr>
          </p:pic>
          <p:pic>
            <p:nvPicPr>
              <p:cNvPr id="73" name="object 73"/>
              <p:cNvPicPr/>
              <p:nvPr/>
            </p:nvPicPr>
            <p:blipFill>
              <a:blip r:embed="rId6" cstate="print"/>
              <a:stretch>
                <a:fillRect/>
              </a:stretch>
            </p:blipFill>
            <p:spPr>
              <a:xfrm>
                <a:off x="10787374" y="6131278"/>
                <a:ext cx="77194" cy="77671"/>
              </a:xfrm>
              <a:prstGeom prst="rect">
                <a:avLst/>
              </a:prstGeom>
            </p:spPr>
          </p:pic>
        </p:grpSp>
      </p:grpSp>
      <p:sp>
        <p:nvSpPr>
          <p:cNvPr id="74" name="object 74"/>
          <p:cNvSpPr txBox="1"/>
          <p:nvPr/>
        </p:nvSpPr>
        <p:spPr>
          <a:xfrm>
            <a:off x="622020" y="8215426"/>
            <a:ext cx="2856230" cy="1124585"/>
          </a:xfrm>
          <a:prstGeom prst="rect">
            <a:avLst/>
          </a:prstGeom>
        </p:spPr>
        <p:txBody>
          <a:bodyPr vert="horz" wrap="square" lIns="0" tIns="203200" rIns="0" bIns="0" rtlCol="0">
            <a:spAutoFit/>
          </a:bodyPr>
          <a:lstStyle/>
          <a:p>
            <a:pPr marL="355600" indent="-342900">
              <a:lnSpc>
                <a:spcPct val="100000"/>
              </a:lnSpc>
              <a:spcBef>
                <a:spcPts val="1600"/>
              </a:spcBef>
              <a:buFont typeface="Arial"/>
              <a:buChar char="•"/>
              <a:tabLst>
                <a:tab pos="355600" algn="l"/>
              </a:tabLst>
            </a:pPr>
            <a:r>
              <a:rPr sz="2350" spc="60" dirty="0">
                <a:solidFill>
                  <a:srgbClr val="2B2A2A"/>
                </a:solidFill>
                <a:latin typeface="Tahoma"/>
                <a:cs typeface="Tahoma"/>
              </a:rPr>
              <a:t>Deaf/HH</a:t>
            </a:r>
            <a:r>
              <a:rPr sz="2350" spc="-55" dirty="0">
                <a:solidFill>
                  <a:srgbClr val="2B2A2A"/>
                </a:solidFill>
                <a:latin typeface="Tahoma"/>
                <a:cs typeface="Tahoma"/>
              </a:rPr>
              <a:t> </a:t>
            </a:r>
            <a:r>
              <a:rPr sz="2350" spc="-195" dirty="0">
                <a:solidFill>
                  <a:srgbClr val="2B2A2A"/>
                </a:solidFill>
                <a:latin typeface="Tahoma"/>
                <a:cs typeface="Tahoma"/>
              </a:rPr>
              <a:t>N=</a:t>
            </a:r>
            <a:r>
              <a:rPr sz="2350" spc="-120" dirty="0">
                <a:solidFill>
                  <a:srgbClr val="2B2A2A"/>
                </a:solidFill>
                <a:latin typeface="Tahoma"/>
                <a:cs typeface="Tahoma"/>
              </a:rPr>
              <a:t> </a:t>
            </a:r>
            <a:r>
              <a:rPr sz="2350" spc="-20" dirty="0">
                <a:solidFill>
                  <a:srgbClr val="2B2A2A"/>
                </a:solidFill>
                <a:latin typeface="Tahoma"/>
                <a:cs typeface="Tahoma"/>
              </a:rPr>
              <a:t>6,325</a:t>
            </a:r>
            <a:endParaRPr sz="2350">
              <a:latin typeface="Tahoma"/>
              <a:cs typeface="Tahoma"/>
            </a:endParaRPr>
          </a:p>
          <a:p>
            <a:pPr marL="355600" indent="-342900">
              <a:lnSpc>
                <a:spcPct val="100000"/>
              </a:lnSpc>
              <a:spcBef>
                <a:spcPts val="1505"/>
              </a:spcBef>
              <a:buFont typeface="Arial"/>
              <a:buChar char="•"/>
              <a:tabLst>
                <a:tab pos="355600" algn="l"/>
              </a:tabLst>
            </a:pPr>
            <a:r>
              <a:rPr sz="2350" spc="110" dirty="0">
                <a:solidFill>
                  <a:srgbClr val="2B2A2A"/>
                </a:solidFill>
                <a:latin typeface="Tahoma"/>
                <a:cs typeface="Tahoma"/>
              </a:rPr>
              <a:t>Clinicians</a:t>
            </a:r>
            <a:r>
              <a:rPr sz="2350" spc="-55" dirty="0">
                <a:solidFill>
                  <a:srgbClr val="2B2A2A"/>
                </a:solidFill>
                <a:latin typeface="Tahoma"/>
                <a:cs typeface="Tahoma"/>
              </a:rPr>
              <a:t> </a:t>
            </a:r>
            <a:r>
              <a:rPr sz="2350" spc="-535" dirty="0">
                <a:solidFill>
                  <a:srgbClr val="2B2A2A"/>
                </a:solidFill>
                <a:latin typeface="Tahoma"/>
                <a:cs typeface="Tahoma"/>
              </a:rPr>
              <a:t>=</a:t>
            </a:r>
            <a:r>
              <a:rPr sz="2350" spc="-100" dirty="0">
                <a:solidFill>
                  <a:srgbClr val="2B2A2A"/>
                </a:solidFill>
                <a:latin typeface="Tahoma"/>
                <a:cs typeface="Tahoma"/>
              </a:rPr>
              <a:t> </a:t>
            </a:r>
            <a:r>
              <a:rPr sz="2350" spc="-20" dirty="0">
                <a:solidFill>
                  <a:srgbClr val="2B2A2A"/>
                </a:solidFill>
                <a:latin typeface="Tahoma"/>
                <a:cs typeface="Tahoma"/>
              </a:rPr>
              <a:t>2,353</a:t>
            </a:r>
            <a:endParaRPr sz="2350">
              <a:latin typeface="Tahoma"/>
              <a:cs typeface="Tahoma"/>
            </a:endParaRPr>
          </a:p>
        </p:txBody>
      </p:sp>
      <p:sp>
        <p:nvSpPr>
          <p:cNvPr id="75" name="object 75"/>
          <p:cNvSpPr txBox="1"/>
          <p:nvPr/>
        </p:nvSpPr>
        <p:spPr>
          <a:xfrm>
            <a:off x="622020" y="9509670"/>
            <a:ext cx="3745229" cy="387985"/>
          </a:xfrm>
          <a:prstGeom prst="rect">
            <a:avLst/>
          </a:prstGeom>
        </p:spPr>
        <p:txBody>
          <a:bodyPr vert="horz" wrap="square" lIns="0" tIns="15875" rIns="0" bIns="0" rtlCol="0">
            <a:spAutoFit/>
          </a:bodyPr>
          <a:lstStyle/>
          <a:p>
            <a:pPr marL="355600" indent="-342900">
              <a:lnSpc>
                <a:spcPct val="100000"/>
              </a:lnSpc>
              <a:spcBef>
                <a:spcPts val="125"/>
              </a:spcBef>
              <a:buFont typeface="Arial"/>
              <a:buChar char="•"/>
              <a:tabLst>
                <a:tab pos="355600" algn="l"/>
              </a:tabLst>
            </a:pPr>
            <a:r>
              <a:rPr sz="2350" spc="80" dirty="0">
                <a:solidFill>
                  <a:srgbClr val="2B2A2A"/>
                </a:solidFill>
                <a:latin typeface="Tahoma"/>
                <a:cs typeface="Tahoma"/>
              </a:rPr>
              <a:t>Medical</a:t>
            </a:r>
            <a:r>
              <a:rPr sz="2350" spc="-55" dirty="0">
                <a:solidFill>
                  <a:srgbClr val="2B2A2A"/>
                </a:solidFill>
                <a:latin typeface="Tahoma"/>
                <a:cs typeface="Tahoma"/>
              </a:rPr>
              <a:t> </a:t>
            </a:r>
            <a:r>
              <a:rPr sz="2350" spc="105" dirty="0">
                <a:solidFill>
                  <a:srgbClr val="2B2A2A"/>
                </a:solidFill>
                <a:latin typeface="Tahoma"/>
                <a:cs typeface="Tahoma"/>
              </a:rPr>
              <a:t>Librarians</a:t>
            </a:r>
            <a:r>
              <a:rPr sz="2350" spc="-75" dirty="0">
                <a:solidFill>
                  <a:srgbClr val="2B2A2A"/>
                </a:solidFill>
                <a:latin typeface="Tahoma"/>
                <a:cs typeface="Tahoma"/>
              </a:rPr>
              <a:t> </a:t>
            </a:r>
            <a:r>
              <a:rPr sz="2350" spc="-535" dirty="0">
                <a:solidFill>
                  <a:srgbClr val="2B2A2A"/>
                </a:solidFill>
                <a:latin typeface="Tahoma"/>
                <a:cs typeface="Tahoma"/>
              </a:rPr>
              <a:t>=</a:t>
            </a:r>
            <a:r>
              <a:rPr sz="2350" spc="-50" dirty="0">
                <a:solidFill>
                  <a:srgbClr val="2B2A2A"/>
                </a:solidFill>
                <a:latin typeface="Tahoma"/>
                <a:cs typeface="Tahoma"/>
              </a:rPr>
              <a:t> </a:t>
            </a:r>
            <a:r>
              <a:rPr sz="2350" spc="-25" dirty="0">
                <a:solidFill>
                  <a:srgbClr val="2B2A2A"/>
                </a:solidFill>
                <a:latin typeface="Tahoma"/>
                <a:cs typeface="Tahoma"/>
              </a:rPr>
              <a:t>379</a:t>
            </a:r>
            <a:endParaRPr sz="2350">
              <a:latin typeface="Tahoma"/>
              <a:cs typeface="Tahoma"/>
            </a:endParaRPr>
          </a:p>
        </p:txBody>
      </p:sp>
      <p:sp>
        <p:nvSpPr>
          <p:cNvPr id="76" name="object 76"/>
          <p:cNvSpPr txBox="1"/>
          <p:nvPr/>
        </p:nvSpPr>
        <p:spPr>
          <a:xfrm>
            <a:off x="4761484" y="8399462"/>
            <a:ext cx="2428240" cy="387985"/>
          </a:xfrm>
          <a:prstGeom prst="rect">
            <a:avLst/>
          </a:prstGeom>
        </p:spPr>
        <p:txBody>
          <a:bodyPr vert="horz" wrap="square" lIns="0" tIns="15875" rIns="0" bIns="0" rtlCol="0">
            <a:spAutoFit/>
          </a:bodyPr>
          <a:lstStyle/>
          <a:p>
            <a:pPr marL="342900" indent="-342900">
              <a:lnSpc>
                <a:spcPct val="100000"/>
              </a:lnSpc>
              <a:spcBef>
                <a:spcPts val="125"/>
              </a:spcBef>
              <a:buFont typeface="Arial"/>
              <a:buChar char="•"/>
              <a:tabLst>
                <a:tab pos="342900" algn="l"/>
              </a:tabLst>
            </a:pPr>
            <a:r>
              <a:rPr sz="2350" spc="110" dirty="0">
                <a:solidFill>
                  <a:srgbClr val="2B2A2A"/>
                </a:solidFill>
                <a:latin typeface="Tahoma"/>
                <a:cs typeface="Tahoma"/>
              </a:rPr>
              <a:t>Website</a:t>
            </a:r>
            <a:r>
              <a:rPr sz="2350" spc="-130" dirty="0">
                <a:solidFill>
                  <a:srgbClr val="2B2A2A"/>
                </a:solidFill>
                <a:latin typeface="Tahoma"/>
                <a:cs typeface="Tahoma"/>
              </a:rPr>
              <a:t> </a:t>
            </a:r>
            <a:r>
              <a:rPr sz="2350" spc="70" dirty="0">
                <a:solidFill>
                  <a:srgbClr val="2B2A2A"/>
                </a:solidFill>
                <a:latin typeface="Tahoma"/>
                <a:cs typeface="Tahoma"/>
              </a:rPr>
              <a:t>usage</a:t>
            </a:r>
            <a:endParaRPr sz="2350">
              <a:latin typeface="Tahoma"/>
              <a:cs typeface="Tahoma"/>
            </a:endParaRPr>
          </a:p>
        </p:txBody>
      </p:sp>
      <p:sp>
        <p:nvSpPr>
          <p:cNvPr id="77" name="object 77"/>
          <p:cNvSpPr txBox="1"/>
          <p:nvPr/>
        </p:nvSpPr>
        <p:spPr>
          <a:xfrm>
            <a:off x="5206365" y="8753592"/>
            <a:ext cx="2856865" cy="1141730"/>
          </a:xfrm>
          <a:prstGeom prst="rect">
            <a:avLst/>
          </a:prstGeom>
        </p:spPr>
        <p:txBody>
          <a:bodyPr vert="horz" wrap="square" lIns="0" tIns="211454" rIns="0" bIns="0" rtlCol="0">
            <a:spAutoFit/>
          </a:bodyPr>
          <a:lstStyle/>
          <a:p>
            <a:pPr marL="355600" indent="-342900">
              <a:lnSpc>
                <a:spcPct val="100000"/>
              </a:lnSpc>
              <a:spcBef>
                <a:spcPts val="1664"/>
              </a:spcBef>
              <a:buFont typeface="Arial"/>
              <a:buChar char="•"/>
              <a:tabLst>
                <a:tab pos="355600" algn="l"/>
              </a:tabLst>
            </a:pPr>
            <a:r>
              <a:rPr sz="2350" spc="85" dirty="0">
                <a:solidFill>
                  <a:srgbClr val="2B2A2A"/>
                </a:solidFill>
                <a:latin typeface="Tahoma"/>
                <a:cs typeface="Tahoma"/>
              </a:rPr>
              <a:t>Ever</a:t>
            </a:r>
            <a:r>
              <a:rPr sz="2350" spc="-85" dirty="0">
                <a:solidFill>
                  <a:srgbClr val="2B2A2A"/>
                </a:solidFill>
                <a:latin typeface="Tahoma"/>
                <a:cs typeface="Tahoma"/>
              </a:rPr>
              <a:t> </a:t>
            </a:r>
            <a:r>
              <a:rPr sz="2350" spc="80" dirty="0">
                <a:solidFill>
                  <a:srgbClr val="2B2A2A"/>
                </a:solidFill>
                <a:latin typeface="Tahoma"/>
                <a:cs typeface="Tahoma"/>
              </a:rPr>
              <a:t>user</a:t>
            </a:r>
            <a:r>
              <a:rPr sz="2350" spc="-80" dirty="0">
                <a:solidFill>
                  <a:srgbClr val="2B2A2A"/>
                </a:solidFill>
                <a:latin typeface="Tahoma"/>
                <a:cs typeface="Tahoma"/>
              </a:rPr>
              <a:t> </a:t>
            </a:r>
            <a:r>
              <a:rPr sz="2350" spc="-535" dirty="0">
                <a:solidFill>
                  <a:srgbClr val="2B2A2A"/>
                </a:solidFill>
                <a:latin typeface="Tahoma"/>
                <a:cs typeface="Tahoma"/>
              </a:rPr>
              <a:t>=</a:t>
            </a:r>
            <a:r>
              <a:rPr sz="2350" spc="-45" dirty="0">
                <a:solidFill>
                  <a:srgbClr val="2B2A2A"/>
                </a:solidFill>
                <a:latin typeface="Tahoma"/>
                <a:cs typeface="Tahoma"/>
              </a:rPr>
              <a:t> </a:t>
            </a:r>
            <a:r>
              <a:rPr sz="2350" spc="-20" dirty="0">
                <a:solidFill>
                  <a:srgbClr val="2B2A2A"/>
                </a:solidFill>
                <a:latin typeface="Tahoma"/>
                <a:cs typeface="Tahoma"/>
              </a:rPr>
              <a:t>1395</a:t>
            </a:r>
            <a:endParaRPr sz="2350">
              <a:latin typeface="Tahoma"/>
              <a:cs typeface="Tahoma"/>
            </a:endParaRPr>
          </a:p>
          <a:p>
            <a:pPr marL="355600" indent="-342900">
              <a:lnSpc>
                <a:spcPct val="100000"/>
              </a:lnSpc>
              <a:spcBef>
                <a:spcPts val="1575"/>
              </a:spcBef>
              <a:buFont typeface="Arial"/>
              <a:buChar char="•"/>
              <a:tabLst>
                <a:tab pos="355600" algn="l"/>
              </a:tabLst>
            </a:pPr>
            <a:r>
              <a:rPr sz="2350" spc="85" dirty="0">
                <a:solidFill>
                  <a:srgbClr val="2B2A2A"/>
                </a:solidFill>
                <a:latin typeface="Tahoma"/>
                <a:cs typeface="Tahoma"/>
              </a:rPr>
              <a:t>Repeat</a:t>
            </a:r>
            <a:r>
              <a:rPr sz="2350" spc="-85" dirty="0">
                <a:solidFill>
                  <a:srgbClr val="2B2A2A"/>
                </a:solidFill>
                <a:latin typeface="Tahoma"/>
                <a:cs typeface="Tahoma"/>
              </a:rPr>
              <a:t> </a:t>
            </a:r>
            <a:r>
              <a:rPr sz="2350" spc="80" dirty="0">
                <a:solidFill>
                  <a:srgbClr val="2B2A2A"/>
                </a:solidFill>
                <a:latin typeface="Tahoma"/>
                <a:cs typeface="Tahoma"/>
              </a:rPr>
              <a:t>user</a:t>
            </a:r>
            <a:r>
              <a:rPr sz="2350" spc="-85" dirty="0">
                <a:solidFill>
                  <a:srgbClr val="2B2A2A"/>
                </a:solidFill>
                <a:latin typeface="Tahoma"/>
                <a:cs typeface="Tahoma"/>
              </a:rPr>
              <a:t> </a:t>
            </a:r>
            <a:r>
              <a:rPr sz="2350" spc="-535" dirty="0">
                <a:solidFill>
                  <a:srgbClr val="2B2A2A"/>
                </a:solidFill>
                <a:latin typeface="Tahoma"/>
                <a:cs typeface="Tahoma"/>
              </a:rPr>
              <a:t>=</a:t>
            </a:r>
            <a:r>
              <a:rPr sz="2350" spc="-50" dirty="0">
                <a:solidFill>
                  <a:srgbClr val="2B2A2A"/>
                </a:solidFill>
                <a:latin typeface="Tahoma"/>
                <a:cs typeface="Tahoma"/>
              </a:rPr>
              <a:t> </a:t>
            </a:r>
            <a:r>
              <a:rPr sz="2350" spc="-25" dirty="0">
                <a:solidFill>
                  <a:srgbClr val="2B2A2A"/>
                </a:solidFill>
                <a:latin typeface="Tahoma"/>
                <a:cs typeface="Tahoma"/>
              </a:rPr>
              <a:t>937</a:t>
            </a:r>
            <a:endParaRPr sz="2350">
              <a:latin typeface="Tahoma"/>
              <a:cs typeface="Tahom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879784F-440D-41E6-B0BC-07A4591A8D90}"/>
              </a:ext>
              <a:ext uri="{C183D7F6-B498-43B3-948B-1728B52AA6E4}">
                <adec:decorative xmlns:adec="http://schemas.microsoft.com/office/drawing/2017/decorative" val="1"/>
              </a:ext>
            </a:extLst>
          </p:cNvPr>
          <p:cNvGrpSpPr/>
          <p:nvPr/>
        </p:nvGrpSpPr>
        <p:grpSpPr>
          <a:xfrm>
            <a:off x="186053" y="26769"/>
            <a:ext cx="983742" cy="1289941"/>
            <a:chOff x="186053" y="26769"/>
            <a:chExt cx="983742" cy="1289941"/>
          </a:xfrm>
        </p:grpSpPr>
        <p:sp>
          <p:nvSpPr>
            <p:cNvPr id="6" name="object 6"/>
            <p:cNvSpPr/>
            <p:nvPr/>
          </p:nvSpPr>
          <p:spPr>
            <a:xfrm>
              <a:off x="186053"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86053"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86053"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86053"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86053"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497664"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497664"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497664"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497664"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497664"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809275"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809275"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809275"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809275"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809275"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120900"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120900"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120900" y="647297"/>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p:cNvSpPr/>
            <p:nvPr/>
          </p:nvSpPr>
          <p:spPr>
            <a:xfrm>
              <a:off x="1120900"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0900"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6" name="Group 45">
            <a:extLst>
              <a:ext uri="{FF2B5EF4-FFF2-40B4-BE49-F238E27FC236}">
                <a16:creationId xmlns:a16="http://schemas.microsoft.com/office/drawing/2014/main" id="{79DEFD1F-DA71-4077-827B-3E75F5BAC02B}"/>
              </a:ext>
              <a:ext uri="{C183D7F6-B498-43B3-948B-1728B52AA6E4}">
                <adec:decorative xmlns:adec="http://schemas.microsoft.com/office/drawing/2017/decorative" val="1"/>
              </a:ext>
            </a:extLst>
          </p:cNvPr>
          <p:cNvGrpSpPr/>
          <p:nvPr/>
        </p:nvGrpSpPr>
        <p:grpSpPr>
          <a:xfrm>
            <a:off x="17164316" y="26769"/>
            <a:ext cx="983728" cy="1289941"/>
            <a:chOff x="17164316" y="26769"/>
            <a:chExt cx="983728" cy="1289941"/>
          </a:xfrm>
        </p:grpSpPr>
        <p:sp>
          <p:nvSpPr>
            <p:cNvPr id="26" name="object 26"/>
            <p:cNvSpPr/>
            <p:nvPr/>
          </p:nvSpPr>
          <p:spPr>
            <a:xfrm>
              <a:off x="17164316"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164316" y="337039"/>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164316"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164316"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164316"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47592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47592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475927"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475927"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475928"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78753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78753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78753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778753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7787539"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099149"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099149"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09914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p:cNvSpPr/>
            <p:nvPr/>
          </p:nvSpPr>
          <p:spPr>
            <a:xfrm>
              <a:off x="1809914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p:cNvSpPr/>
            <p:nvPr/>
          </p:nvSpPr>
          <p:spPr>
            <a:xfrm>
              <a:off x="18099149"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 name="object 4">
            <a:extLst>
              <a:ext uri="{C183D7F6-B498-43B3-948B-1728B52AA6E4}">
                <adec:decorative xmlns:adec="http://schemas.microsoft.com/office/drawing/2017/decorative" val="1"/>
              </a:ext>
            </a:extLst>
          </p:cNvPr>
          <p:cNvSpPr/>
          <p:nvPr/>
        </p:nvSpPr>
        <p:spPr>
          <a:xfrm>
            <a:off x="2990088" y="978408"/>
            <a:ext cx="12353925" cy="1161415"/>
          </a:xfrm>
          <a:custGeom>
            <a:avLst/>
            <a:gdLst/>
            <a:ahLst/>
            <a:cxnLst/>
            <a:rect l="l" t="t" r="r" b="b"/>
            <a:pathLst>
              <a:path w="12353925" h="1161414">
                <a:moveTo>
                  <a:pt x="12330175" y="0"/>
                </a:moveTo>
                <a:lnTo>
                  <a:pt x="23368" y="0"/>
                </a:lnTo>
                <a:lnTo>
                  <a:pt x="17144" y="0"/>
                </a:lnTo>
                <a:lnTo>
                  <a:pt x="11175" y="2159"/>
                </a:lnTo>
                <a:lnTo>
                  <a:pt x="2412" y="9906"/>
                </a:lnTo>
                <a:lnTo>
                  <a:pt x="0" y="15113"/>
                </a:lnTo>
                <a:lnTo>
                  <a:pt x="0" y="1146175"/>
                </a:lnTo>
                <a:lnTo>
                  <a:pt x="2412" y="1151382"/>
                </a:lnTo>
                <a:lnTo>
                  <a:pt x="11175" y="1159128"/>
                </a:lnTo>
                <a:lnTo>
                  <a:pt x="17144" y="1161288"/>
                </a:lnTo>
                <a:lnTo>
                  <a:pt x="12330175" y="1161288"/>
                </a:lnTo>
                <a:lnTo>
                  <a:pt x="12339292" y="1159680"/>
                </a:lnTo>
                <a:lnTo>
                  <a:pt x="12346717" y="1155287"/>
                </a:lnTo>
                <a:lnTo>
                  <a:pt x="12351714" y="1148750"/>
                </a:lnTo>
                <a:lnTo>
                  <a:pt x="12353544" y="1140714"/>
                </a:lnTo>
                <a:lnTo>
                  <a:pt x="12353544" y="20574"/>
                </a:lnTo>
                <a:lnTo>
                  <a:pt x="12351714" y="12537"/>
                </a:lnTo>
                <a:lnTo>
                  <a:pt x="12346717" y="6000"/>
                </a:lnTo>
                <a:lnTo>
                  <a:pt x="12339292" y="1607"/>
                </a:lnTo>
                <a:lnTo>
                  <a:pt x="12330175" y="0"/>
                </a:lnTo>
                <a:close/>
              </a:path>
            </a:pathLst>
          </a:custGeom>
          <a:solidFill>
            <a:srgbClr val="AC162C"/>
          </a:solidFill>
        </p:spPr>
        <p:txBody>
          <a:bodyPr wrap="square" lIns="0" tIns="0" rIns="0" bIns="0" rtlCol="0"/>
          <a:lstStyle/>
          <a:p>
            <a:endParaRPr/>
          </a:p>
        </p:txBody>
      </p:sp>
      <p:sp>
        <p:nvSpPr>
          <p:cNvPr id="5" name="object 5" descr="$PPTXTitle"/>
          <p:cNvSpPr txBox="1">
            <a:spLocks noGrp="1"/>
          </p:cNvSpPr>
          <p:nvPr>
            <p:ph type="title"/>
          </p:nvPr>
        </p:nvSpPr>
        <p:spPr>
          <a:prstGeom prst="rect">
            <a:avLst/>
          </a:prstGeom>
        </p:spPr>
        <p:txBody>
          <a:bodyPr vert="horz" wrap="square" lIns="0" tIns="467689" rIns="0" bIns="0" rtlCol="0">
            <a:spAutoFit/>
          </a:bodyPr>
          <a:lstStyle/>
          <a:p>
            <a:pPr marL="4318635">
              <a:lnSpc>
                <a:spcPct val="100000"/>
              </a:lnSpc>
              <a:spcBef>
                <a:spcPts val="125"/>
              </a:spcBef>
            </a:pPr>
            <a:r>
              <a:rPr sz="6100" b="0" spc="-440" dirty="0">
                <a:latin typeface="Arial Black"/>
                <a:cs typeface="Arial Black"/>
              </a:rPr>
              <a:t>CONCLUSION</a:t>
            </a:r>
            <a:endParaRPr sz="6100" dirty="0">
              <a:latin typeface="Arial Black"/>
              <a:cs typeface="Arial Black"/>
            </a:endParaRPr>
          </a:p>
        </p:txBody>
      </p:sp>
      <p:pic>
        <p:nvPicPr>
          <p:cNvPr id="2" name="object 2" descr="Deaf Diabetes Can Together logo"/>
          <p:cNvPicPr/>
          <p:nvPr/>
        </p:nvPicPr>
        <p:blipFill>
          <a:blip r:embed="rId2" cstate="print"/>
          <a:stretch>
            <a:fillRect/>
          </a:stretch>
        </p:blipFill>
        <p:spPr>
          <a:xfrm>
            <a:off x="1219141" y="3518020"/>
            <a:ext cx="3848016" cy="4162770"/>
          </a:xfrm>
          <a:prstGeom prst="rect">
            <a:avLst/>
          </a:prstGeom>
        </p:spPr>
      </p:pic>
      <p:sp>
        <p:nvSpPr>
          <p:cNvPr id="3" name="object 3"/>
          <p:cNvSpPr txBox="1"/>
          <p:nvPr/>
        </p:nvSpPr>
        <p:spPr>
          <a:xfrm>
            <a:off x="6543802" y="3410216"/>
            <a:ext cx="9949180" cy="6422390"/>
          </a:xfrm>
          <a:prstGeom prst="rect">
            <a:avLst/>
          </a:prstGeom>
        </p:spPr>
        <p:txBody>
          <a:bodyPr vert="horz" wrap="square" lIns="0" tIns="12065" rIns="0" bIns="0" rtlCol="0">
            <a:spAutoFit/>
          </a:bodyPr>
          <a:lstStyle/>
          <a:p>
            <a:pPr marL="12700" marR="5080">
              <a:lnSpc>
                <a:spcPct val="110500"/>
              </a:lnSpc>
              <a:spcBef>
                <a:spcPts val="95"/>
              </a:spcBef>
            </a:pPr>
            <a:r>
              <a:rPr sz="3150" b="1" spc="-90" dirty="0">
                <a:solidFill>
                  <a:srgbClr val="2B2A2A"/>
                </a:solidFill>
                <a:latin typeface="Tahoma"/>
                <a:cs typeface="Tahoma"/>
              </a:rPr>
              <a:t>DeafDiabetesCan.org</a:t>
            </a:r>
            <a:r>
              <a:rPr sz="3150" b="1" spc="-95" dirty="0">
                <a:solidFill>
                  <a:srgbClr val="2B2A2A"/>
                </a:solidFill>
                <a:latin typeface="Tahoma"/>
                <a:cs typeface="Tahoma"/>
              </a:rPr>
              <a:t> </a:t>
            </a:r>
            <a:r>
              <a:rPr sz="3150" b="1" dirty="0">
                <a:solidFill>
                  <a:srgbClr val="2B2A2A"/>
                </a:solidFill>
                <a:latin typeface="Tahoma"/>
                <a:cs typeface="Tahoma"/>
              </a:rPr>
              <a:t>is</a:t>
            </a:r>
            <a:r>
              <a:rPr sz="3150" b="1" spc="-140" dirty="0">
                <a:solidFill>
                  <a:srgbClr val="2B2A2A"/>
                </a:solidFill>
                <a:latin typeface="Tahoma"/>
                <a:cs typeface="Tahoma"/>
              </a:rPr>
              <a:t> </a:t>
            </a:r>
            <a:r>
              <a:rPr sz="3150" b="1" spc="-125" dirty="0">
                <a:solidFill>
                  <a:srgbClr val="2B2A2A"/>
                </a:solidFill>
                <a:latin typeface="Tahoma"/>
                <a:cs typeface="Tahoma"/>
              </a:rPr>
              <a:t>the</a:t>
            </a:r>
            <a:r>
              <a:rPr sz="3150" b="1" spc="-105" dirty="0">
                <a:solidFill>
                  <a:srgbClr val="2B2A2A"/>
                </a:solidFill>
                <a:latin typeface="Tahoma"/>
                <a:cs typeface="Tahoma"/>
              </a:rPr>
              <a:t> </a:t>
            </a:r>
            <a:r>
              <a:rPr sz="3150" b="1" dirty="0">
                <a:solidFill>
                  <a:srgbClr val="2B2A2A"/>
                </a:solidFill>
                <a:latin typeface="Tahoma"/>
                <a:cs typeface="Tahoma"/>
              </a:rPr>
              <a:t>first</a:t>
            </a:r>
            <a:r>
              <a:rPr sz="3150" b="1" spc="-114" dirty="0">
                <a:solidFill>
                  <a:srgbClr val="2B2A2A"/>
                </a:solidFill>
                <a:latin typeface="Tahoma"/>
                <a:cs typeface="Tahoma"/>
              </a:rPr>
              <a:t> </a:t>
            </a:r>
            <a:r>
              <a:rPr sz="3150" b="1" spc="-50" dirty="0">
                <a:solidFill>
                  <a:srgbClr val="2B2A2A"/>
                </a:solidFill>
                <a:latin typeface="Tahoma"/>
                <a:cs typeface="Tahoma"/>
              </a:rPr>
              <a:t>diabetes</a:t>
            </a:r>
            <a:r>
              <a:rPr sz="3150" b="1" spc="-140" dirty="0">
                <a:solidFill>
                  <a:srgbClr val="2B2A2A"/>
                </a:solidFill>
                <a:latin typeface="Tahoma"/>
                <a:cs typeface="Tahoma"/>
              </a:rPr>
              <a:t> </a:t>
            </a:r>
            <a:r>
              <a:rPr sz="3150" b="1" spc="-50" dirty="0">
                <a:solidFill>
                  <a:srgbClr val="2B2A2A"/>
                </a:solidFill>
                <a:latin typeface="Tahoma"/>
                <a:cs typeface="Tahoma"/>
              </a:rPr>
              <a:t>education </a:t>
            </a:r>
            <a:r>
              <a:rPr sz="3150" b="1" spc="-65" dirty="0">
                <a:solidFill>
                  <a:srgbClr val="2B2A2A"/>
                </a:solidFill>
                <a:latin typeface="Tahoma"/>
                <a:cs typeface="Tahoma"/>
              </a:rPr>
              <a:t>website</a:t>
            </a:r>
            <a:r>
              <a:rPr sz="3150" b="1" spc="-100" dirty="0">
                <a:solidFill>
                  <a:srgbClr val="2B2A2A"/>
                </a:solidFill>
                <a:latin typeface="Tahoma"/>
                <a:cs typeface="Tahoma"/>
              </a:rPr>
              <a:t> </a:t>
            </a:r>
            <a:r>
              <a:rPr sz="3150" b="1" spc="-195" dirty="0">
                <a:solidFill>
                  <a:srgbClr val="2B2A2A"/>
                </a:solidFill>
                <a:latin typeface="Tahoma"/>
                <a:cs typeface="Tahoma"/>
              </a:rPr>
              <a:t>in</a:t>
            </a:r>
            <a:r>
              <a:rPr sz="3150" b="1" spc="-75" dirty="0">
                <a:solidFill>
                  <a:srgbClr val="2B2A2A"/>
                </a:solidFill>
                <a:latin typeface="Tahoma"/>
                <a:cs typeface="Tahoma"/>
              </a:rPr>
              <a:t> </a:t>
            </a:r>
            <a:r>
              <a:rPr sz="3150" b="1" spc="-25" dirty="0">
                <a:solidFill>
                  <a:srgbClr val="2B2A2A"/>
                </a:solidFill>
                <a:latin typeface="Tahoma"/>
                <a:cs typeface="Tahoma"/>
              </a:rPr>
              <a:t>ASL</a:t>
            </a:r>
            <a:endParaRPr sz="3150">
              <a:latin typeface="Tahoma"/>
              <a:cs typeface="Tahoma"/>
            </a:endParaRPr>
          </a:p>
          <a:p>
            <a:pPr marL="12700" marR="97155">
              <a:lnSpc>
                <a:spcPct val="221099"/>
              </a:lnSpc>
              <a:spcBef>
                <a:spcPts val="75"/>
              </a:spcBef>
            </a:pPr>
            <a:r>
              <a:rPr sz="3150" b="1" spc="-75" dirty="0">
                <a:solidFill>
                  <a:srgbClr val="2B2A2A"/>
                </a:solidFill>
                <a:latin typeface="Tahoma"/>
                <a:cs typeface="Tahoma"/>
              </a:rPr>
              <a:t>The</a:t>
            </a:r>
            <a:r>
              <a:rPr sz="3150" b="1" spc="-160" dirty="0">
                <a:solidFill>
                  <a:srgbClr val="2B2A2A"/>
                </a:solidFill>
                <a:latin typeface="Tahoma"/>
                <a:cs typeface="Tahoma"/>
              </a:rPr>
              <a:t> </a:t>
            </a:r>
            <a:r>
              <a:rPr sz="3150" b="1" spc="-75" dirty="0">
                <a:solidFill>
                  <a:srgbClr val="2B2A2A"/>
                </a:solidFill>
                <a:latin typeface="Tahoma"/>
                <a:cs typeface="Tahoma"/>
              </a:rPr>
              <a:t>website</a:t>
            </a:r>
            <a:r>
              <a:rPr sz="3150" b="1" spc="-155" dirty="0">
                <a:solidFill>
                  <a:srgbClr val="2B2A2A"/>
                </a:solidFill>
                <a:latin typeface="Tahoma"/>
                <a:cs typeface="Tahoma"/>
              </a:rPr>
              <a:t> </a:t>
            </a:r>
            <a:r>
              <a:rPr sz="3150" b="1" spc="-120" dirty="0">
                <a:solidFill>
                  <a:srgbClr val="2B2A2A"/>
                </a:solidFill>
                <a:latin typeface="Tahoma"/>
                <a:cs typeface="Tahoma"/>
              </a:rPr>
              <a:t>was</a:t>
            </a:r>
            <a:r>
              <a:rPr sz="3150" b="1" spc="-110" dirty="0">
                <a:solidFill>
                  <a:srgbClr val="2B2A2A"/>
                </a:solidFill>
                <a:latin typeface="Tahoma"/>
                <a:cs typeface="Tahoma"/>
              </a:rPr>
              <a:t> </a:t>
            </a:r>
            <a:r>
              <a:rPr sz="3150" b="1" spc="-70" dirty="0">
                <a:solidFill>
                  <a:srgbClr val="2B2A2A"/>
                </a:solidFill>
                <a:latin typeface="Tahoma"/>
                <a:cs typeface="Tahoma"/>
              </a:rPr>
              <a:t>designed</a:t>
            </a:r>
            <a:r>
              <a:rPr sz="3150" b="1" spc="-105" dirty="0">
                <a:solidFill>
                  <a:srgbClr val="2B2A2A"/>
                </a:solidFill>
                <a:latin typeface="Tahoma"/>
                <a:cs typeface="Tahoma"/>
              </a:rPr>
              <a:t> </a:t>
            </a:r>
            <a:r>
              <a:rPr sz="3150" b="1" spc="-160" dirty="0">
                <a:solidFill>
                  <a:srgbClr val="2B2A2A"/>
                </a:solidFill>
                <a:latin typeface="Tahoma"/>
                <a:cs typeface="Tahoma"/>
              </a:rPr>
              <a:t>with</a:t>
            </a:r>
            <a:r>
              <a:rPr sz="3150" b="1" spc="-75" dirty="0">
                <a:solidFill>
                  <a:srgbClr val="2B2A2A"/>
                </a:solidFill>
                <a:latin typeface="Tahoma"/>
                <a:cs typeface="Tahoma"/>
              </a:rPr>
              <a:t> </a:t>
            </a:r>
            <a:r>
              <a:rPr sz="3150" b="1" spc="-95" dirty="0">
                <a:solidFill>
                  <a:srgbClr val="2B2A2A"/>
                </a:solidFill>
                <a:latin typeface="Tahoma"/>
                <a:cs typeface="Tahoma"/>
              </a:rPr>
              <a:t>the</a:t>
            </a:r>
            <a:r>
              <a:rPr sz="3150" b="1" spc="-100" dirty="0">
                <a:solidFill>
                  <a:srgbClr val="2B2A2A"/>
                </a:solidFill>
                <a:latin typeface="Tahoma"/>
                <a:cs typeface="Tahoma"/>
              </a:rPr>
              <a:t> </a:t>
            </a:r>
            <a:r>
              <a:rPr sz="3150" b="1" spc="-360" dirty="0">
                <a:solidFill>
                  <a:srgbClr val="2B2A2A"/>
                </a:solidFill>
                <a:latin typeface="Tahoma"/>
                <a:cs typeface="Tahoma"/>
              </a:rPr>
              <a:t>DHH</a:t>
            </a:r>
            <a:r>
              <a:rPr sz="3150" b="1" spc="-114" dirty="0">
                <a:solidFill>
                  <a:srgbClr val="2B2A2A"/>
                </a:solidFill>
                <a:latin typeface="Tahoma"/>
                <a:cs typeface="Tahoma"/>
              </a:rPr>
              <a:t> </a:t>
            </a:r>
            <a:r>
              <a:rPr sz="3150" b="1" spc="-80" dirty="0">
                <a:solidFill>
                  <a:srgbClr val="2B2A2A"/>
                </a:solidFill>
                <a:latin typeface="Tahoma"/>
                <a:cs typeface="Tahoma"/>
              </a:rPr>
              <a:t>community </a:t>
            </a:r>
            <a:r>
              <a:rPr sz="3150" b="1" spc="-20" dirty="0">
                <a:solidFill>
                  <a:srgbClr val="2B2A2A"/>
                </a:solidFill>
                <a:latin typeface="Tahoma"/>
                <a:cs typeface="Tahoma"/>
              </a:rPr>
              <a:t>All</a:t>
            </a:r>
            <a:r>
              <a:rPr sz="3150" b="1" spc="-180" dirty="0">
                <a:solidFill>
                  <a:srgbClr val="2B2A2A"/>
                </a:solidFill>
                <a:latin typeface="Tahoma"/>
                <a:cs typeface="Tahoma"/>
              </a:rPr>
              <a:t> </a:t>
            </a:r>
            <a:r>
              <a:rPr sz="3150" b="1" spc="-60" dirty="0">
                <a:solidFill>
                  <a:srgbClr val="2B2A2A"/>
                </a:solidFill>
                <a:latin typeface="Tahoma"/>
                <a:cs typeface="Tahoma"/>
              </a:rPr>
              <a:t>videos</a:t>
            </a:r>
            <a:r>
              <a:rPr sz="3150" b="1" spc="-130" dirty="0">
                <a:solidFill>
                  <a:srgbClr val="2B2A2A"/>
                </a:solidFill>
                <a:latin typeface="Tahoma"/>
                <a:cs typeface="Tahoma"/>
              </a:rPr>
              <a:t> </a:t>
            </a:r>
            <a:r>
              <a:rPr sz="3150" b="1" spc="-95" dirty="0">
                <a:solidFill>
                  <a:srgbClr val="2B2A2A"/>
                </a:solidFill>
                <a:latin typeface="Tahoma"/>
                <a:cs typeface="Tahoma"/>
              </a:rPr>
              <a:t>are</a:t>
            </a:r>
            <a:r>
              <a:rPr sz="3150" b="1" spc="-125" dirty="0">
                <a:solidFill>
                  <a:srgbClr val="2B2A2A"/>
                </a:solidFill>
                <a:latin typeface="Tahoma"/>
                <a:cs typeface="Tahoma"/>
              </a:rPr>
              <a:t> </a:t>
            </a:r>
            <a:r>
              <a:rPr sz="3150" b="1" spc="-90" dirty="0">
                <a:solidFill>
                  <a:srgbClr val="2B2A2A"/>
                </a:solidFill>
                <a:latin typeface="Tahoma"/>
                <a:cs typeface="Tahoma"/>
              </a:rPr>
              <a:t>signed</a:t>
            </a:r>
            <a:r>
              <a:rPr sz="3150" b="1" spc="-120" dirty="0">
                <a:solidFill>
                  <a:srgbClr val="2B2A2A"/>
                </a:solidFill>
                <a:latin typeface="Tahoma"/>
                <a:cs typeface="Tahoma"/>
              </a:rPr>
              <a:t> </a:t>
            </a:r>
            <a:r>
              <a:rPr sz="3150" b="1" spc="-125" dirty="0">
                <a:solidFill>
                  <a:srgbClr val="2B2A2A"/>
                </a:solidFill>
                <a:latin typeface="Tahoma"/>
                <a:cs typeface="Tahoma"/>
              </a:rPr>
              <a:t>by</a:t>
            </a:r>
            <a:r>
              <a:rPr sz="3150" b="1" spc="-105" dirty="0">
                <a:solidFill>
                  <a:srgbClr val="2B2A2A"/>
                </a:solidFill>
                <a:latin typeface="Tahoma"/>
                <a:cs typeface="Tahoma"/>
              </a:rPr>
              <a:t> </a:t>
            </a:r>
            <a:r>
              <a:rPr sz="3150" b="1" spc="-365" dirty="0">
                <a:solidFill>
                  <a:srgbClr val="2B2A2A"/>
                </a:solidFill>
                <a:latin typeface="Tahoma"/>
                <a:cs typeface="Tahoma"/>
              </a:rPr>
              <a:t>DHH</a:t>
            </a:r>
            <a:r>
              <a:rPr sz="3150" b="1" spc="-114" dirty="0">
                <a:solidFill>
                  <a:srgbClr val="2B2A2A"/>
                </a:solidFill>
                <a:latin typeface="Tahoma"/>
                <a:cs typeface="Tahoma"/>
              </a:rPr>
              <a:t> </a:t>
            </a:r>
            <a:r>
              <a:rPr sz="3150" b="1" spc="-10" dirty="0">
                <a:solidFill>
                  <a:srgbClr val="2B2A2A"/>
                </a:solidFill>
                <a:latin typeface="Tahoma"/>
                <a:cs typeface="Tahoma"/>
              </a:rPr>
              <a:t>individuals</a:t>
            </a:r>
            <a:endParaRPr sz="3150">
              <a:latin typeface="Tahoma"/>
              <a:cs typeface="Tahoma"/>
            </a:endParaRPr>
          </a:p>
          <a:p>
            <a:pPr>
              <a:lnSpc>
                <a:spcPct val="100000"/>
              </a:lnSpc>
              <a:spcBef>
                <a:spcPts val="450"/>
              </a:spcBef>
            </a:pPr>
            <a:endParaRPr sz="3150">
              <a:latin typeface="Tahoma"/>
              <a:cs typeface="Tahoma"/>
            </a:endParaRPr>
          </a:p>
          <a:p>
            <a:pPr marL="12700" marR="1156970">
              <a:lnSpc>
                <a:spcPct val="110600"/>
              </a:lnSpc>
            </a:pPr>
            <a:r>
              <a:rPr sz="3150" b="1" spc="-90" dirty="0">
                <a:solidFill>
                  <a:srgbClr val="2B2A2A"/>
                </a:solidFill>
                <a:latin typeface="Tahoma"/>
                <a:cs typeface="Tahoma"/>
              </a:rPr>
              <a:t>Usability</a:t>
            </a:r>
            <a:r>
              <a:rPr sz="3150" b="1" spc="-100" dirty="0">
                <a:solidFill>
                  <a:srgbClr val="2B2A2A"/>
                </a:solidFill>
                <a:latin typeface="Tahoma"/>
                <a:cs typeface="Tahoma"/>
              </a:rPr>
              <a:t> </a:t>
            </a:r>
            <a:r>
              <a:rPr sz="3150" b="1" spc="-60" dirty="0">
                <a:solidFill>
                  <a:srgbClr val="2B2A2A"/>
                </a:solidFill>
                <a:latin typeface="Tahoma"/>
                <a:cs typeface="Tahoma"/>
              </a:rPr>
              <a:t>testing</a:t>
            </a:r>
            <a:r>
              <a:rPr sz="3150" b="1" spc="-114" dirty="0">
                <a:solidFill>
                  <a:srgbClr val="2B2A2A"/>
                </a:solidFill>
                <a:latin typeface="Tahoma"/>
                <a:cs typeface="Tahoma"/>
              </a:rPr>
              <a:t> </a:t>
            </a:r>
            <a:r>
              <a:rPr sz="3150" b="1" spc="-145" dirty="0">
                <a:solidFill>
                  <a:srgbClr val="2B2A2A"/>
                </a:solidFill>
                <a:latin typeface="Tahoma"/>
                <a:cs typeface="Tahoma"/>
              </a:rPr>
              <a:t>with</a:t>
            </a:r>
            <a:r>
              <a:rPr sz="3150" b="1" spc="-80" dirty="0">
                <a:solidFill>
                  <a:srgbClr val="2B2A2A"/>
                </a:solidFill>
                <a:latin typeface="Tahoma"/>
                <a:cs typeface="Tahoma"/>
              </a:rPr>
              <a:t> </a:t>
            </a:r>
            <a:r>
              <a:rPr sz="3150" b="1" spc="-125" dirty="0">
                <a:solidFill>
                  <a:srgbClr val="2B2A2A"/>
                </a:solidFill>
                <a:latin typeface="Tahoma"/>
                <a:cs typeface="Tahoma"/>
              </a:rPr>
              <a:t>the</a:t>
            </a:r>
            <a:r>
              <a:rPr sz="3150" b="1" spc="-75" dirty="0">
                <a:solidFill>
                  <a:srgbClr val="2B2A2A"/>
                </a:solidFill>
                <a:latin typeface="Tahoma"/>
                <a:cs typeface="Tahoma"/>
              </a:rPr>
              <a:t> </a:t>
            </a:r>
            <a:r>
              <a:rPr sz="3150" b="1" spc="-360" dirty="0">
                <a:solidFill>
                  <a:srgbClr val="2B2A2A"/>
                </a:solidFill>
                <a:latin typeface="Tahoma"/>
                <a:cs typeface="Tahoma"/>
              </a:rPr>
              <a:t>DHH</a:t>
            </a:r>
            <a:r>
              <a:rPr sz="3150" b="1" spc="-45" dirty="0">
                <a:solidFill>
                  <a:srgbClr val="2B2A2A"/>
                </a:solidFill>
                <a:latin typeface="Tahoma"/>
                <a:cs typeface="Tahoma"/>
              </a:rPr>
              <a:t> </a:t>
            </a:r>
            <a:r>
              <a:rPr sz="3150" b="1" spc="-125" dirty="0">
                <a:solidFill>
                  <a:srgbClr val="2B2A2A"/>
                </a:solidFill>
                <a:latin typeface="Tahoma"/>
                <a:cs typeface="Tahoma"/>
              </a:rPr>
              <a:t>community</a:t>
            </a:r>
            <a:r>
              <a:rPr sz="3150" b="1" spc="-95" dirty="0">
                <a:solidFill>
                  <a:srgbClr val="2B2A2A"/>
                </a:solidFill>
                <a:latin typeface="Tahoma"/>
                <a:cs typeface="Tahoma"/>
              </a:rPr>
              <a:t> </a:t>
            </a:r>
            <a:r>
              <a:rPr sz="3150" b="1" spc="-25" dirty="0">
                <a:solidFill>
                  <a:srgbClr val="2B2A2A"/>
                </a:solidFill>
                <a:latin typeface="Tahoma"/>
                <a:cs typeface="Tahoma"/>
              </a:rPr>
              <a:t>was </a:t>
            </a:r>
            <a:r>
              <a:rPr sz="3150" b="1" spc="-10" dirty="0">
                <a:solidFill>
                  <a:srgbClr val="2B2A2A"/>
                </a:solidFill>
                <a:latin typeface="Tahoma"/>
                <a:cs typeface="Tahoma"/>
              </a:rPr>
              <a:t>acceptable</a:t>
            </a:r>
            <a:endParaRPr sz="3150">
              <a:latin typeface="Tahoma"/>
              <a:cs typeface="Tahoma"/>
            </a:endParaRPr>
          </a:p>
          <a:p>
            <a:pPr>
              <a:lnSpc>
                <a:spcPct val="100000"/>
              </a:lnSpc>
              <a:spcBef>
                <a:spcPts val="450"/>
              </a:spcBef>
            </a:pPr>
            <a:endParaRPr sz="3150">
              <a:latin typeface="Tahoma"/>
              <a:cs typeface="Tahoma"/>
            </a:endParaRPr>
          </a:p>
          <a:p>
            <a:pPr marL="12700" marR="128270">
              <a:lnSpc>
                <a:spcPct val="110500"/>
              </a:lnSpc>
            </a:pPr>
            <a:r>
              <a:rPr sz="3150" b="1" spc="-105" dirty="0">
                <a:solidFill>
                  <a:srgbClr val="2B2A2A"/>
                </a:solidFill>
                <a:latin typeface="Tahoma"/>
                <a:cs typeface="Tahoma"/>
              </a:rPr>
              <a:t>Dissemination</a:t>
            </a:r>
            <a:r>
              <a:rPr sz="3150" b="1" spc="-125" dirty="0">
                <a:solidFill>
                  <a:srgbClr val="2B2A2A"/>
                </a:solidFill>
                <a:latin typeface="Tahoma"/>
                <a:cs typeface="Tahoma"/>
              </a:rPr>
              <a:t> </a:t>
            </a:r>
            <a:r>
              <a:rPr sz="3150" b="1" spc="-105" dirty="0">
                <a:solidFill>
                  <a:srgbClr val="2B2A2A"/>
                </a:solidFill>
                <a:latin typeface="Tahoma"/>
                <a:cs typeface="Tahoma"/>
              </a:rPr>
              <a:t>to</a:t>
            </a:r>
            <a:r>
              <a:rPr sz="3150" b="1" spc="-125" dirty="0">
                <a:solidFill>
                  <a:srgbClr val="2B2A2A"/>
                </a:solidFill>
                <a:latin typeface="Tahoma"/>
                <a:cs typeface="Tahoma"/>
              </a:rPr>
              <a:t> </a:t>
            </a:r>
            <a:r>
              <a:rPr sz="3150" b="1" spc="-95" dirty="0">
                <a:solidFill>
                  <a:srgbClr val="2B2A2A"/>
                </a:solidFill>
                <a:latin typeface="Tahoma"/>
                <a:cs typeface="Tahoma"/>
              </a:rPr>
              <a:t>the</a:t>
            </a:r>
            <a:r>
              <a:rPr sz="3150" b="1" spc="-90" dirty="0">
                <a:solidFill>
                  <a:srgbClr val="2B2A2A"/>
                </a:solidFill>
                <a:latin typeface="Tahoma"/>
                <a:cs typeface="Tahoma"/>
              </a:rPr>
              <a:t> </a:t>
            </a:r>
            <a:r>
              <a:rPr sz="3150" b="1" spc="-360" dirty="0">
                <a:solidFill>
                  <a:srgbClr val="2B2A2A"/>
                </a:solidFill>
                <a:latin typeface="Tahoma"/>
                <a:cs typeface="Tahoma"/>
              </a:rPr>
              <a:t>DHH</a:t>
            </a:r>
            <a:r>
              <a:rPr sz="3150" b="1" spc="-114" dirty="0">
                <a:solidFill>
                  <a:srgbClr val="2B2A2A"/>
                </a:solidFill>
                <a:latin typeface="Tahoma"/>
                <a:cs typeface="Tahoma"/>
              </a:rPr>
              <a:t> </a:t>
            </a:r>
            <a:r>
              <a:rPr sz="3150" b="1" spc="-100" dirty="0">
                <a:solidFill>
                  <a:srgbClr val="2B2A2A"/>
                </a:solidFill>
                <a:latin typeface="Tahoma"/>
                <a:cs typeface="Tahoma"/>
              </a:rPr>
              <a:t>population,</a:t>
            </a:r>
            <a:r>
              <a:rPr sz="3150" b="1" spc="-130" dirty="0">
                <a:solidFill>
                  <a:srgbClr val="2B2A2A"/>
                </a:solidFill>
                <a:latin typeface="Tahoma"/>
                <a:cs typeface="Tahoma"/>
              </a:rPr>
              <a:t> </a:t>
            </a:r>
            <a:r>
              <a:rPr sz="3150" b="1" spc="-40" dirty="0">
                <a:solidFill>
                  <a:srgbClr val="2B2A2A"/>
                </a:solidFill>
                <a:latin typeface="Tahoma"/>
                <a:cs typeface="Tahoma"/>
              </a:rPr>
              <a:t>clinicians</a:t>
            </a:r>
            <a:r>
              <a:rPr sz="3150" b="1" spc="-100" dirty="0">
                <a:solidFill>
                  <a:srgbClr val="2B2A2A"/>
                </a:solidFill>
                <a:latin typeface="Tahoma"/>
                <a:cs typeface="Tahoma"/>
              </a:rPr>
              <a:t> </a:t>
            </a:r>
            <a:r>
              <a:rPr sz="3150" b="1" spc="-25" dirty="0">
                <a:solidFill>
                  <a:srgbClr val="2B2A2A"/>
                </a:solidFill>
                <a:latin typeface="Tahoma"/>
                <a:cs typeface="Tahoma"/>
              </a:rPr>
              <a:t>and </a:t>
            </a:r>
            <a:r>
              <a:rPr sz="3150" b="1" spc="-85" dirty="0">
                <a:solidFill>
                  <a:srgbClr val="2B2A2A"/>
                </a:solidFill>
                <a:latin typeface="Tahoma"/>
                <a:cs typeface="Tahoma"/>
              </a:rPr>
              <a:t>medical</a:t>
            </a:r>
            <a:r>
              <a:rPr sz="3150" b="1" spc="-150" dirty="0">
                <a:solidFill>
                  <a:srgbClr val="2B2A2A"/>
                </a:solidFill>
                <a:latin typeface="Tahoma"/>
                <a:cs typeface="Tahoma"/>
              </a:rPr>
              <a:t> </a:t>
            </a:r>
            <a:r>
              <a:rPr sz="3150" b="1" spc="-75" dirty="0">
                <a:solidFill>
                  <a:srgbClr val="2B2A2A"/>
                </a:solidFill>
                <a:latin typeface="Tahoma"/>
                <a:cs typeface="Tahoma"/>
              </a:rPr>
              <a:t>librarians</a:t>
            </a:r>
            <a:r>
              <a:rPr sz="3150" b="1" spc="-145" dirty="0">
                <a:solidFill>
                  <a:srgbClr val="2B2A2A"/>
                </a:solidFill>
                <a:latin typeface="Tahoma"/>
                <a:cs typeface="Tahoma"/>
              </a:rPr>
              <a:t> </a:t>
            </a:r>
            <a:r>
              <a:rPr sz="3150" b="1" dirty="0">
                <a:solidFill>
                  <a:srgbClr val="2B2A2A"/>
                </a:solidFill>
                <a:latin typeface="Tahoma"/>
                <a:cs typeface="Tahoma"/>
              </a:rPr>
              <a:t>is</a:t>
            </a:r>
            <a:r>
              <a:rPr sz="3150" b="1" spc="-125" dirty="0">
                <a:solidFill>
                  <a:srgbClr val="2B2A2A"/>
                </a:solidFill>
                <a:latin typeface="Tahoma"/>
                <a:cs typeface="Tahoma"/>
              </a:rPr>
              <a:t> </a:t>
            </a:r>
            <a:r>
              <a:rPr sz="3150" b="1" spc="-10" dirty="0">
                <a:solidFill>
                  <a:srgbClr val="2B2A2A"/>
                </a:solidFill>
                <a:latin typeface="Tahoma"/>
                <a:cs typeface="Tahoma"/>
              </a:rPr>
              <a:t>ongoing</a:t>
            </a:r>
            <a:endParaRPr sz="3150">
              <a:latin typeface="Tahoma"/>
              <a:cs typeface="Tahom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EA7CE5E2-B8AF-453D-A2FC-4F34E5D46DD4}"/>
              </a:ext>
              <a:ext uri="{C183D7F6-B498-43B3-948B-1728B52AA6E4}">
                <adec:decorative xmlns:adec="http://schemas.microsoft.com/office/drawing/2017/decorative" val="1"/>
              </a:ext>
            </a:extLst>
          </p:cNvPr>
          <p:cNvGrpSpPr/>
          <p:nvPr/>
        </p:nvGrpSpPr>
        <p:grpSpPr>
          <a:xfrm>
            <a:off x="186053" y="26769"/>
            <a:ext cx="983742" cy="1289941"/>
            <a:chOff x="186053" y="26769"/>
            <a:chExt cx="983742" cy="1289941"/>
          </a:xfrm>
        </p:grpSpPr>
        <p:sp>
          <p:nvSpPr>
            <p:cNvPr id="6" name="object 6"/>
            <p:cNvSpPr/>
            <p:nvPr/>
          </p:nvSpPr>
          <p:spPr>
            <a:xfrm>
              <a:off x="186053"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86053"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86053"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86053"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86053"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497664"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497664"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497664"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497664"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497664"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809275"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809275"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809275"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809275"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809275"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120900"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120900"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120900" y="647297"/>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p:cNvSpPr/>
            <p:nvPr/>
          </p:nvSpPr>
          <p:spPr>
            <a:xfrm>
              <a:off x="1120900"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0900"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7" name="Group 46">
            <a:extLst>
              <a:ext uri="{FF2B5EF4-FFF2-40B4-BE49-F238E27FC236}">
                <a16:creationId xmlns:a16="http://schemas.microsoft.com/office/drawing/2014/main" id="{FA1CDDBA-117C-4FCD-AB06-2127BF0DFFE9}"/>
              </a:ext>
              <a:ext uri="{C183D7F6-B498-43B3-948B-1728B52AA6E4}">
                <adec:decorative xmlns:adec="http://schemas.microsoft.com/office/drawing/2017/decorative" val="1"/>
              </a:ext>
            </a:extLst>
          </p:cNvPr>
          <p:cNvGrpSpPr/>
          <p:nvPr/>
        </p:nvGrpSpPr>
        <p:grpSpPr>
          <a:xfrm>
            <a:off x="17164316" y="26769"/>
            <a:ext cx="983728" cy="1289941"/>
            <a:chOff x="17164316" y="26769"/>
            <a:chExt cx="983728" cy="1289941"/>
          </a:xfrm>
        </p:grpSpPr>
        <p:sp>
          <p:nvSpPr>
            <p:cNvPr id="26" name="object 26"/>
            <p:cNvSpPr/>
            <p:nvPr/>
          </p:nvSpPr>
          <p:spPr>
            <a:xfrm>
              <a:off x="17164316"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164316" y="337039"/>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164316"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164316"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164316"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47592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47592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475927"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475927"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475928"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78753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78753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78753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778753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7787539"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099149"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099149"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09914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p:cNvSpPr/>
            <p:nvPr/>
          </p:nvSpPr>
          <p:spPr>
            <a:xfrm>
              <a:off x="1809914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p:cNvSpPr/>
            <p:nvPr/>
          </p:nvSpPr>
          <p:spPr>
            <a:xfrm>
              <a:off x="18099149"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 name="object 4">
            <a:extLst>
              <a:ext uri="{C183D7F6-B498-43B3-948B-1728B52AA6E4}">
                <adec:decorative xmlns:adec="http://schemas.microsoft.com/office/drawing/2017/decorative" val="1"/>
              </a:ext>
            </a:extLst>
          </p:cNvPr>
          <p:cNvSpPr/>
          <p:nvPr/>
        </p:nvSpPr>
        <p:spPr>
          <a:xfrm>
            <a:off x="2990088" y="978408"/>
            <a:ext cx="12353925" cy="1161415"/>
          </a:xfrm>
          <a:custGeom>
            <a:avLst/>
            <a:gdLst/>
            <a:ahLst/>
            <a:cxnLst/>
            <a:rect l="l" t="t" r="r" b="b"/>
            <a:pathLst>
              <a:path w="12353925" h="1161414">
                <a:moveTo>
                  <a:pt x="12330175" y="0"/>
                </a:moveTo>
                <a:lnTo>
                  <a:pt x="23368" y="0"/>
                </a:lnTo>
                <a:lnTo>
                  <a:pt x="17144" y="0"/>
                </a:lnTo>
                <a:lnTo>
                  <a:pt x="11175" y="2159"/>
                </a:lnTo>
                <a:lnTo>
                  <a:pt x="2412" y="9906"/>
                </a:lnTo>
                <a:lnTo>
                  <a:pt x="0" y="15113"/>
                </a:lnTo>
                <a:lnTo>
                  <a:pt x="0" y="1146175"/>
                </a:lnTo>
                <a:lnTo>
                  <a:pt x="2412" y="1151382"/>
                </a:lnTo>
                <a:lnTo>
                  <a:pt x="11175" y="1159128"/>
                </a:lnTo>
                <a:lnTo>
                  <a:pt x="17144" y="1161288"/>
                </a:lnTo>
                <a:lnTo>
                  <a:pt x="12330175" y="1161288"/>
                </a:lnTo>
                <a:lnTo>
                  <a:pt x="12339292" y="1159680"/>
                </a:lnTo>
                <a:lnTo>
                  <a:pt x="12346717" y="1155287"/>
                </a:lnTo>
                <a:lnTo>
                  <a:pt x="12351714" y="1148750"/>
                </a:lnTo>
                <a:lnTo>
                  <a:pt x="12353544" y="1140714"/>
                </a:lnTo>
                <a:lnTo>
                  <a:pt x="12353544" y="20574"/>
                </a:lnTo>
                <a:lnTo>
                  <a:pt x="12351714" y="12537"/>
                </a:lnTo>
                <a:lnTo>
                  <a:pt x="12346717" y="6000"/>
                </a:lnTo>
                <a:lnTo>
                  <a:pt x="12339292" y="1607"/>
                </a:lnTo>
                <a:lnTo>
                  <a:pt x="12330175" y="0"/>
                </a:lnTo>
                <a:close/>
              </a:path>
            </a:pathLst>
          </a:custGeom>
          <a:solidFill>
            <a:srgbClr val="AC162C"/>
          </a:solidFill>
        </p:spPr>
        <p:txBody>
          <a:bodyPr wrap="square" lIns="0" tIns="0" rIns="0" bIns="0" rtlCol="0"/>
          <a:lstStyle/>
          <a:p>
            <a:endParaRPr/>
          </a:p>
        </p:txBody>
      </p:sp>
      <p:sp>
        <p:nvSpPr>
          <p:cNvPr id="5" name="object 5" descr="$PPTXTitle"/>
          <p:cNvSpPr txBox="1">
            <a:spLocks noGrp="1"/>
          </p:cNvSpPr>
          <p:nvPr>
            <p:ph type="title"/>
          </p:nvPr>
        </p:nvSpPr>
        <p:spPr>
          <a:prstGeom prst="rect">
            <a:avLst/>
          </a:prstGeom>
        </p:spPr>
        <p:txBody>
          <a:bodyPr vert="horz" wrap="square" lIns="0" tIns="467689" rIns="0" bIns="0" rtlCol="0">
            <a:spAutoFit/>
          </a:bodyPr>
          <a:lstStyle/>
          <a:p>
            <a:pPr marL="4684395">
              <a:lnSpc>
                <a:spcPct val="100000"/>
              </a:lnSpc>
              <a:spcBef>
                <a:spcPts val="125"/>
              </a:spcBef>
            </a:pPr>
            <a:r>
              <a:rPr lang="en-US" sz="6100" b="0" spc="-550" dirty="0">
                <a:latin typeface="Arial Black"/>
                <a:cs typeface="Arial Black"/>
              </a:rPr>
              <a:t>Next Steps</a:t>
            </a:r>
            <a:endParaRPr sz="6100" dirty="0">
              <a:latin typeface="Arial Black"/>
              <a:cs typeface="Arial Black"/>
            </a:endParaRPr>
          </a:p>
        </p:txBody>
      </p:sp>
      <p:pic>
        <p:nvPicPr>
          <p:cNvPr id="2" name="object 2" descr="Deaf Diabetes Can Together logo"/>
          <p:cNvPicPr/>
          <p:nvPr/>
        </p:nvPicPr>
        <p:blipFill>
          <a:blip r:embed="rId2" cstate="print"/>
          <a:stretch>
            <a:fillRect/>
          </a:stretch>
        </p:blipFill>
        <p:spPr>
          <a:xfrm>
            <a:off x="1219141" y="3518020"/>
            <a:ext cx="3848016" cy="4162770"/>
          </a:xfrm>
          <a:prstGeom prst="rect">
            <a:avLst/>
          </a:prstGeom>
        </p:spPr>
      </p:pic>
      <p:sp>
        <p:nvSpPr>
          <p:cNvPr id="3" name="object 3"/>
          <p:cNvSpPr txBox="1"/>
          <p:nvPr/>
        </p:nvSpPr>
        <p:spPr>
          <a:xfrm>
            <a:off x="6467602" y="2838081"/>
            <a:ext cx="10111740" cy="6963409"/>
          </a:xfrm>
          <a:prstGeom prst="rect">
            <a:avLst/>
          </a:prstGeom>
        </p:spPr>
        <p:txBody>
          <a:bodyPr vert="horz" wrap="square" lIns="0" tIns="12065" rIns="0" bIns="0" rtlCol="0">
            <a:spAutoFit/>
          </a:bodyPr>
          <a:lstStyle/>
          <a:p>
            <a:pPr marL="12700" marR="978535">
              <a:lnSpc>
                <a:spcPct val="110600"/>
              </a:lnSpc>
              <a:spcBef>
                <a:spcPts val="95"/>
              </a:spcBef>
            </a:pPr>
            <a:r>
              <a:rPr sz="3150" b="1" spc="-114" dirty="0">
                <a:solidFill>
                  <a:srgbClr val="2B2A2A"/>
                </a:solidFill>
                <a:latin typeface="Tahoma"/>
                <a:cs typeface="Tahoma"/>
              </a:rPr>
              <a:t>Continue</a:t>
            </a:r>
            <a:r>
              <a:rPr sz="3150" b="1" spc="-120" dirty="0">
                <a:solidFill>
                  <a:srgbClr val="2B2A2A"/>
                </a:solidFill>
                <a:latin typeface="Tahoma"/>
                <a:cs typeface="Tahoma"/>
              </a:rPr>
              <a:t> </a:t>
            </a:r>
            <a:r>
              <a:rPr sz="3150" b="1" spc="-35" dirty="0">
                <a:solidFill>
                  <a:srgbClr val="2B2A2A"/>
                </a:solidFill>
                <a:latin typeface="Tahoma"/>
                <a:cs typeface="Tahoma"/>
              </a:rPr>
              <a:t>to</a:t>
            </a:r>
            <a:r>
              <a:rPr sz="3150" b="1" spc="-140" dirty="0">
                <a:solidFill>
                  <a:srgbClr val="2B2A2A"/>
                </a:solidFill>
                <a:latin typeface="Tahoma"/>
                <a:cs typeface="Tahoma"/>
              </a:rPr>
              <a:t> </a:t>
            </a:r>
            <a:r>
              <a:rPr sz="3150" b="1" spc="-75" dirty="0">
                <a:solidFill>
                  <a:srgbClr val="2B2A2A"/>
                </a:solidFill>
                <a:latin typeface="Tahoma"/>
                <a:cs typeface="Tahoma"/>
              </a:rPr>
              <a:t>disseminate</a:t>
            </a:r>
            <a:r>
              <a:rPr sz="3150" b="1" spc="-155" dirty="0">
                <a:solidFill>
                  <a:srgbClr val="2B2A2A"/>
                </a:solidFill>
                <a:latin typeface="Tahoma"/>
                <a:cs typeface="Tahoma"/>
              </a:rPr>
              <a:t> </a:t>
            </a:r>
            <a:r>
              <a:rPr sz="3150" b="1" spc="-95" dirty="0">
                <a:solidFill>
                  <a:srgbClr val="2B2A2A"/>
                </a:solidFill>
                <a:latin typeface="Tahoma"/>
                <a:cs typeface="Tahoma"/>
              </a:rPr>
              <a:t>the</a:t>
            </a:r>
            <a:r>
              <a:rPr sz="3150" b="1" spc="-120" dirty="0">
                <a:solidFill>
                  <a:srgbClr val="2B2A2A"/>
                </a:solidFill>
                <a:latin typeface="Tahoma"/>
                <a:cs typeface="Tahoma"/>
              </a:rPr>
              <a:t> </a:t>
            </a:r>
            <a:r>
              <a:rPr sz="3150" b="1" spc="-65" dirty="0">
                <a:solidFill>
                  <a:srgbClr val="2B2A2A"/>
                </a:solidFill>
                <a:latin typeface="Tahoma"/>
                <a:cs typeface="Tahoma"/>
              </a:rPr>
              <a:t>website</a:t>
            </a:r>
            <a:r>
              <a:rPr sz="3150" b="1" spc="-114" dirty="0">
                <a:solidFill>
                  <a:srgbClr val="2B2A2A"/>
                </a:solidFill>
                <a:latin typeface="Tahoma"/>
                <a:cs typeface="Tahoma"/>
              </a:rPr>
              <a:t> </a:t>
            </a:r>
            <a:r>
              <a:rPr sz="3150" b="1" spc="-105" dirty="0">
                <a:solidFill>
                  <a:srgbClr val="2B2A2A"/>
                </a:solidFill>
                <a:latin typeface="Tahoma"/>
                <a:cs typeface="Tahoma"/>
              </a:rPr>
              <a:t>to</a:t>
            </a:r>
            <a:r>
              <a:rPr sz="3150" b="1" spc="-125" dirty="0">
                <a:solidFill>
                  <a:srgbClr val="2B2A2A"/>
                </a:solidFill>
                <a:latin typeface="Tahoma"/>
                <a:cs typeface="Tahoma"/>
              </a:rPr>
              <a:t> </a:t>
            </a:r>
            <a:r>
              <a:rPr sz="3150" b="1" spc="-95" dirty="0">
                <a:solidFill>
                  <a:srgbClr val="2B2A2A"/>
                </a:solidFill>
                <a:latin typeface="Tahoma"/>
                <a:cs typeface="Tahoma"/>
              </a:rPr>
              <a:t>the</a:t>
            </a:r>
            <a:r>
              <a:rPr sz="3150" b="1" spc="-120" dirty="0">
                <a:solidFill>
                  <a:srgbClr val="2B2A2A"/>
                </a:solidFill>
                <a:latin typeface="Tahoma"/>
                <a:cs typeface="Tahoma"/>
              </a:rPr>
              <a:t> </a:t>
            </a:r>
            <a:r>
              <a:rPr sz="3150" b="1" spc="-390" dirty="0">
                <a:solidFill>
                  <a:srgbClr val="2B2A2A"/>
                </a:solidFill>
                <a:latin typeface="Tahoma"/>
                <a:cs typeface="Tahoma"/>
              </a:rPr>
              <a:t>DHH </a:t>
            </a:r>
            <a:r>
              <a:rPr sz="3150" b="1" spc="-100" dirty="0">
                <a:solidFill>
                  <a:srgbClr val="2B2A2A"/>
                </a:solidFill>
                <a:latin typeface="Tahoma"/>
                <a:cs typeface="Tahoma"/>
              </a:rPr>
              <a:t>population,</a:t>
            </a:r>
            <a:r>
              <a:rPr sz="3150" b="1" spc="-135" dirty="0">
                <a:solidFill>
                  <a:srgbClr val="2B2A2A"/>
                </a:solidFill>
                <a:latin typeface="Tahoma"/>
                <a:cs typeface="Tahoma"/>
              </a:rPr>
              <a:t> </a:t>
            </a:r>
            <a:r>
              <a:rPr sz="3150" b="1" spc="-40" dirty="0">
                <a:solidFill>
                  <a:srgbClr val="2B2A2A"/>
                </a:solidFill>
                <a:latin typeface="Tahoma"/>
                <a:cs typeface="Tahoma"/>
              </a:rPr>
              <a:t>clinicians</a:t>
            </a:r>
            <a:r>
              <a:rPr sz="3150" b="1" spc="-140" dirty="0">
                <a:solidFill>
                  <a:srgbClr val="2B2A2A"/>
                </a:solidFill>
                <a:latin typeface="Tahoma"/>
                <a:cs typeface="Tahoma"/>
              </a:rPr>
              <a:t> </a:t>
            </a:r>
            <a:r>
              <a:rPr sz="3150" b="1" spc="-180" dirty="0">
                <a:solidFill>
                  <a:srgbClr val="2B2A2A"/>
                </a:solidFill>
                <a:latin typeface="Tahoma"/>
                <a:cs typeface="Tahoma"/>
              </a:rPr>
              <a:t>and</a:t>
            </a:r>
            <a:r>
              <a:rPr sz="3150" b="1" spc="-65" dirty="0">
                <a:solidFill>
                  <a:srgbClr val="2B2A2A"/>
                </a:solidFill>
                <a:latin typeface="Tahoma"/>
                <a:cs typeface="Tahoma"/>
              </a:rPr>
              <a:t> </a:t>
            </a:r>
            <a:r>
              <a:rPr sz="3150" b="1" spc="-85" dirty="0">
                <a:solidFill>
                  <a:srgbClr val="2B2A2A"/>
                </a:solidFill>
                <a:latin typeface="Tahoma"/>
                <a:cs typeface="Tahoma"/>
              </a:rPr>
              <a:t>medical</a:t>
            </a:r>
            <a:r>
              <a:rPr sz="3150" b="1" spc="-145" dirty="0">
                <a:solidFill>
                  <a:srgbClr val="2B2A2A"/>
                </a:solidFill>
                <a:latin typeface="Tahoma"/>
                <a:cs typeface="Tahoma"/>
              </a:rPr>
              <a:t> </a:t>
            </a:r>
            <a:r>
              <a:rPr sz="3150" b="1" spc="-10" dirty="0">
                <a:solidFill>
                  <a:srgbClr val="2B2A2A"/>
                </a:solidFill>
                <a:latin typeface="Tahoma"/>
                <a:cs typeface="Tahoma"/>
              </a:rPr>
              <a:t>librarians</a:t>
            </a:r>
            <a:endParaRPr sz="3150">
              <a:latin typeface="Tahoma"/>
              <a:cs typeface="Tahoma"/>
            </a:endParaRPr>
          </a:p>
          <a:p>
            <a:pPr marL="1198880" indent="-271780">
              <a:lnSpc>
                <a:spcPct val="100000"/>
              </a:lnSpc>
              <a:spcBef>
                <a:spcPts val="400"/>
              </a:spcBef>
              <a:buChar char="-"/>
              <a:tabLst>
                <a:tab pos="1198880" algn="l"/>
              </a:tabLst>
            </a:pPr>
            <a:r>
              <a:rPr sz="3150" b="1" spc="-105" dirty="0">
                <a:solidFill>
                  <a:srgbClr val="2B2A2A"/>
                </a:solidFill>
                <a:latin typeface="Tahoma"/>
                <a:cs typeface="Tahoma"/>
              </a:rPr>
              <a:t>Deaf</a:t>
            </a:r>
            <a:r>
              <a:rPr sz="3150" b="1" spc="-130" dirty="0">
                <a:solidFill>
                  <a:srgbClr val="2B2A2A"/>
                </a:solidFill>
                <a:latin typeface="Tahoma"/>
                <a:cs typeface="Tahoma"/>
              </a:rPr>
              <a:t> </a:t>
            </a:r>
            <a:r>
              <a:rPr sz="3150" b="1" spc="-70" dirty="0">
                <a:solidFill>
                  <a:srgbClr val="2B2A2A"/>
                </a:solidFill>
                <a:latin typeface="Tahoma"/>
                <a:cs typeface="Tahoma"/>
              </a:rPr>
              <a:t>Expo,</a:t>
            </a:r>
            <a:r>
              <a:rPr sz="3150" b="1" spc="-114" dirty="0">
                <a:solidFill>
                  <a:srgbClr val="2B2A2A"/>
                </a:solidFill>
                <a:latin typeface="Tahoma"/>
                <a:cs typeface="Tahoma"/>
              </a:rPr>
              <a:t> </a:t>
            </a:r>
            <a:r>
              <a:rPr sz="3150" b="1" spc="-65" dirty="0">
                <a:solidFill>
                  <a:srgbClr val="2B2A2A"/>
                </a:solidFill>
                <a:latin typeface="Tahoma"/>
                <a:cs typeface="Tahoma"/>
              </a:rPr>
              <a:t>Seattle</a:t>
            </a:r>
            <a:r>
              <a:rPr sz="3150" b="1" spc="-114" dirty="0">
                <a:solidFill>
                  <a:srgbClr val="2B2A2A"/>
                </a:solidFill>
                <a:latin typeface="Tahoma"/>
                <a:cs typeface="Tahoma"/>
              </a:rPr>
              <a:t> </a:t>
            </a:r>
            <a:r>
              <a:rPr sz="3150" b="1" spc="-140" dirty="0">
                <a:solidFill>
                  <a:srgbClr val="2B2A2A"/>
                </a:solidFill>
                <a:latin typeface="Tahoma"/>
                <a:cs typeface="Tahoma"/>
              </a:rPr>
              <a:t>(Oct</a:t>
            </a:r>
            <a:r>
              <a:rPr sz="3150" b="1" spc="-120" dirty="0">
                <a:solidFill>
                  <a:srgbClr val="2B2A2A"/>
                </a:solidFill>
                <a:latin typeface="Tahoma"/>
                <a:cs typeface="Tahoma"/>
              </a:rPr>
              <a:t> </a:t>
            </a:r>
            <a:r>
              <a:rPr sz="3150" b="1" spc="-10" dirty="0">
                <a:solidFill>
                  <a:srgbClr val="2B2A2A"/>
                </a:solidFill>
                <a:latin typeface="Tahoma"/>
                <a:cs typeface="Tahoma"/>
              </a:rPr>
              <a:t>2026)</a:t>
            </a:r>
            <a:endParaRPr sz="3150">
              <a:latin typeface="Tahoma"/>
              <a:cs typeface="Tahoma"/>
            </a:endParaRPr>
          </a:p>
          <a:p>
            <a:pPr marL="1198880" indent="-271780">
              <a:lnSpc>
                <a:spcPct val="100000"/>
              </a:lnSpc>
              <a:spcBef>
                <a:spcPts val="470"/>
              </a:spcBef>
              <a:buChar char="-"/>
              <a:tabLst>
                <a:tab pos="1198880" algn="l"/>
              </a:tabLst>
            </a:pPr>
            <a:r>
              <a:rPr sz="3150" b="1" spc="-145" dirty="0">
                <a:solidFill>
                  <a:srgbClr val="2B2A2A"/>
                </a:solidFill>
                <a:latin typeface="Tahoma"/>
                <a:cs typeface="Tahoma"/>
              </a:rPr>
              <a:t>International</a:t>
            </a:r>
            <a:r>
              <a:rPr sz="3150" b="1" spc="-120" dirty="0">
                <a:solidFill>
                  <a:srgbClr val="2B2A2A"/>
                </a:solidFill>
                <a:latin typeface="Tahoma"/>
                <a:cs typeface="Tahoma"/>
              </a:rPr>
              <a:t> </a:t>
            </a:r>
            <a:r>
              <a:rPr sz="3150" b="1" spc="-105" dirty="0">
                <a:solidFill>
                  <a:srgbClr val="2B2A2A"/>
                </a:solidFill>
                <a:latin typeface="Tahoma"/>
                <a:cs typeface="Tahoma"/>
              </a:rPr>
              <a:t>Deaf</a:t>
            </a:r>
            <a:r>
              <a:rPr sz="3150" b="1" spc="-130" dirty="0">
                <a:solidFill>
                  <a:srgbClr val="2B2A2A"/>
                </a:solidFill>
                <a:latin typeface="Tahoma"/>
                <a:cs typeface="Tahoma"/>
              </a:rPr>
              <a:t> </a:t>
            </a:r>
            <a:r>
              <a:rPr sz="3150" b="1" spc="-85" dirty="0">
                <a:solidFill>
                  <a:srgbClr val="2B2A2A"/>
                </a:solidFill>
                <a:latin typeface="Tahoma"/>
                <a:cs typeface="Tahoma"/>
              </a:rPr>
              <a:t>Expo,</a:t>
            </a:r>
            <a:r>
              <a:rPr sz="3150" b="1" spc="-145" dirty="0">
                <a:solidFill>
                  <a:srgbClr val="2B2A2A"/>
                </a:solidFill>
                <a:latin typeface="Tahoma"/>
                <a:cs typeface="Tahoma"/>
              </a:rPr>
              <a:t> </a:t>
            </a:r>
            <a:r>
              <a:rPr sz="3150" b="1" dirty="0">
                <a:solidFill>
                  <a:srgbClr val="2B2A2A"/>
                </a:solidFill>
                <a:latin typeface="Tahoma"/>
                <a:cs typeface="Tahoma"/>
              </a:rPr>
              <a:t>Las</a:t>
            </a:r>
            <a:r>
              <a:rPr sz="3150" b="1" spc="-105" dirty="0">
                <a:solidFill>
                  <a:srgbClr val="2B2A2A"/>
                </a:solidFill>
                <a:latin typeface="Tahoma"/>
                <a:cs typeface="Tahoma"/>
              </a:rPr>
              <a:t> </a:t>
            </a:r>
            <a:r>
              <a:rPr sz="3150" b="1" spc="-75" dirty="0">
                <a:solidFill>
                  <a:srgbClr val="2B2A2A"/>
                </a:solidFill>
                <a:latin typeface="Tahoma"/>
                <a:cs typeface="Tahoma"/>
              </a:rPr>
              <a:t>Vegas</a:t>
            </a:r>
            <a:r>
              <a:rPr sz="3150" b="1" spc="-105" dirty="0">
                <a:solidFill>
                  <a:srgbClr val="2B2A2A"/>
                </a:solidFill>
                <a:latin typeface="Tahoma"/>
                <a:cs typeface="Tahoma"/>
              </a:rPr>
              <a:t> </a:t>
            </a:r>
            <a:r>
              <a:rPr sz="3150" b="1" spc="-45" dirty="0">
                <a:solidFill>
                  <a:srgbClr val="2B2A2A"/>
                </a:solidFill>
                <a:latin typeface="Tahoma"/>
                <a:cs typeface="Tahoma"/>
              </a:rPr>
              <a:t>(July</a:t>
            </a:r>
            <a:r>
              <a:rPr sz="3150" b="1" spc="-110" dirty="0">
                <a:solidFill>
                  <a:srgbClr val="2B2A2A"/>
                </a:solidFill>
                <a:latin typeface="Tahoma"/>
                <a:cs typeface="Tahoma"/>
              </a:rPr>
              <a:t> </a:t>
            </a:r>
            <a:r>
              <a:rPr sz="3150" b="1" spc="-120" dirty="0">
                <a:solidFill>
                  <a:srgbClr val="2B2A2A"/>
                </a:solidFill>
                <a:latin typeface="Tahoma"/>
                <a:cs typeface="Tahoma"/>
              </a:rPr>
              <a:t>2027)</a:t>
            </a:r>
            <a:endParaRPr sz="3150">
              <a:latin typeface="Tahoma"/>
              <a:cs typeface="Tahoma"/>
            </a:endParaRPr>
          </a:p>
          <a:p>
            <a:pPr marL="1198880" indent="-271780">
              <a:lnSpc>
                <a:spcPct val="100000"/>
              </a:lnSpc>
              <a:spcBef>
                <a:spcPts val="400"/>
              </a:spcBef>
              <a:buChar char="-"/>
              <a:tabLst>
                <a:tab pos="1198880" algn="l"/>
              </a:tabLst>
            </a:pPr>
            <a:r>
              <a:rPr sz="3150" b="1" dirty="0">
                <a:solidFill>
                  <a:srgbClr val="2B2A2A"/>
                </a:solidFill>
                <a:latin typeface="Tahoma"/>
                <a:cs typeface="Tahoma"/>
              </a:rPr>
              <a:t>Abstracts</a:t>
            </a:r>
            <a:r>
              <a:rPr sz="3150" b="1" spc="-170" dirty="0">
                <a:solidFill>
                  <a:srgbClr val="2B2A2A"/>
                </a:solidFill>
                <a:latin typeface="Tahoma"/>
                <a:cs typeface="Tahoma"/>
              </a:rPr>
              <a:t> </a:t>
            </a:r>
            <a:r>
              <a:rPr sz="3150" b="1" spc="-85" dirty="0">
                <a:solidFill>
                  <a:srgbClr val="2B2A2A"/>
                </a:solidFill>
                <a:latin typeface="Tahoma"/>
                <a:cs typeface="Tahoma"/>
              </a:rPr>
              <a:t>submitted</a:t>
            </a:r>
            <a:r>
              <a:rPr sz="3150" b="1" spc="-125" dirty="0">
                <a:solidFill>
                  <a:srgbClr val="2B2A2A"/>
                </a:solidFill>
                <a:latin typeface="Tahoma"/>
                <a:cs typeface="Tahoma"/>
              </a:rPr>
              <a:t> </a:t>
            </a:r>
            <a:r>
              <a:rPr sz="3150" b="1" spc="-105" dirty="0">
                <a:solidFill>
                  <a:srgbClr val="2B2A2A"/>
                </a:solidFill>
                <a:latin typeface="Tahoma"/>
                <a:cs typeface="Tahoma"/>
              </a:rPr>
              <a:t>to</a:t>
            </a:r>
            <a:r>
              <a:rPr sz="3150" b="1" spc="-130" dirty="0">
                <a:solidFill>
                  <a:srgbClr val="2B2A2A"/>
                </a:solidFill>
                <a:latin typeface="Tahoma"/>
                <a:cs typeface="Tahoma"/>
              </a:rPr>
              <a:t> </a:t>
            </a:r>
            <a:r>
              <a:rPr sz="3150" b="1" spc="-45" dirty="0">
                <a:solidFill>
                  <a:srgbClr val="2B2A2A"/>
                </a:solidFill>
                <a:latin typeface="Tahoma"/>
                <a:cs typeface="Tahoma"/>
              </a:rPr>
              <a:t>clinician</a:t>
            </a:r>
            <a:r>
              <a:rPr sz="3150" b="1" spc="-130" dirty="0">
                <a:solidFill>
                  <a:srgbClr val="2B2A2A"/>
                </a:solidFill>
                <a:latin typeface="Tahoma"/>
                <a:cs typeface="Tahoma"/>
              </a:rPr>
              <a:t> </a:t>
            </a:r>
            <a:r>
              <a:rPr sz="3150" b="1" spc="-10" dirty="0">
                <a:solidFill>
                  <a:srgbClr val="2B2A2A"/>
                </a:solidFill>
                <a:latin typeface="Tahoma"/>
                <a:cs typeface="Tahoma"/>
              </a:rPr>
              <a:t>conferences</a:t>
            </a:r>
            <a:endParaRPr sz="3150">
              <a:latin typeface="Tahoma"/>
              <a:cs typeface="Tahoma"/>
            </a:endParaRPr>
          </a:p>
          <a:p>
            <a:pPr marL="1198880" indent="-271780">
              <a:lnSpc>
                <a:spcPct val="100000"/>
              </a:lnSpc>
              <a:spcBef>
                <a:spcPts val="400"/>
              </a:spcBef>
              <a:buChar char="-"/>
              <a:tabLst>
                <a:tab pos="1198880" algn="l"/>
              </a:tabLst>
            </a:pPr>
            <a:r>
              <a:rPr sz="3150" b="1" spc="-120" dirty="0">
                <a:solidFill>
                  <a:srgbClr val="2B2A2A"/>
                </a:solidFill>
                <a:latin typeface="Tahoma"/>
                <a:cs typeface="Tahoma"/>
              </a:rPr>
              <a:t>Submit</a:t>
            </a:r>
            <a:r>
              <a:rPr sz="3150" b="1" spc="-95" dirty="0">
                <a:solidFill>
                  <a:srgbClr val="2B2A2A"/>
                </a:solidFill>
                <a:latin typeface="Tahoma"/>
                <a:cs typeface="Tahoma"/>
              </a:rPr>
              <a:t> </a:t>
            </a:r>
            <a:r>
              <a:rPr sz="3150" b="1" spc="-150" dirty="0">
                <a:solidFill>
                  <a:srgbClr val="2B2A2A"/>
                </a:solidFill>
                <a:latin typeface="Tahoma"/>
                <a:cs typeface="Tahoma"/>
              </a:rPr>
              <a:t>Medline</a:t>
            </a:r>
            <a:r>
              <a:rPr sz="3150" b="1" spc="-50" dirty="0">
                <a:solidFill>
                  <a:srgbClr val="2B2A2A"/>
                </a:solidFill>
                <a:latin typeface="Tahoma"/>
                <a:cs typeface="Tahoma"/>
              </a:rPr>
              <a:t> </a:t>
            </a:r>
            <a:r>
              <a:rPr sz="3150" b="1" spc="-10" dirty="0">
                <a:solidFill>
                  <a:srgbClr val="2B2A2A"/>
                </a:solidFill>
                <a:latin typeface="Tahoma"/>
                <a:cs typeface="Tahoma"/>
              </a:rPr>
              <a:t>article</a:t>
            </a:r>
            <a:endParaRPr sz="3150">
              <a:latin typeface="Tahoma"/>
              <a:cs typeface="Tahoma"/>
            </a:endParaRPr>
          </a:p>
          <a:p>
            <a:pPr>
              <a:lnSpc>
                <a:spcPct val="100000"/>
              </a:lnSpc>
              <a:spcBef>
                <a:spcPts val="455"/>
              </a:spcBef>
              <a:buClr>
                <a:srgbClr val="2B2A2A"/>
              </a:buClr>
              <a:buFont typeface="Tahoma"/>
              <a:buChar char="-"/>
            </a:pPr>
            <a:endParaRPr sz="3150">
              <a:latin typeface="Tahoma"/>
              <a:cs typeface="Tahoma"/>
            </a:endParaRPr>
          </a:p>
          <a:p>
            <a:pPr marL="12700" marR="38100">
              <a:lnSpc>
                <a:spcPct val="110500"/>
              </a:lnSpc>
            </a:pPr>
            <a:r>
              <a:rPr sz="3150" b="1" dirty="0">
                <a:solidFill>
                  <a:srgbClr val="2B2A2A"/>
                </a:solidFill>
                <a:latin typeface="Tahoma"/>
                <a:cs typeface="Tahoma"/>
              </a:rPr>
              <a:t>Focus</a:t>
            </a:r>
            <a:r>
              <a:rPr sz="3150" b="1" spc="-204" dirty="0">
                <a:solidFill>
                  <a:srgbClr val="2B2A2A"/>
                </a:solidFill>
                <a:latin typeface="Tahoma"/>
                <a:cs typeface="Tahoma"/>
              </a:rPr>
              <a:t> </a:t>
            </a:r>
            <a:r>
              <a:rPr sz="3150" b="1" spc="-90" dirty="0">
                <a:solidFill>
                  <a:srgbClr val="2B2A2A"/>
                </a:solidFill>
                <a:latin typeface="Tahoma"/>
                <a:cs typeface="Tahoma"/>
              </a:rPr>
              <a:t>groups</a:t>
            </a:r>
            <a:r>
              <a:rPr sz="3150" b="1" spc="-110" dirty="0">
                <a:solidFill>
                  <a:srgbClr val="2B2A2A"/>
                </a:solidFill>
                <a:latin typeface="Tahoma"/>
                <a:cs typeface="Tahoma"/>
              </a:rPr>
              <a:t> </a:t>
            </a:r>
            <a:r>
              <a:rPr sz="3150" b="1" spc="-105" dirty="0">
                <a:solidFill>
                  <a:srgbClr val="2B2A2A"/>
                </a:solidFill>
                <a:latin typeface="Tahoma"/>
                <a:cs typeface="Tahoma"/>
              </a:rPr>
              <a:t>to</a:t>
            </a:r>
            <a:r>
              <a:rPr sz="3150" b="1" spc="-130" dirty="0">
                <a:solidFill>
                  <a:srgbClr val="2B2A2A"/>
                </a:solidFill>
                <a:latin typeface="Tahoma"/>
                <a:cs typeface="Tahoma"/>
              </a:rPr>
              <a:t> </a:t>
            </a:r>
            <a:r>
              <a:rPr sz="3150" b="1" spc="-120" dirty="0">
                <a:solidFill>
                  <a:srgbClr val="2B2A2A"/>
                </a:solidFill>
                <a:latin typeface="Tahoma"/>
                <a:cs typeface="Tahoma"/>
              </a:rPr>
              <a:t>examine</a:t>
            </a:r>
            <a:r>
              <a:rPr sz="3150" b="1" spc="-140" dirty="0">
                <a:solidFill>
                  <a:srgbClr val="2B2A2A"/>
                </a:solidFill>
                <a:latin typeface="Tahoma"/>
                <a:cs typeface="Tahoma"/>
              </a:rPr>
              <a:t> </a:t>
            </a:r>
            <a:r>
              <a:rPr sz="3150" b="1" spc="-95" dirty="0">
                <a:solidFill>
                  <a:srgbClr val="2B2A2A"/>
                </a:solidFill>
                <a:latin typeface="Tahoma"/>
                <a:cs typeface="Tahoma"/>
              </a:rPr>
              <a:t>the</a:t>
            </a:r>
            <a:r>
              <a:rPr sz="3150" b="1" spc="-105" dirty="0">
                <a:solidFill>
                  <a:srgbClr val="2B2A2A"/>
                </a:solidFill>
                <a:latin typeface="Tahoma"/>
                <a:cs typeface="Tahoma"/>
              </a:rPr>
              <a:t> </a:t>
            </a:r>
            <a:r>
              <a:rPr sz="3150" b="1" spc="-85" dirty="0">
                <a:solidFill>
                  <a:srgbClr val="2B2A2A"/>
                </a:solidFill>
                <a:latin typeface="Tahoma"/>
                <a:cs typeface="Tahoma"/>
              </a:rPr>
              <a:t>usability</a:t>
            </a:r>
            <a:r>
              <a:rPr sz="3150" b="1" spc="-120" dirty="0">
                <a:solidFill>
                  <a:srgbClr val="2B2A2A"/>
                </a:solidFill>
                <a:latin typeface="Tahoma"/>
                <a:cs typeface="Tahoma"/>
              </a:rPr>
              <a:t> </a:t>
            </a:r>
            <a:r>
              <a:rPr sz="3150" b="1" spc="-180" dirty="0">
                <a:solidFill>
                  <a:srgbClr val="2B2A2A"/>
                </a:solidFill>
                <a:latin typeface="Tahoma"/>
                <a:cs typeface="Tahoma"/>
              </a:rPr>
              <a:t>and</a:t>
            </a:r>
            <a:r>
              <a:rPr sz="3150" b="1" spc="-65" dirty="0">
                <a:solidFill>
                  <a:srgbClr val="2B2A2A"/>
                </a:solidFill>
                <a:latin typeface="Tahoma"/>
                <a:cs typeface="Tahoma"/>
              </a:rPr>
              <a:t> </a:t>
            </a:r>
            <a:r>
              <a:rPr sz="3150" b="1" spc="-60" dirty="0">
                <a:solidFill>
                  <a:srgbClr val="2B2A2A"/>
                </a:solidFill>
                <a:latin typeface="Tahoma"/>
                <a:cs typeface="Tahoma"/>
              </a:rPr>
              <a:t>additional </a:t>
            </a:r>
            <a:r>
              <a:rPr sz="3150" b="1" spc="-55" dirty="0">
                <a:solidFill>
                  <a:srgbClr val="2B2A2A"/>
                </a:solidFill>
                <a:latin typeface="Tahoma"/>
                <a:cs typeface="Tahoma"/>
              </a:rPr>
              <a:t>content</a:t>
            </a:r>
            <a:r>
              <a:rPr sz="3150" b="1" spc="-165" dirty="0">
                <a:solidFill>
                  <a:srgbClr val="2B2A2A"/>
                </a:solidFill>
                <a:latin typeface="Tahoma"/>
                <a:cs typeface="Tahoma"/>
              </a:rPr>
              <a:t> </a:t>
            </a:r>
            <a:r>
              <a:rPr sz="3150" b="1" spc="-70" dirty="0">
                <a:solidFill>
                  <a:srgbClr val="2B2A2A"/>
                </a:solidFill>
                <a:latin typeface="Tahoma"/>
                <a:cs typeface="Tahoma"/>
              </a:rPr>
              <a:t>needs</a:t>
            </a:r>
            <a:r>
              <a:rPr sz="3150" b="1" spc="-165" dirty="0">
                <a:solidFill>
                  <a:srgbClr val="2B2A2A"/>
                </a:solidFill>
                <a:latin typeface="Tahoma"/>
                <a:cs typeface="Tahoma"/>
              </a:rPr>
              <a:t> </a:t>
            </a:r>
            <a:r>
              <a:rPr sz="3150" b="1" spc="-65" dirty="0">
                <a:solidFill>
                  <a:srgbClr val="2B2A2A"/>
                </a:solidFill>
                <a:latin typeface="Tahoma"/>
                <a:cs typeface="Tahoma"/>
              </a:rPr>
              <a:t>from</a:t>
            </a:r>
            <a:r>
              <a:rPr sz="3150" b="1" spc="-145" dirty="0">
                <a:solidFill>
                  <a:srgbClr val="2B2A2A"/>
                </a:solidFill>
                <a:latin typeface="Tahoma"/>
                <a:cs typeface="Tahoma"/>
              </a:rPr>
              <a:t> </a:t>
            </a:r>
            <a:r>
              <a:rPr sz="3150" b="1" spc="-90" dirty="0">
                <a:solidFill>
                  <a:srgbClr val="2B2A2A"/>
                </a:solidFill>
                <a:latin typeface="Tahoma"/>
                <a:cs typeface="Tahoma"/>
              </a:rPr>
              <a:t>other</a:t>
            </a:r>
            <a:r>
              <a:rPr sz="3150" b="1" spc="-140" dirty="0">
                <a:solidFill>
                  <a:srgbClr val="2B2A2A"/>
                </a:solidFill>
                <a:latin typeface="Tahoma"/>
                <a:cs typeface="Tahoma"/>
              </a:rPr>
              <a:t> </a:t>
            </a:r>
            <a:r>
              <a:rPr sz="3150" b="1" spc="-10" dirty="0">
                <a:solidFill>
                  <a:srgbClr val="2B2A2A"/>
                </a:solidFill>
                <a:latin typeface="Tahoma"/>
                <a:cs typeface="Tahoma"/>
              </a:rPr>
              <a:t>perspectives</a:t>
            </a:r>
            <a:endParaRPr sz="3150">
              <a:latin typeface="Tahoma"/>
              <a:cs typeface="Tahoma"/>
            </a:endParaRPr>
          </a:p>
          <a:p>
            <a:pPr marL="1198880" indent="-271780">
              <a:lnSpc>
                <a:spcPct val="100000"/>
              </a:lnSpc>
              <a:spcBef>
                <a:spcPts val="470"/>
              </a:spcBef>
              <a:buChar char="-"/>
              <a:tabLst>
                <a:tab pos="1198880" algn="l"/>
              </a:tabLst>
            </a:pPr>
            <a:r>
              <a:rPr sz="3150" b="1" dirty="0">
                <a:solidFill>
                  <a:srgbClr val="2B2A2A"/>
                </a:solidFill>
                <a:latin typeface="Tahoma"/>
                <a:cs typeface="Tahoma"/>
              </a:rPr>
              <a:t>ASL</a:t>
            </a:r>
            <a:r>
              <a:rPr sz="3150" b="1" spc="-20" dirty="0">
                <a:solidFill>
                  <a:srgbClr val="2B2A2A"/>
                </a:solidFill>
                <a:latin typeface="Tahoma"/>
                <a:cs typeface="Tahoma"/>
              </a:rPr>
              <a:t> </a:t>
            </a:r>
            <a:r>
              <a:rPr sz="3150" b="1" spc="-10" dirty="0">
                <a:solidFill>
                  <a:srgbClr val="2B2A2A"/>
                </a:solidFill>
                <a:latin typeface="Tahoma"/>
                <a:cs typeface="Tahoma"/>
              </a:rPr>
              <a:t>interpreters</a:t>
            </a:r>
            <a:endParaRPr sz="3150">
              <a:latin typeface="Tahoma"/>
              <a:cs typeface="Tahoma"/>
            </a:endParaRPr>
          </a:p>
          <a:p>
            <a:pPr marL="1198880" indent="-271780">
              <a:lnSpc>
                <a:spcPct val="100000"/>
              </a:lnSpc>
              <a:spcBef>
                <a:spcPts val="400"/>
              </a:spcBef>
              <a:buChar char="-"/>
              <a:tabLst>
                <a:tab pos="1198880" algn="l"/>
              </a:tabLst>
            </a:pPr>
            <a:r>
              <a:rPr sz="3150" b="1" spc="-10" dirty="0">
                <a:solidFill>
                  <a:srgbClr val="2B2A2A"/>
                </a:solidFill>
                <a:latin typeface="Tahoma"/>
                <a:cs typeface="Tahoma"/>
              </a:rPr>
              <a:t>Clinicians</a:t>
            </a:r>
            <a:endParaRPr sz="3150">
              <a:latin typeface="Tahoma"/>
              <a:cs typeface="Tahoma"/>
            </a:endParaRPr>
          </a:p>
          <a:p>
            <a:pPr>
              <a:lnSpc>
                <a:spcPct val="100000"/>
              </a:lnSpc>
              <a:spcBef>
                <a:spcPts val="850"/>
              </a:spcBef>
            </a:pPr>
            <a:endParaRPr sz="3150">
              <a:latin typeface="Tahoma"/>
              <a:cs typeface="Tahoma"/>
            </a:endParaRPr>
          </a:p>
          <a:p>
            <a:pPr marL="12700">
              <a:lnSpc>
                <a:spcPct val="100000"/>
              </a:lnSpc>
            </a:pPr>
            <a:r>
              <a:rPr sz="3150" b="1" spc="-114" dirty="0">
                <a:solidFill>
                  <a:srgbClr val="2B2A2A"/>
                </a:solidFill>
                <a:latin typeface="Tahoma"/>
                <a:cs typeface="Tahoma"/>
              </a:rPr>
              <a:t>Expand</a:t>
            </a:r>
            <a:r>
              <a:rPr sz="3150" b="1" spc="-135" dirty="0">
                <a:solidFill>
                  <a:srgbClr val="2B2A2A"/>
                </a:solidFill>
                <a:latin typeface="Tahoma"/>
                <a:cs typeface="Tahoma"/>
              </a:rPr>
              <a:t> </a:t>
            </a:r>
            <a:r>
              <a:rPr sz="3150" b="1" spc="-95" dirty="0">
                <a:solidFill>
                  <a:srgbClr val="2B2A2A"/>
                </a:solidFill>
                <a:latin typeface="Tahoma"/>
                <a:cs typeface="Tahoma"/>
              </a:rPr>
              <a:t>the</a:t>
            </a:r>
            <a:r>
              <a:rPr sz="3150" b="1" spc="-125" dirty="0">
                <a:solidFill>
                  <a:srgbClr val="2B2A2A"/>
                </a:solidFill>
                <a:latin typeface="Tahoma"/>
                <a:cs typeface="Tahoma"/>
              </a:rPr>
              <a:t> </a:t>
            </a:r>
            <a:r>
              <a:rPr sz="3150" b="1" spc="-75" dirty="0">
                <a:solidFill>
                  <a:srgbClr val="2B2A2A"/>
                </a:solidFill>
                <a:latin typeface="Tahoma"/>
                <a:cs typeface="Tahoma"/>
              </a:rPr>
              <a:t>website</a:t>
            </a:r>
            <a:r>
              <a:rPr sz="3150" b="1" spc="-155" dirty="0">
                <a:solidFill>
                  <a:srgbClr val="2B2A2A"/>
                </a:solidFill>
                <a:latin typeface="Tahoma"/>
                <a:cs typeface="Tahoma"/>
              </a:rPr>
              <a:t> </a:t>
            </a:r>
            <a:r>
              <a:rPr sz="3150" b="1" dirty="0">
                <a:solidFill>
                  <a:srgbClr val="2B2A2A"/>
                </a:solidFill>
                <a:latin typeface="Tahoma"/>
                <a:cs typeface="Tahoma"/>
              </a:rPr>
              <a:t>for</a:t>
            </a:r>
            <a:r>
              <a:rPr sz="3150" b="1" spc="-80" dirty="0">
                <a:solidFill>
                  <a:srgbClr val="2B2A2A"/>
                </a:solidFill>
                <a:latin typeface="Tahoma"/>
                <a:cs typeface="Tahoma"/>
              </a:rPr>
              <a:t> </a:t>
            </a:r>
            <a:r>
              <a:rPr sz="3150" b="1" spc="-90" dirty="0">
                <a:solidFill>
                  <a:srgbClr val="2B2A2A"/>
                </a:solidFill>
                <a:latin typeface="Tahoma"/>
                <a:cs typeface="Tahoma"/>
              </a:rPr>
              <a:t>other</a:t>
            </a:r>
            <a:r>
              <a:rPr sz="3150" b="1" spc="-80" dirty="0">
                <a:solidFill>
                  <a:srgbClr val="2B2A2A"/>
                </a:solidFill>
                <a:latin typeface="Tahoma"/>
                <a:cs typeface="Tahoma"/>
              </a:rPr>
              <a:t> </a:t>
            </a:r>
            <a:r>
              <a:rPr sz="3150" b="1" spc="-125" dirty="0">
                <a:solidFill>
                  <a:srgbClr val="2B2A2A"/>
                </a:solidFill>
                <a:latin typeface="Tahoma"/>
                <a:cs typeface="Tahoma"/>
              </a:rPr>
              <a:t>health</a:t>
            </a:r>
            <a:r>
              <a:rPr sz="3150" b="1" spc="-100" dirty="0">
                <a:solidFill>
                  <a:srgbClr val="2B2A2A"/>
                </a:solidFill>
                <a:latin typeface="Tahoma"/>
                <a:cs typeface="Tahoma"/>
              </a:rPr>
              <a:t> </a:t>
            </a:r>
            <a:r>
              <a:rPr sz="3150" b="1" spc="-10" dirty="0">
                <a:solidFill>
                  <a:srgbClr val="2B2A2A"/>
                </a:solidFill>
                <a:latin typeface="Tahoma"/>
                <a:cs typeface="Tahoma"/>
              </a:rPr>
              <a:t>topics</a:t>
            </a:r>
            <a:endParaRPr sz="3150">
              <a:latin typeface="Tahoma"/>
              <a:cs typeface="Tahom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4626864" y="1325880"/>
            <a:ext cx="11521440" cy="7160259"/>
          </a:xfrm>
          <a:custGeom>
            <a:avLst/>
            <a:gdLst/>
            <a:ahLst/>
            <a:cxnLst/>
            <a:rect l="l" t="t" r="r" b="b"/>
            <a:pathLst>
              <a:path w="11521440" h="7160259">
                <a:moveTo>
                  <a:pt x="11484102" y="0"/>
                </a:moveTo>
                <a:lnTo>
                  <a:pt x="37337" y="0"/>
                </a:lnTo>
                <a:lnTo>
                  <a:pt x="22824" y="2922"/>
                </a:lnTo>
                <a:lnTo>
                  <a:pt x="10953" y="10906"/>
                </a:lnTo>
                <a:lnTo>
                  <a:pt x="2940" y="22770"/>
                </a:lnTo>
                <a:lnTo>
                  <a:pt x="0" y="37338"/>
                </a:lnTo>
                <a:lnTo>
                  <a:pt x="0" y="7122414"/>
                </a:lnTo>
                <a:lnTo>
                  <a:pt x="2940" y="7136981"/>
                </a:lnTo>
                <a:lnTo>
                  <a:pt x="10953" y="7148845"/>
                </a:lnTo>
                <a:lnTo>
                  <a:pt x="22824" y="7156829"/>
                </a:lnTo>
                <a:lnTo>
                  <a:pt x="37337" y="7159752"/>
                </a:lnTo>
                <a:lnTo>
                  <a:pt x="11484102" y="7159752"/>
                </a:lnTo>
                <a:lnTo>
                  <a:pt x="11498615" y="7156829"/>
                </a:lnTo>
                <a:lnTo>
                  <a:pt x="11510486" y="7148845"/>
                </a:lnTo>
                <a:lnTo>
                  <a:pt x="11518499" y="7136981"/>
                </a:lnTo>
                <a:lnTo>
                  <a:pt x="11521440" y="7122414"/>
                </a:lnTo>
                <a:lnTo>
                  <a:pt x="11521440" y="37338"/>
                </a:lnTo>
                <a:lnTo>
                  <a:pt x="11498405" y="2841"/>
                </a:lnTo>
                <a:lnTo>
                  <a:pt x="11484102"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xfrm>
            <a:off x="6670675" y="3416630"/>
            <a:ext cx="7441565" cy="2412365"/>
          </a:xfrm>
          <a:prstGeom prst="rect">
            <a:avLst/>
          </a:prstGeom>
        </p:spPr>
        <p:txBody>
          <a:bodyPr vert="horz" wrap="square" lIns="0" tIns="238125" rIns="0" bIns="0" rtlCol="0">
            <a:spAutoFit/>
          </a:bodyPr>
          <a:lstStyle/>
          <a:p>
            <a:pPr marL="12700" marR="5080" indent="502284">
              <a:lnSpc>
                <a:spcPts val="8500"/>
              </a:lnSpc>
              <a:spcBef>
                <a:spcPts val="1875"/>
              </a:spcBef>
            </a:pPr>
            <a:r>
              <a:rPr lang="en-US" sz="8550" b="0" spc="-495" dirty="0">
                <a:latin typeface="Arial Black"/>
                <a:cs typeface="Arial Black"/>
              </a:rPr>
              <a:t>Visions for Deaf Health</a:t>
            </a:r>
            <a:endParaRPr sz="8550" dirty="0">
              <a:latin typeface="Arial Black"/>
              <a:cs typeface="Arial Black"/>
            </a:endParaRPr>
          </a:p>
        </p:txBody>
      </p:sp>
      <p:pic>
        <p:nvPicPr>
          <p:cNvPr id="4" name="object 4">
            <a:extLst>
              <a:ext uri="{C183D7F6-B498-43B3-948B-1728B52AA6E4}">
                <adec:decorative xmlns:adec="http://schemas.microsoft.com/office/drawing/2017/decorative" val="1"/>
              </a:ext>
            </a:extLst>
          </p:cNvPr>
          <p:cNvPicPr/>
          <p:nvPr/>
        </p:nvPicPr>
        <p:blipFill>
          <a:blip r:embed="rId2" cstate="print"/>
          <a:stretch>
            <a:fillRect/>
          </a:stretch>
        </p:blipFill>
        <p:spPr>
          <a:xfrm>
            <a:off x="0" y="3118104"/>
            <a:ext cx="3099816" cy="4050792"/>
          </a:xfrm>
          <a:prstGeom prst="rect">
            <a:avLst/>
          </a:prstGeom>
        </p:spPr>
      </p:pic>
      <p:sp>
        <p:nvSpPr>
          <p:cNvPr id="5" name="object 5">
            <a:extLst>
              <a:ext uri="{C183D7F6-B498-43B3-948B-1728B52AA6E4}">
                <adec:decorative xmlns:adec="http://schemas.microsoft.com/office/drawing/2017/decorative" val="1"/>
              </a:ext>
            </a:extLst>
          </p:cNvPr>
          <p:cNvSpPr/>
          <p:nvPr/>
        </p:nvSpPr>
        <p:spPr>
          <a:xfrm>
            <a:off x="0" y="0"/>
            <a:ext cx="2908300" cy="2944495"/>
          </a:xfrm>
          <a:custGeom>
            <a:avLst/>
            <a:gdLst/>
            <a:ahLst/>
            <a:cxnLst/>
            <a:rect l="l" t="t" r="r" b="b"/>
            <a:pathLst>
              <a:path w="2908300" h="2944495">
                <a:moveTo>
                  <a:pt x="2318524" y="0"/>
                </a:moveTo>
                <a:lnTo>
                  <a:pt x="0" y="0"/>
                </a:lnTo>
                <a:lnTo>
                  <a:pt x="0" y="2944368"/>
                </a:lnTo>
                <a:lnTo>
                  <a:pt x="1787652" y="2944368"/>
                </a:lnTo>
                <a:lnTo>
                  <a:pt x="2907792" y="1014983"/>
                </a:lnTo>
                <a:lnTo>
                  <a:pt x="2318524" y="0"/>
                </a:lnTo>
                <a:close/>
              </a:path>
            </a:pathLst>
          </a:custGeom>
          <a:solidFill>
            <a:srgbClr val="AC162C"/>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0" y="7342631"/>
            <a:ext cx="2954020" cy="2944495"/>
          </a:xfrm>
          <a:custGeom>
            <a:avLst/>
            <a:gdLst/>
            <a:ahLst/>
            <a:cxnLst/>
            <a:rect l="l" t="t" r="r" b="b"/>
            <a:pathLst>
              <a:path w="2954020" h="2944495">
                <a:moveTo>
                  <a:pt x="1833372" y="0"/>
                </a:moveTo>
                <a:lnTo>
                  <a:pt x="0" y="0"/>
                </a:lnTo>
                <a:lnTo>
                  <a:pt x="0" y="2944368"/>
                </a:lnTo>
                <a:lnTo>
                  <a:pt x="2364244" y="2944368"/>
                </a:lnTo>
                <a:lnTo>
                  <a:pt x="2953512" y="1929384"/>
                </a:lnTo>
                <a:lnTo>
                  <a:pt x="1833372" y="0"/>
                </a:lnTo>
                <a:close/>
              </a:path>
            </a:pathLst>
          </a:custGeom>
          <a:solidFill>
            <a:srgbClr val="000000"/>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11868912" y="7754619"/>
            <a:ext cx="6062980" cy="2020570"/>
          </a:xfrm>
          <a:custGeom>
            <a:avLst/>
            <a:gdLst/>
            <a:ahLst/>
            <a:cxnLst/>
            <a:rect l="l" t="t" r="r" b="b"/>
            <a:pathLst>
              <a:path w="6062980" h="2020570">
                <a:moveTo>
                  <a:pt x="6062472" y="0"/>
                </a:moveTo>
                <a:lnTo>
                  <a:pt x="5973064" y="0"/>
                </a:lnTo>
                <a:lnTo>
                  <a:pt x="5973064" y="1930400"/>
                </a:lnTo>
                <a:lnTo>
                  <a:pt x="0" y="1930400"/>
                </a:lnTo>
                <a:lnTo>
                  <a:pt x="0" y="2020570"/>
                </a:lnTo>
                <a:lnTo>
                  <a:pt x="6062472" y="2020570"/>
                </a:lnTo>
                <a:lnTo>
                  <a:pt x="6062472" y="1930400"/>
                </a:lnTo>
                <a:lnTo>
                  <a:pt x="6062472" y="0"/>
                </a:lnTo>
                <a:close/>
              </a:path>
            </a:pathLst>
          </a:custGeom>
          <a:solidFill>
            <a:srgbClr val="AC162C"/>
          </a:solidFill>
        </p:spPr>
        <p:txBody>
          <a:bodyPr wrap="square" lIns="0" tIns="0" rIns="0" bIns="0" rtlCol="0"/>
          <a:lstStyle/>
          <a:p>
            <a:endParaRPr/>
          </a:p>
        </p:txBody>
      </p:sp>
      <p:grpSp>
        <p:nvGrpSpPr>
          <p:cNvPr id="23" name="Group 22">
            <a:extLst>
              <a:ext uri="{FF2B5EF4-FFF2-40B4-BE49-F238E27FC236}">
                <a16:creationId xmlns:a16="http://schemas.microsoft.com/office/drawing/2014/main" id="{C6DDE4B1-FCA8-4BD9-B9AE-67CB0DF50FD0}"/>
              </a:ext>
              <a:ext uri="{C183D7F6-B498-43B3-948B-1728B52AA6E4}">
                <adec:decorative xmlns:adec="http://schemas.microsoft.com/office/drawing/2017/decorative" val="1"/>
              </a:ext>
            </a:extLst>
          </p:cNvPr>
          <p:cNvGrpSpPr/>
          <p:nvPr/>
        </p:nvGrpSpPr>
        <p:grpSpPr>
          <a:xfrm>
            <a:off x="17265155" y="227028"/>
            <a:ext cx="838503" cy="1610783"/>
            <a:chOff x="17265155" y="227028"/>
            <a:chExt cx="838503" cy="1610783"/>
          </a:xfrm>
        </p:grpSpPr>
        <p:sp>
          <p:nvSpPr>
            <p:cNvPr id="8" name="object 8"/>
            <p:cNvSpPr/>
            <p:nvPr/>
          </p:nvSpPr>
          <p:spPr>
            <a:xfrm>
              <a:off x="17265155"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9" name="object 9"/>
            <p:cNvSpPr/>
            <p:nvPr/>
          </p:nvSpPr>
          <p:spPr>
            <a:xfrm>
              <a:off x="17265155"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0" name="object 10"/>
            <p:cNvSpPr/>
            <p:nvPr/>
          </p:nvSpPr>
          <p:spPr>
            <a:xfrm>
              <a:off x="17265155"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1" name="object 11"/>
            <p:cNvSpPr/>
            <p:nvPr/>
          </p:nvSpPr>
          <p:spPr>
            <a:xfrm>
              <a:off x="17265155"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2" name="object 12"/>
            <p:cNvSpPr/>
            <p:nvPr/>
          </p:nvSpPr>
          <p:spPr>
            <a:xfrm>
              <a:off x="17265155" y="1776850"/>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3" name="object 13"/>
            <p:cNvSpPr/>
            <p:nvPr/>
          </p:nvSpPr>
          <p:spPr>
            <a:xfrm>
              <a:off x="17653927"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4" name="object 14"/>
            <p:cNvSpPr/>
            <p:nvPr/>
          </p:nvSpPr>
          <p:spPr>
            <a:xfrm>
              <a:off x="17653927" y="6144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5" name="object 15"/>
            <p:cNvSpPr/>
            <p:nvPr/>
          </p:nvSpPr>
          <p:spPr>
            <a:xfrm>
              <a:off x="17653927"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6" name="object 16"/>
            <p:cNvSpPr/>
            <p:nvPr/>
          </p:nvSpPr>
          <p:spPr>
            <a:xfrm>
              <a:off x="17653927" y="1389394"/>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7" name="object 17"/>
            <p:cNvSpPr/>
            <p:nvPr/>
          </p:nvSpPr>
          <p:spPr>
            <a:xfrm>
              <a:off x="17653927"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8" name="object 18"/>
            <p:cNvSpPr/>
            <p:nvPr/>
          </p:nvSpPr>
          <p:spPr>
            <a:xfrm>
              <a:off x="18042698" y="227028"/>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19" name="object 19"/>
            <p:cNvSpPr/>
            <p:nvPr/>
          </p:nvSpPr>
          <p:spPr>
            <a:xfrm>
              <a:off x="18042698" y="614496"/>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0" name="object 20"/>
            <p:cNvSpPr/>
            <p:nvPr/>
          </p:nvSpPr>
          <p:spPr>
            <a:xfrm>
              <a:off x="18042698" y="100194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1" name="object 21"/>
            <p:cNvSpPr/>
            <p:nvPr/>
          </p:nvSpPr>
          <p:spPr>
            <a:xfrm>
              <a:off x="18042698" y="1389395"/>
              <a:ext cx="60960" cy="60960"/>
            </a:xfrm>
            <a:custGeom>
              <a:avLst/>
              <a:gdLst/>
              <a:ahLst/>
              <a:cxnLst/>
              <a:rect l="l" t="t" r="r" b="b"/>
              <a:pathLst>
                <a:path w="60959" h="60959">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sp>
          <p:nvSpPr>
            <p:cNvPr id="22" name="object 22"/>
            <p:cNvSpPr/>
            <p:nvPr/>
          </p:nvSpPr>
          <p:spPr>
            <a:xfrm>
              <a:off x="18042698" y="1776851"/>
              <a:ext cx="60960" cy="60960"/>
            </a:xfrm>
            <a:custGeom>
              <a:avLst/>
              <a:gdLst/>
              <a:ahLst/>
              <a:cxnLst/>
              <a:rect l="l" t="t" r="r" b="b"/>
              <a:pathLst>
                <a:path w="60959" h="60960">
                  <a:moveTo>
                    <a:pt x="60541" y="0"/>
                  </a:moveTo>
                  <a:lnTo>
                    <a:pt x="0" y="0"/>
                  </a:lnTo>
                  <a:lnTo>
                    <a:pt x="0" y="60546"/>
                  </a:lnTo>
                  <a:lnTo>
                    <a:pt x="60541" y="60546"/>
                  </a:lnTo>
                  <a:lnTo>
                    <a:pt x="60541" y="0"/>
                  </a:lnTo>
                  <a:close/>
                </a:path>
              </a:pathLst>
            </a:custGeom>
            <a:solidFill>
              <a:srgbClr val="000000"/>
            </a:solidFill>
          </p:spPr>
          <p:txBody>
            <a:bodyPr wrap="square" lIns="0" tIns="0" rIns="0" bIns="0" rtlCol="0"/>
            <a:lstStyle/>
            <a:p>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E547751B-D323-47F8-9AC8-0F180F6E8437}"/>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3" name="object 23"/>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6" name="Group 45">
            <a:extLst>
              <a:ext uri="{FF2B5EF4-FFF2-40B4-BE49-F238E27FC236}">
                <a16:creationId xmlns:a16="http://schemas.microsoft.com/office/drawing/2014/main" id="{C43437A1-D749-42BA-BDF1-90AB17C442AD}"/>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3" name="object 3"/>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 name="object 4"/>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44" name="Title 43">
            <a:extLst>
              <a:ext uri="{FF2B5EF4-FFF2-40B4-BE49-F238E27FC236}">
                <a16:creationId xmlns:a16="http://schemas.microsoft.com/office/drawing/2014/main" id="{4052FCD2-6856-475B-9A71-7996C3D9E286}"/>
              </a:ext>
            </a:extLst>
          </p:cNvPr>
          <p:cNvSpPr>
            <a:spLocks noGrp="1"/>
          </p:cNvSpPr>
          <p:nvPr>
            <p:ph type="title" idx="4294967295"/>
          </p:nvPr>
        </p:nvSpPr>
        <p:spPr>
          <a:xfrm>
            <a:off x="2223516" y="-553998"/>
            <a:ext cx="13773785" cy="553998"/>
          </a:xfrm>
        </p:spPr>
        <p:txBody>
          <a:bodyPr wrap="square" lIns="0" tIns="0" rIns="0" bIns="0" anchor="b">
            <a:spAutoFit/>
          </a:bodyPr>
          <a:lstStyle/>
          <a:p>
            <a:r>
              <a:rPr lang="en-US" dirty="0">
                <a:solidFill>
                  <a:schemeClr val="tx1"/>
                </a:solidFill>
              </a:rPr>
              <a:t>Deaf Diabetes</a:t>
            </a:r>
          </a:p>
        </p:txBody>
      </p:sp>
      <p:pic>
        <p:nvPicPr>
          <p:cNvPr id="2" name="object 2" descr="Deaf Diabetes Can Together umbrella, including Deaf Heart Can Together"/>
          <p:cNvPicPr/>
          <p:nvPr/>
        </p:nvPicPr>
        <p:blipFill>
          <a:blip r:embed="rId2" cstate="print"/>
          <a:stretch>
            <a:fillRect/>
          </a:stretch>
        </p:blipFill>
        <p:spPr>
          <a:xfrm>
            <a:off x="1310080" y="393753"/>
            <a:ext cx="15796030" cy="9326138"/>
          </a:xfrm>
          <a:prstGeom prst="rect">
            <a:avLst/>
          </a:prstGeom>
        </p:spPr>
      </p:pic>
      <p:sp>
        <p:nvSpPr>
          <p:cNvPr id="43" name="object 43">
            <a:extLst>
              <a:ext uri="{C183D7F6-B498-43B3-948B-1728B52AA6E4}">
                <adec:decorative xmlns:adec="http://schemas.microsoft.com/office/drawing/2017/decorative" val="1"/>
              </a:ext>
            </a:extLst>
          </p:cNvPr>
          <p:cNvSpPr/>
          <p:nvPr/>
        </p:nvSpPr>
        <p:spPr>
          <a:xfrm>
            <a:off x="4123944" y="3429000"/>
            <a:ext cx="3347085" cy="3255645"/>
          </a:xfrm>
          <a:custGeom>
            <a:avLst/>
            <a:gdLst/>
            <a:ahLst/>
            <a:cxnLst/>
            <a:rect l="l" t="t" r="r" b="b"/>
            <a:pathLst>
              <a:path w="3347084" h="3255645">
                <a:moveTo>
                  <a:pt x="0" y="3255264"/>
                </a:moveTo>
                <a:lnTo>
                  <a:pt x="3346704" y="3255264"/>
                </a:lnTo>
                <a:lnTo>
                  <a:pt x="3346704" y="0"/>
                </a:lnTo>
                <a:lnTo>
                  <a:pt x="0" y="0"/>
                </a:lnTo>
                <a:lnTo>
                  <a:pt x="0" y="3255264"/>
                </a:lnTo>
                <a:close/>
              </a:path>
            </a:pathLst>
          </a:custGeom>
          <a:ln w="38099">
            <a:solidFill>
              <a:srgbClr val="000000"/>
            </a:solidFill>
          </a:ln>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990088" y="978408"/>
            <a:ext cx="12353925" cy="1161415"/>
          </a:xfrm>
          <a:custGeom>
            <a:avLst/>
            <a:gdLst/>
            <a:ahLst/>
            <a:cxnLst/>
            <a:rect l="l" t="t" r="r" b="b"/>
            <a:pathLst>
              <a:path w="12353925" h="1161414">
                <a:moveTo>
                  <a:pt x="12330175" y="0"/>
                </a:moveTo>
                <a:lnTo>
                  <a:pt x="23368" y="0"/>
                </a:lnTo>
                <a:lnTo>
                  <a:pt x="17144" y="0"/>
                </a:lnTo>
                <a:lnTo>
                  <a:pt x="11175" y="2159"/>
                </a:lnTo>
                <a:lnTo>
                  <a:pt x="2412" y="9906"/>
                </a:lnTo>
                <a:lnTo>
                  <a:pt x="0" y="15113"/>
                </a:lnTo>
                <a:lnTo>
                  <a:pt x="0" y="1146175"/>
                </a:lnTo>
                <a:lnTo>
                  <a:pt x="2412" y="1151382"/>
                </a:lnTo>
                <a:lnTo>
                  <a:pt x="11175" y="1159128"/>
                </a:lnTo>
                <a:lnTo>
                  <a:pt x="17144" y="1161288"/>
                </a:lnTo>
                <a:lnTo>
                  <a:pt x="12330175" y="1161288"/>
                </a:lnTo>
                <a:lnTo>
                  <a:pt x="12339292" y="1159680"/>
                </a:lnTo>
                <a:lnTo>
                  <a:pt x="12346717" y="1155287"/>
                </a:lnTo>
                <a:lnTo>
                  <a:pt x="12351714" y="1148750"/>
                </a:lnTo>
                <a:lnTo>
                  <a:pt x="12353544" y="1140714"/>
                </a:lnTo>
                <a:lnTo>
                  <a:pt x="12353544" y="20574"/>
                </a:lnTo>
                <a:lnTo>
                  <a:pt x="12351714" y="12537"/>
                </a:lnTo>
                <a:lnTo>
                  <a:pt x="12346717" y="6000"/>
                </a:lnTo>
                <a:lnTo>
                  <a:pt x="12339292" y="1607"/>
                </a:lnTo>
                <a:lnTo>
                  <a:pt x="12330175" y="0"/>
                </a:lnTo>
                <a:close/>
              </a:path>
            </a:pathLst>
          </a:custGeom>
          <a:solidFill>
            <a:srgbClr val="AC162C"/>
          </a:solidFill>
        </p:spPr>
        <p:txBody>
          <a:bodyPr wrap="square" lIns="0" tIns="0" rIns="0" bIns="0" rtlCol="0"/>
          <a:lstStyle/>
          <a:p>
            <a:endParaRPr/>
          </a:p>
        </p:txBody>
      </p:sp>
      <p:grpSp>
        <p:nvGrpSpPr>
          <p:cNvPr id="48" name="Group 47">
            <a:extLst>
              <a:ext uri="{FF2B5EF4-FFF2-40B4-BE49-F238E27FC236}">
                <a16:creationId xmlns:a16="http://schemas.microsoft.com/office/drawing/2014/main" id="{A1026422-45F6-406B-8F4E-8EA9250E640E}"/>
              </a:ext>
              <a:ext uri="{C183D7F6-B498-43B3-948B-1728B52AA6E4}">
                <adec:decorative xmlns:adec="http://schemas.microsoft.com/office/drawing/2017/decorative" val="1"/>
              </a:ext>
            </a:extLst>
          </p:cNvPr>
          <p:cNvGrpSpPr/>
          <p:nvPr/>
        </p:nvGrpSpPr>
        <p:grpSpPr>
          <a:xfrm>
            <a:off x="186053" y="26769"/>
            <a:ext cx="983742" cy="1289941"/>
            <a:chOff x="186053" y="26769"/>
            <a:chExt cx="983742" cy="1289941"/>
          </a:xfrm>
        </p:grpSpPr>
        <p:sp>
          <p:nvSpPr>
            <p:cNvPr id="4" name="object 4"/>
            <p:cNvSpPr/>
            <p:nvPr/>
          </p:nvSpPr>
          <p:spPr>
            <a:xfrm>
              <a:off x="186053"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86053"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86053"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86053"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86053"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497664"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497664"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497664"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497664"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497664"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809275"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809275"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809275"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809275"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809275"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120900"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120900"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120900" y="647297"/>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120900"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120900"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9" name="Group 48">
            <a:extLst>
              <a:ext uri="{FF2B5EF4-FFF2-40B4-BE49-F238E27FC236}">
                <a16:creationId xmlns:a16="http://schemas.microsoft.com/office/drawing/2014/main" id="{32601036-FB42-4229-8DA3-022EE891FCC2}"/>
              </a:ext>
              <a:ext uri="{C183D7F6-B498-43B3-948B-1728B52AA6E4}">
                <adec:decorative xmlns:adec="http://schemas.microsoft.com/office/drawing/2017/decorative" val="1"/>
              </a:ext>
            </a:extLst>
          </p:cNvPr>
          <p:cNvGrpSpPr/>
          <p:nvPr/>
        </p:nvGrpSpPr>
        <p:grpSpPr>
          <a:xfrm>
            <a:off x="17164316" y="26769"/>
            <a:ext cx="983728" cy="1289941"/>
            <a:chOff x="17164316" y="26769"/>
            <a:chExt cx="983728" cy="1289941"/>
          </a:xfrm>
        </p:grpSpPr>
        <p:sp>
          <p:nvSpPr>
            <p:cNvPr id="24" name="object 24"/>
            <p:cNvSpPr/>
            <p:nvPr/>
          </p:nvSpPr>
          <p:spPr>
            <a:xfrm>
              <a:off x="17164316"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7164316" y="337039"/>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7164316"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164316"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164316"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47592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47592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475927"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475927"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475928"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78753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78753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78753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78753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787539"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8099149"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8099149"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09914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09914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099149"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3" name="object 3" descr="$PPTXTitle"/>
          <p:cNvSpPr txBox="1">
            <a:spLocks noGrp="1"/>
          </p:cNvSpPr>
          <p:nvPr>
            <p:ph type="title"/>
          </p:nvPr>
        </p:nvSpPr>
        <p:spPr>
          <a:prstGeom prst="rect">
            <a:avLst/>
          </a:prstGeom>
        </p:spPr>
        <p:txBody>
          <a:bodyPr vert="horz" wrap="square" lIns="0" tIns="467689" rIns="0" bIns="0" rtlCol="0">
            <a:spAutoFit/>
          </a:bodyPr>
          <a:lstStyle/>
          <a:p>
            <a:pPr marL="3018155">
              <a:lnSpc>
                <a:spcPct val="100000"/>
              </a:lnSpc>
              <a:spcBef>
                <a:spcPts val="125"/>
              </a:spcBef>
            </a:pPr>
            <a:r>
              <a:rPr sz="6100" b="0" spc="-270" dirty="0">
                <a:latin typeface="Arial Black"/>
                <a:cs typeface="Arial Black"/>
              </a:rPr>
              <a:t>ONGOING</a:t>
            </a:r>
            <a:r>
              <a:rPr sz="6100" b="0" spc="-430" dirty="0">
                <a:latin typeface="Arial Black"/>
                <a:cs typeface="Arial Black"/>
              </a:rPr>
              <a:t> </a:t>
            </a:r>
            <a:r>
              <a:rPr sz="6100" b="0" spc="-875" dirty="0">
                <a:latin typeface="Arial Black"/>
                <a:cs typeface="Arial Black"/>
              </a:rPr>
              <a:t>PROJECTS</a:t>
            </a:r>
            <a:endParaRPr sz="6100" dirty="0">
              <a:latin typeface="Arial Black"/>
              <a:cs typeface="Arial Black"/>
            </a:endParaRPr>
          </a:p>
        </p:txBody>
      </p:sp>
      <p:pic>
        <p:nvPicPr>
          <p:cNvPr id="45" name="object 45" descr="American Diabetes Association logo"/>
          <p:cNvPicPr/>
          <p:nvPr/>
        </p:nvPicPr>
        <p:blipFill>
          <a:blip r:embed="rId2" cstate="print"/>
          <a:stretch>
            <a:fillRect/>
          </a:stretch>
        </p:blipFill>
        <p:spPr>
          <a:xfrm>
            <a:off x="3959465" y="3773496"/>
            <a:ext cx="2894262" cy="841406"/>
          </a:xfrm>
          <a:prstGeom prst="rect">
            <a:avLst/>
          </a:prstGeom>
        </p:spPr>
      </p:pic>
      <p:pic>
        <p:nvPicPr>
          <p:cNvPr id="46" name="object 46" descr="NIH Network of the National Library of Medicine logo"/>
          <p:cNvPicPr/>
          <p:nvPr/>
        </p:nvPicPr>
        <p:blipFill>
          <a:blip r:embed="rId3" cstate="print"/>
          <a:stretch>
            <a:fillRect/>
          </a:stretch>
        </p:blipFill>
        <p:spPr>
          <a:xfrm>
            <a:off x="3757778" y="6043151"/>
            <a:ext cx="3567511" cy="1007609"/>
          </a:xfrm>
          <a:prstGeom prst="rect">
            <a:avLst/>
          </a:prstGeom>
        </p:spPr>
      </p:pic>
      <p:pic>
        <p:nvPicPr>
          <p:cNvPr id="47" name="object 47" descr="UC Davis Health - Betty Irene Moore Fellowship for Nurse Leaders and Innovators"/>
          <p:cNvPicPr/>
          <p:nvPr/>
        </p:nvPicPr>
        <p:blipFill>
          <a:blip r:embed="rId4" cstate="print"/>
          <a:stretch>
            <a:fillRect/>
          </a:stretch>
        </p:blipFill>
        <p:spPr>
          <a:xfrm>
            <a:off x="2752344" y="8220456"/>
            <a:ext cx="4636008" cy="877824"/>
          </a:xfrm>
          <a:prstGeom prst="rect">
            <a:avLst/>
          </a:prstGeom>
        </p:spPr>
      </p:pic>
      <p:sp>
        <p:nvSpPr>
          <p:cNvPr id="44" name="object 44"/>
          <p:cNvSpPr txBox="1">
            <a:spLocks noGrp="1"/>
          </p:cNvSpPr>
          <p:nvPr>
            <p:ph type="body" idx="1"/>
          </p:nvPr>
        </p:nvSpPr>
        <p:spPr>
          <a:prstGeom prst="rect">
            <a:avLst/>
          </a:prstGeom>
        </p:spPr>
        <p:txBody>
          <a:bodyPr vert="horz" wrap="square" lIns="0" tIns="10160" rIns="0" bIns="0" rtlCol="0">
            <a:spAutoFit/>
          </a:bodyPr>
          <a:lstStyle/>
          <a:p>
            <a:pPr marL="12700" marR="969010">
              <a:lnSpc>
                <a:spcPct val="124100"/>
              </a:lnSpc>
              <a:spcBef>
                <a:spcPts val="80"/>
              </a:spcBef>
            </a:pPr>
            <a:r>
              <a:rPr sz="3000" b="1" spc="-110" dirty="0">
                <a:latin typeface="Tahoma"/>
                <a:cs typeface="Tahoma"/>
              </a:rPr>
              <a:t>Comparative</a:t>
            </a:r>
            <a:r>
              <a:rPr sz="3000" b="1" spc="-70" dirty="0">
                <a:latin typeface="Tahoma"/>
                <a:cs typeface="Tahoma"/>
              </a:rPr>
              <a:t> </a:t>
            </a:r>
            <a:r>
              <a:rPr sz="3000" b="1" spc="-20" dirty="0">
                <a:latin typeface="Tahoma"/>
                <a:cs typeface="Tahoma"/>
              </a:rPr>
              <a:t>Effectiveness</a:t>
            </a:r>
            <a:r>
              <a:rPr sz="3000" b="1" spc="-80" dirty="0">
                <a:latin typeface="Tahoma"/>
                <a:cs typeface="Tahoma"/>
              </a:rPr>
              <a:t> </a:t>
            </a:r>
            <a:r>
              <a:rPr sz="3000" b="1" spc="-90" dirty="0">
                <a:latin typeface="Tahoma"/>
                <a:cs typeface="Tahoma"/>
              </a:rPr>
              <a:t>Trial </a:t>
            </a:r>
            <a:r>
              <a:rPr sz="3000" b="1" spc="-340" dirty="0">
                <a:latin typeface="Tahoma"/>
                <a:cs typeface="Tahoma"/>
              </a:rPr>
              <a:t>(N=60) </a:t>
            </a:r>
            <a:r>
              <a:rPr spc="130" dirty="0"/>
              <a:t>ASL</a:t>
            </a:r>
            <a:r>
              <a:rPr spc="-125" dirty="0"/>
              <a:t> </a:t>
            </a:r>
            <a:r>
              <a:rPr spc="85" dirty="0"/>
              <a:t>Videos</a:t>
            </a:r>
            <a:r>
              <a:rPr spc="-165" dirty="0"/>
              <a:t> </a:t>
            </a:r>
            <a:r>
              <a:rPr spc="65" dirty="0"/>
              <a:t>vs</a:t>
            </a:r>
            <a:r>
              <a:rPr spc="-95" dirty="0"/>
              <a:t> </a:t>
            </a:r>
            <a:r>
              <a:rPr spc="-100" dirty="0"/>
              <a:t>12-</a:t>
            </a:r>
            <a:r>
              <a:rPr dirty="0"/>
              <a:t>week</a:t>
            </a:r>
            <a:r>
              <a:rPr spc="-160" dirty="0"/>
              <a:t> </a:t>
            </a:r>
            <a:r>
              <a:rPr spc="65" dirty="0"/>
              <a:t>intervention</a:t>
            </a:r>
            <a:r>
              <a:rPr spc="-114" dirty="0"/>
              <a:t> </a:t>
            </a:r>
            <a:r>
              <a:rPr spc="-655" dirty="0"/>
              <a:t>+</a:t>
            </a:r>
            <a:r>
              <a:rPr spc="-70" dirty="0"/>
              <a:t> </a:t>
            </a:r>
            <a:r>
              <a:rPr spc="-25" dirty="0"/>
              <a:t>CHW </a:t>
            </a:r>
            <a:r>
              <a:rPr spc="105" dirty="0"/>
              <a:t>Active</a:t>
            </a:r>
            <a:r>
              <a:rPr spc="-110" dirty="0"/>
              <a:t> </a:t>
            </a:r>
            <a:r>
              <a:rPr dirty="0"/>
              <a:t>through</a:t>
            </a:r>
            <a:r>
              <a:rPr spc="-45" dirty="0"/>
              <a:t> </a:t>
            </a:r>
            <a:r>
              <a:rPr dirty="0"/>
              <a:t>Nov</a:t>
            </a:r>
            <a:r>
              <a:rPr spc="-5" dirty="0"/>
              <a:t> </a:t>
            </a:r>
            <a:r>
              <a:rPr spc="-20" dirty="0"/>
              <a:t>2026</a:t>
            </a:r>
            <a:endParaRPr sz="3000" dirty="0">
              <a:latin typeface="Tahoma"/>
              <a:cs typeface="Tahoma"/>
            </a:endParaRPr>
          </a:p>
          <a:p>
            <a:pPr>
              <a:lnSpc>
                <a:spcPct val="100000"/>
              </a:lnSpc>
            </a:pPr>
            <a:endParaRPr sz="3000" dirty="0">
              <a:latin typeface="Tahoma"/>
              <a:cs typeface="Tahoma"/>
            </a:endParaRPr>
          </a:p>
          <a:p>
            <a:pPr>
              <a:lnSpc>
                <a:spcPct val="100000"/>
              </a:lnSpc>
              <a:spcBef>
                <a:spcPts val="2290"/>
              </a:spcBef>
            </a:pPr>
            <a:endParaRPr sz="3000" dirty="0">
              <a:latin typeface="Tahoma"/>
              <a:cs typeface="Tahoma"/>
            </a:endParaRPr>
          </a:p>
          <a:p>
            <a:pPr marL="12700">
              <a:lnSpc>
                <a:spcPct val="100000"/>
              </a:lnSpc>
            </a:pPr>
            <a:r>
              <a:rPr sz="3000" b="1" spc="-95" dirty="0">
                <a:latin typeface="Tahoma"/>
                <a:cs typeface="Tahoma"/>
              </a:rPr>
              <a:t>Website</a:t>
            </a:r>
            <a:r>
              <a:rPr sz="3000" b="1" spc="-160" dirty="0">
                <a:latin typeface="Tahoma"/>
                <a:cs typeface="Tahoma"/>
              </a:rPr>
              <a:t> </a:t>
            </a:r>
            <a:r>
              <a:rPr sz="3000" b="1" dirty="0">
                <a:latin typeface="Tahoma"/>
                <a:cs typeface="Tahoma"/>
              </a:rPr>
              <a:t>of</a:t>
            </a:r>
            <a:r>
              <a:rPr sz="3000" b="1" spc="-105" dirty="0">
                <a:latin typeface="Tahoma"/>
                <a:cs typeface="Tahoma"/>
              </a:rPr>
              <a:t> </a:t>
            </a:r>
            <a:r>
              <a:rPr sz="3000" b="1" dirty="0">
                <a:latin typeface="Tahoma"/>
                <a:cs typeface="Tahoma"/>
              </a:rPr>
              <a:t>ASL</a:t>
            </a:r>
            <a:r>
              <a:rPr sz="3000" b="1" spc="-85" dirty="0">
                <a:latin typeface="Tahoma"/>
                <a:cs typeface="Tahoma"/>
              </a:rPr>
              <a:t> </a:t>
            </a:r>
            <a:r>
              <a:rPr sz="3000" b="1" spc="-10" dirty="0">
                <a:latin typeface="Tahoma"/>
                <a:cs typeface="Tahoma"/>
              </a:rPr>
              <a:t>Videos</a:t>
            </a:r>
            <a:endParaRPr sz="3000" dirty="0">
              <a:latin typeface="Tahoma"/>
              <a:cs typeface="Tahoma"/>
            </a:endParaRPr>
          </a:p>
          <a:p>
            <a:pPr marL="12700">
              <a:lnSpc>
                <a:spcPct val="100000"/>
              </a:lnSpc>
              <a:spcBef>
                <a:spcPts val="780"/>
              </a:spcBef>
            </a:pPr>
            <a:r>
              <a:rPr spc="105" dirty="0"/>
              <a:t>Active</a:t>
            </a:r>
            <a:r>
              <a:rPr spc="-125" dirty="0"/>
              <a:t> </a:t>
            </a:r>
            <a:r>
              <a:rPr dirty="0"/>
              <a:t>through</a:t>
            </a:r>
            <a:r>
              <a:rPr spc="-55" dirty="0"/>
              <a:t> </a:t>
            </a:r>
            <a:r>
              <a:rPr spc="114" dirty="0"/>
              <a:t>July</a:t>
            </a:r>
            <a:r>
              <a:rPr spc="-50" dirty="0"/>
              <a:t> </a:t>
            </a:r>
            <a:r>
              <a:rPr spc="-20" dirty="0"/>
              <a:t>2027</a:t>
            </a:r>
          </a:p>
          <a:p>
            <a:pPr>
              <a:lnSpc>
                <a:spcPct val="100000"/>
              </a:lnSpc>
            </a:pPr>
            <a:endParaRPr spc="-20" dirty="0"/>
          </a:p>
          <a:p>
            <a:pPr>
              <a:lnSpc>
                <a:spcPct val="100000"/>
              </a:lnSpc>
              <a:spcBef>
                <a:spcPts val="2290"/>
              </a:spcBef>
            </a:pPr>
            <a:endParaRPr spc="-20" dirty="0"/>
          </a:p>
          <a:p>
            <a:pPr marL="12700">
              <a:lnSpc>
                <a:spcPct val="100000"/>
              </a:lnSpc>
            </a:pPr>
            <a:r>
              <a:rPr sz="3000" b="1" spc="-100" dirty="0">
                <a:latin typeface="Tahoma"/>
                <a:cs typeface="Tahoma"/>
              </a:rPr>
              <a:t>Sustainability</a:t>
            </a:r>
            <a:r>
              <a:rPr sz="3000" b="1" spc="-75" dirty="0">
                <a:latin typeface="Tahoma"/>
                <a:cs typeface="Tahoma"/>
              </a:rPr>
              <a:t> </a:t>
            </a:r>
            <a:r>
              <a:rPr sz="3000" b="1" dirty="0">
                <a:latin typeface="Tahoma"/>
                <a:cs typeface="Tahoma"/>
              </a:rPr>
              <a:t>of</a:t>
            </a:r>
            <a:r>
              <a:rPr sz="3000" b="1" spc="-80" dirty="0">
                <a:latin typeface="Tahoma"/>
                <a:cs typeface="Tahoma"/>
              </a:rPr>
              <a:t> </a:t>
            </a:r>
            <a:r>
              <a:rPr sz="3000" b="1" spc="-130" dirty="0">
                <a:latin typeface="Tahoma"/>
                <a:cs typeface="Tahoma"/>
              </a:rPr>
              <a:t>Deaf</a:t>
            </a:r>
            <a:r>
              <a:rPr sz="3000" b="1" spc="-80" dirty="0">
                <a:latin typeface="Tahoma"/>
                <a:cs typeface="Tahoma"/>
              </a:rPr>
              <a:t> </a:t>
            </a:r>
            <a:r>
              <a:rPr sz="3000" b="1" spc="-114" dirty="0">
                <a:latin typeface="Tahoma"/>
                <a:cs typeface="Tahoma"/>
              </a:rPr>
              <a:t>Diabetes</a:t>
            </a:r>
            <a:r>
              <a:rPr sz="3000" b="1" spc="-70" dirty="0">
                <a:latin typeface="Tahoma"/>
                <a:cs typeface="Tahoma"/>
              </a:rPr>
              <a:t> </a:t>
            </a:r>
            <a:r>
              <a:rPr sz="3000" b="1" spc="-150" dirty="0">
                <a:latin typeface="Tahoma"/>
                <a:cs typeface="Tahoma"/>
              </a:rPr>
              <a:t>Can</a:t>
            </a:r>
            <a:r>
              <a:rPr sz="3000" b="1" spc="-130" dirty="0">
                <a:latin typeface="Tahoma"/>
                <a:cs typeface="Tahoma"/>
              </a:rPr>
              <a:t> </a:t>
            </a:r>
            <a:r>
              <a:rPr sz="3000" b="1" spc="-30" dirty="0">
                <a:latin typeface="Tahoma"/>
                <a:cs typeface="Tahoma"/>
              </a:rPr>
              <a:t>Together</a:t>
            </a:r>
            <a:endParaRPr sz="3000" dirty="0">
              <a:latin typeface="Tahoma"/>
              <a:cs typeface="Tahoma"/>
            </a:endParaRPr>
          </a:p>
          <a:p>
            <a:pPr marL="12700">
              <a:lnSpc>
                <a:spcPct val="100000"/>
              </a:lnSpc>
              <a:spcBef>
                <a:spcPts val="780"/>
              </a:spcBef>
            </a:pPr>
            <a:r>
              <a:rPr spc="105" dirty="0"/>
              <a:t>Active</a:t>
            </a:r>
            <a:r>
              <a:rPr spc="-120" dirty="0"/>
              <a:t> </a:t>
            </a:r>
            <a:r>
              <a:rPr dirty="0"/>
              <a:t>through</a:t>
            </a:r>
            <a:r>
              <a:rPr spc="-55" dirty="0"/>
              <a:t> </a:t>
            </a:r>
            <a:r>
              <a:rPr spc="50" dirty="0"/>
              <a:t>Dec</a:t>
            </a:r>
            <a:r>
              <a:rPr spc="-80" dirty="0"/>
              <a:t> </a:t>
            </a:r>
            <a:r>
              <a:rPr spc="-20" dirty="0"/>
              <a:t>2027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3DC75F61-A7FF-4A24-A077-36ADC211995D}"/>
              </a:ext>
              <a:ext uri="{C183D7F6-B498-43B3-948B-1728B52AA6E4}">
                <adec:decorative xmlns:adec="http://schemas.microsoft.com/office/drawing/2017/decorative" val="1"/>
              </a:ext>
            </a:extLst>
          </p:cNvPr>
          <p:cNvGrpSpPr/>
          <p:nvPr/>
        </p:nvGrpSpPr>
        <p:grpSpPr>
          <a:xfrm>
            <a:off x="186053" y="26769"/>
            <a:ext cx="983742" cy="1289941"/>
            <a:chOff x="186053" y="26769"/>
            <a:chExt cx="983742" cy="1289941"/>
          </a:xfrm>
        </p:grpSpPr>
        <p:sp>
          <p:nvSpPr>
            <p:cNvPr id="4" name="object 4"/>
            <p:cNvSpPr/>
            <p:nvPr/>
          </p:nvSpPr>
          <p:spPr>
            <a:xfrm>
              <a:off x="186053"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86053"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86053"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86053"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86053"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497664"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497664"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497664"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497664"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497664"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809275"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809275"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809275"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809275"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809275"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120900"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120900"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120900" y="647297"/>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120900"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120900"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9" name="Group 48">
            <a:extLst>
              <a:ext uri="{FF2B5EF4-FFF2-40B4-BE49-F238E27FC236}">
                <a16:creationId xmlns:a16="http://schemas.microsoft.com/office/drawing/2014/main" id="{94E5C980-8767-40F6-8FAD-668E9F077556}"/>
              </a:ext>
              <a:ext uri="{C183D7F6-B498-43B3-948B-1728B52AA6E4}">
                <adec:decorative xmlns:adec="http://schemas.microsoft.com/office/drawing/2017/decorative" val="1"/>
              </a:ext>
            </a:extLst>
          </p:cNvPr>
          <p:cNvGrpSpPr/>
          <p:nvPr/>
        </p:nvGrpSpPr>
        <p:grpSpPr>
          <a:xfrm>
            <a:off x="17164316" y="26769"/>
            <a:ext cx="983728" cy="1289941"/>
            <a:chOff x="17164316" y="26769"/>
            <a:chExt cx="983728" cy="1289941"/>
          </a:xfrm>
        </p:grpSpPr>
        <p:sp>
          <p:nvSpPr>
            <p:cNvPr id="24" name="object 24"/>
            <p:cNvSpPr/>
            <p:nvPr/>
          </p:nvSpPr>
          <p:spPr>
            <a:xfrm>
              <a:off x="17164316"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7164316" y="337039"/>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7164316"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164316"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164316"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47592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47592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475927"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475927"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475928"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78753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78753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78753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78753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787539"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8099149"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8099149"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09914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09914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099149"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
        <p:nvSpPr>
          <p:cNvPr id="2" name="object 2">
            <a:extLst>
              <a:ext uri="{C183D7F6-B498-43B3-948B-1728B52AA6E4}">
                <adec:decorative xmlns:adec="http://schemas.microsoft.com/office/drawing/2017/decorative" val="1"/>
              </a:ext>
            </a:extLst>
          </p:cNvPr>
          <p:cNvSpPr/>
          <p:nvPr/>
        </p:nvSpPr>
        <p:spPr>
          <a:xfrm>
            <a:off x="2990088" y="978408"/>
            <a:ext cx="12353925" cy="1161415"/>
          </a:xfrm>
          <a:custGeom>
            <a:avLst/>
            <a:gdLst/>
            <a:ahLst/>
            <a:cxnLst/>
            <a:rect l="l" t="t" r="r" b="b"/>
            <a:pathLst>
              <a:path w="12353925" h="1161414">
                <a:moveTo>
                  <a:pt x="12330175" y="0"/>
                </a:moveTo>
                <a:lnTo>
                  <a:pt x="23368" y="0"/>
                </a:lnTo>
                <a:lnTo>
                  <a:pt x="17144" y="0"/>
                </a:lnTo>
                <a:lnTo>
                  <a:pt x="11175" y="2159"/>
                </a:lnTo>
                <a:lnTo>
                  <a:pt x="2412" y="9906"/>
                </a:lnTo>
                <a:lnTo>
                  <a:pt x="0" y="15113"/>
                </a:lnTo>
                <a:lnTo>
                  <a:pt x="0" y="1146175"/>
                </a:lnTo>
                <a:lnTo>
                  <a:pt x="2412" y="1151382"/>
                </a:lnTo>
                <a:lnTo>
                  <a:pt x="11175" y="1159128"/>
                </a:lnTo>
                <a:lnTo>
                  <a:pt x="17144" y="1161288"/>
                </a:lnTo>
                <a:lnTo>
                  <a:pt x="12330175" y="1161288"/>
                </a:lnTo>
                <a:lnTo>
                  <a:pt x="12339292" y="1159680"/>
                </a:lnTo>
                <a:lnTo>
                  <a:pt x="12346717" y="1155287"/>
                </a:lnTo>
                <a:lnTo>
                  <a:pt x="12351714" y="1148750"/>
                </a:lnTo>
                <a:lnTo>
                  <a:pt x="12353544" y="1140714"/>
                </a:lnTo>
                <a:lnTo>
                  <a:pt x="12353544" y="20574"/>
                </a:lnTo>
                <a:lnTo>
                  <a:pt x="12351714" y="12537"/>
                </a:lnTo>
                <a:lnTo>
                  <a:pt x="12346717" y="6000"/>
                </a:lnTo>
                <a:lnTo>
                  <a:pt x="12339292" y="1607"/>
                </a:lnTo>
                <a:lnTo>
                  <a:pt x="12330175"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467689" rIns="0" bIns="0" rtlCol="0">
            <a:spAutoFit/>
          </a:bodyPr>
          <a:lstStyle/>
          <a:p>
            <a:pPr marL="4849495">
              <a:lnSpc>
                <a:spcPct val="100000"/>
              </a:lnSpc>
              <a:spcBef>
                <a:spcPts val="125"/>
              </a:spcBef>
            </a:pPr>
            <a:r>
              <a:rPr sz="6100" b="0" spc="-635" dirty="0">
                <a:latin typeface="Arial Black"/>
                <a:cs typeface="Arial Black"/>
              </a:rPr>
              <a:t>DEAF</a:t>
            </a:r>
            <a:r>
              <a:rPr sz="6100" b="0" spc="-430" dirty="0">
                <a:latin typeface="Arial Black"/>
                <a:cs typeface="Arial Black"/>
              </a:rPr>
              <a:t> </a:t>
            </a:r>
            <a:r>
              <a:rPr sz="6100" b="0" spc="-320" dirty="0">
                <a:latin typeface="Arial Black"/>
                <a:cs typeface="Arial Black"/>
              </a:rPr>
              <a:t>GAIN</a:t>
            </a:r>
            <a:endParaRPr sz="6100" dirty="0">
              <a:latin typeface="Arial Black"/>
              <a:cs typeface="Arial Black"/>
            </a:endParaRPr>
          </a:p>
        </p:txBody>
      </p:sp>
      <p:pic>
        <p:nvPicPr>
          <p:cNvPr id="44" name="object 44" descr="Minicom IV TTY"/>
          <p:cNvPicPr/>
          <p:nvPr/>
        </p:nvPicPr>
        <p:blipFill>
          <a:blip r:embed="rId2" cstate="print"/>
          <a:stretch>
            <a:fillRect/>
          </a:stretch>
        </p:blipFill>
        <p:spPr>
          <a:xfrm>
            <a:off x="3474720" y="2642616"/>
            <a:ext cx="3346704" cy="3200400"/>
          </a:xfrm>
          <a:prstGeom prst="rect">
            <a:avLst/>
          </a:prstGeom>
        </p:spPr>
      </p:pic>
      <p:sp>
        <p:nvSpPr>
          <p:cNvPr id="47" name="object 47"/>
          <p:cNvSpPr txBox="1"/>
          <p:nvPr/>
        </p:nvSpPr>
        <p:spPr>
          <a:xfrm>
            <a:off x="3359911" y="5992431"/>
            <a:ext cx="3692525" cy="333375"/>
          </a:xfrm>
          <a:prstGeom prst="rect">
            <a:avLst/>
          </a:prstGeom>
        </p:spPr>
        <p:txBody>
          <a:bodyPr vert="horz" wrap="square" lIns="0" tIns="14604" rIns="0" bIns="0" rtlCol="0">
            <a:spAutoFit/>
          </a:bodyPr>
          <a:lstStyle/>
          <a:p>
            <a:pPr marL="12700">
              <a:lnSpc>
                <a:spcPct val="100000"/>
              </a:lnSpc>
              <a:spcBef>
                <a:spcPts val="114"/>
              </a:spcBef>
            </a:pPr>
            <a:r>
              <a:rPr sz="2000" b="1" spc="-10" dirty="0">
                <a:solidFill>
                  <a:srgbClr val="2B2A2A"/>
                </a:solidFill>
                <a:latin typeface="Tahoma"/>
                <a:cs typeface="Tahoma"/>
              </a:rPr>
              <a:t>Teletypewriters</a:t>
            </a:r>
            <a:r>
              <a:rPr sz="2000" b="1" spc="-130" dirty="0">
                <a:solidFill>
                  <a:srgbClr val="2B2A2A"/>
                </a:solidFill>
                <a:latin typeface="Tahoma"/>
                <a:cs typeface="Tahoma"/>
              </a:rPr>
              <a:t> </a:t>
            </a:r>
            <a:r>
              <a:rPr sz="2000" b="1" spc="-30" dirty="0">
                <a:solidFill>
                  <a:srgbClr val="2B2A2A"/>
                </a:solidFill>
                <a:latin typeface="Tahoma"/>
                <a:cs typeface="Tahoma"/>
              </a:rPr>
              <a:t>(TTY)</a:t>
            </a:r>
            <a:r>
              <a:rPr sz="2000" b="1" spc="-95" dirty="0">
                <a:solidFill>
                  <a:srgbClr val="2B2A2A"/>
                </a:solidFill>
                <a:latin typeface="Tahoma"/>
                <a:cs typeface="Tahoma"/>
              </a:rPr>
              <a:t> </a:t>
            </a:r>
            <a:r>
              <a:rPr sz="2000" b="1" spc="-30" dirty="0">
                <a:solidFill>
                  <a:srgbClr val="2B2A2A"/>
                </a:solidFill>
                <a:latin typeface="Tahoma"/>
                <a:cs typeface="Tahoma"/>
              </a:rPr>
              <a:t>in</a:t>
            </a:r>
            <a:r>
              <a:rPr sz="2000" b="1" spc="-120" dirty="0">
                <a:solidFill>
                  <a:srgbClr val="2B2A2A"/>
                </a:solidFill>
                <a:latin typeface="Tahoma"/>
                <a:cs typeface="Tahoma"/>
              </a:rPr>
              <a:t> </a:t>
            </a:r>
            <a:r>
              <a:rPr sz="2000" b="1" spc="-130" dirty="0">
                <a:solidFill>
                  <a:srgbClr val="2B2A2A"/>
                </a:solidFill>
                <a:latin typeface="Tahoma"/>
                <a:cs typeface="Tahoma"/>
              </a:rPr>
              <a:t>1964</a:t>
            </a:r>
            <a:endParaRPr sz="2000">
              <a:latin typeface="Tahoma"/>
              <a:cs typeface="Tahoma"/>
            </a:endParaRPr>
          </a:p>
        </p:txBody>
      </p:sp>
      <p:sp>
        <p:nvSpPr>
          <p:cNvPr id="46" name="object 46" descr="TTY helped pave the way for texting"/>
          <p:cNvSpPr/>
          <p:nvPr/>
        </p:nvSpPr>
        <p:spPr>
          <a:xfrm>
            <a:off x="7836407" y="3730752"/>
            <a:ext cx="3355975" cy="914400"/>
          </a:xfrm>
          <a:custGeom>
            <a:avLst/>
            <a:gdLst/>
            <a:ahLst/>
            <a:cxnLst/>
            <a:rect l="l" t="t" r="r" b="b"/>
            <a:pathLst>
              <a:path w="3355975" h="914400">
                <a:moveTo>
                  <a:pt x="2898648" y="0"/>
                </a:moveTo>
                <a:lnTo>
                  <a:pt x="2898648" y="228600"/>
                </a:lnTo>
                <a:lnTo>
                  <a:pt x="0" y="228600"/>
                </a:lnTo>
                <a:lnTo>
                  <a:pt x="0" y="685800"/>
                </a:lnTo>
                <a:lnTo>
                  <a:pt x="2898648" y="685800"/>
                </a:lnTo>
                <a:lnTo>
                  <a:pt x="2898648" y="914400"/>
                </a:lnTo>
                <a:lnTo>
                  <a:pt x="3355848" y="457200"/>
                </a:lnTo>
                <a:lnTo>
                  <a:pt x="2898648" y="0"/>
                </a:lnTo>
                <a:close/>
              </a:path>
            </a:pathLst>
          </a:custGeom>
          <a:solidFill>
            <a:srgbClr val="585858"/>
          </a:solidFill>
        </p:spPr>
        <p:txBody>
          <a:bodyPr wrap="square" lIns="0" tIns="0" rIns="0" bIns="0" rtlCol="0"/>
          <a:lstStyle/>
          <a:p>
            <a:endParaRPr/>
          </a:p>
        </p:txBody>
      </p:sp>
      <p:pic>
        <p:nvPicPr>
          <p:cNvPr id="45" name="object 45" descr="Hands holding a phone sending text messages">
            <a:hlinkClick r:id="rId3"/>
          </p:cNvPr>
          <p:cNvPicPr/>
          <p:nvPr/>
        </p:nvPicPr>
        <p:blipFill>
          <a:blip r:embed="rId4" cstate="print"/>
          <a:stretch>
            <a:fillRect/>
          </a:stretch>
        </p:blipFill>
        <p:spPr>
          <a:xfrm>
            <a:off x="11622023" y="2642616"/>
            <a:ext cx="3191256" cy="3191255"/>
          </a:xfrm>
          <a:prstGeom prst="rect">
            <a:avLst/>
          </a:prstGeom>
        </p:spPr>
      </p:pic>
      <p:sp>
        <p:nvSpPr>
          <p:cNvPr id="48" name="object 48"/>
          <p:cNvSpPr txBox="1"/>
          <p:nvPr/>
        </p:nvSpPr>
        <p:spPr>
          <a:xfrm>
            <a:off x="12239625" y="6010338"/>
            <a:ext cx="1951355" cy="333375"/>
          </a:xfrm>
          <a:prstGeom prst="rect">
            <a:avLst/>
          </a:prstGeom>
        </p:spPr>
        <p:txBody>
          <a:bodyPr vert="horz" wrap="square" lIns="0" tIns="14604" rIns="0" bIns="0" rtlCol="0">
            <a:spAutoFit/>
          </a:bodyPr>
          <a:lstStyle/>
          <a:p>
            <a:pPr marL="12700">
              <a:lnSpc>
                <a:spcPct val="100000"/>
              </a:lnSpc>
              <a:spcBef>
                <a:spcPts val="114"/>
              </a:spcBef>
            </a:pPr>
            <a:r>
              <a:rPr sz="2000" b="1" dirty="0">
                <a:solidFill>
                  <a:srgbClr val="2B2A2A"/>
                </a:solidFill>
                <a:latin typeface="Tahoma"/>
                <a:cs typeface="Tahoma"/>
              </a:rPr>
              <a:t>Text</a:t>
            </a:r>
            <a:r>
              <a:rPr sz="2000" b="1" spc="-105" dirty="0">
                <a:solidFill>
                  <a:srgbClr val="2B2A2A"/>
                </a:solidFill>
                <a:latin typeface="Tahoma"/>
                <a:cs typeface="Tahoma"/>
              </a:rPr>
              <a:t> </a:t>
            </a:r>
            <a:r>
              <a:rPr sz="2000" b="1" spc="-45" dirty="0">
                <a:solidFill>
                  <a:srgbClr val="2B2A2A"/>
                </a:solidFill>
                <a:latin typeface="Tahoma"/>
                <a:cs typeface="Tahoma"/>
              </a:rPr>
              <a:t>Messaging</a:t>
            </a:r>
            <a:endParaRPr sz="2000">
              <a:latin typeface="Tahoma"/>
              <a:cs typeface="Tahom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2990088" y="978408"/>
            <a:ext cx="12353925" cy="1161415"/>
          </a:xfrm>
          <a:custGeom>
            <a:avLst/>
            <a:gdLst/>
            <a:ahLst/>
            <a:cxnLst/>
            <a:rect l="l" t="t" r="r" b="b"/>
            <a:pathLst>
              <a:path w="12353925" h="1161414">
                <a:moveTo>
                  <a:pt x="12330175" y="0"/>
                </a:moveTo>
                <a:lnTo>
                  <a:pt x="23368" y="0"/>
                </a:lnTo>
                <a:lnTo>
                  <a:pt x="17144" y="0"/>
                </a:lnTo>
                <a:lnTo>
                  <a:pt x="11175" y="2159"/>
                </a:lnTo>
                <a:lnTo>
                  <a:pt x="2412" y="9906"/>
                </a:lnTo>
                <a:lnTo>
                  <a:pt x="0" y="15113"/>
                </a:lnTo>
                <a:lnTo>
                  <a:pt x="0" y="1146175"/>
                </a:lnTo>
                <a:lnTo>
                  <a:pt x="2412" y="1151382"/>
                </a:lnTo>
                <a:lnTo>
                  <a:pt x="11175" y="1159128"/>
                </a:lnTo>
                <a:lnTo>
                  <a:pt x="17144" y="1161288"/>
                </a:lnTo>
                <a:lnTo>
                  <a:pt x="12330175" y="1161288"/>
                </a:lnTo>
                <a:lnTo>
                  <a:pt x="12339292" y="1159680"/>
                </a:lnTo>
                <a:lnTo>
                  <a:pt x="12346717" y="1155287"/>
                </a:lnTo>
                <a:lnTo>
                  <a:pt x="12351714" y="1148750"/>
                </a:lnTo>
                <a:lnTo>
                  <a:pt x="12353544" y="1140714"/>
                </a:lnTo>
                <a:lnTo>
                  <a:pt x="12353544" y="20574"/>
                </a:lnTo>
                <a:lnTo>
                  <a:pt x="12351714" y="12537"/>
                </a:lnTo>
                <a:lnTo>
                  <a:pt x="12346717" y="6000"/>
                </a:lnTo>
                <a:lnTo>
                  <a:pt x="12339292" y="1607"/>
                </a:lnTo>
                <a:lnTo>
                  <a:pt x="12330175" y="0"/>
                </a:lnTo>
                <a:close/>
              </a:path>
            </a:pathLst>
          </a:custGeom>
          <a:solidFill>
            <a:srgbClr val="AC162C"/>
          </a:solidFill>
        </p:spPr>
        <p:txBody>
          <a:bodyPr wrap="square" lIns="0" tIns="0" rIns="0" bIns="0" rtlCol="0"/>
          <a:lstStyle/>
          <a:p>
            <a:endParaRPr/>
          </a:p>
        </p:txBody>
      </p:sp>
      <p:sp>
        <p:nvSpPr>
          <p:cNvPr id="3" name="object 3" descr="$PPTXTitle"/>
          <p:cNvSpPr txBox="1">
            <a:spLocks noGrp="1"/>
          </p:cNvSpPr>
          <p:nvPr>
            <p:ph type="title"/>
          </p:nvPr>
        </p:nvSpPr>
        <p:spPr>
          <a:prstGeom prst="rect">
            <a:avLst/>
          </a:prstGeom>
        </p:spPr>
        <p:txBody>
          <a:bodyPr vert="horz" wrap="square" lIns="0" tIns="467689" rIns="0" bIns="0" rtlCol="0">
            <a:spAutoFit/>
          </a:bodyPr>
          <a:lstStyle/>
          <a:p>
            <a:pPr marL="4849495">
              <a:lnSpc>
                <a:spcPct val="100000"/>
              </a:lnSpc>
              <a:spcBef>
                <a:spcPts val="125"/>
              </a:spcBef>
            </a:pPr>
            <a:r>
              <a:rPr sz="6100" b="0" spc="-635" dirty="0">
                <a:latin typeface="Arial Black"/>
                <a:cs typeface="Arial Black"/>
              </a:rPr>
              <a:t>DEAF</a:t>
            </a:r>
            <a:r>
              <a:rPr sz="6100" b="0" spc="-430" dirty="0">
                <a:latin typeface="Arial Black"/>
                <a:cs typeface="Arial Black"/>
              </a:rPr>
              <a:t> </a:t>
            </a:r>
            <a:r>
              <a:rPr sz="6100" b="0" spc="-320" dirty="0">
                <a:latin typeface="Arial Black"/>
                <a:cs typeface="Arial Black"/>
              </a:rPr>
              <a:t>GAIN</a:t>
            </a:r>
            <a:endParaRPr sz="6100" dirty="0">
              <a:latin typeface="Arial Black"/>
              <a:cs typeface="Arial Black"/>
            </a:endParaRPr>
          </a:p>
        </p:txBody>
      </p:sp>
      <p:grpSp>
        <p:nvGrpSpPr>
          <p:cNvPr id="54" name="Group 53">
            <a:extLst>
              <a:ext uri="{FF2B5EF4-FFF2-40B4-BE49-F238E27FC236}">
                <a16:creationId xmlns:a16="http://schemas.microsoft.com/office/drawing/2014/main" id="{5E6E1E30-1114-4AA8-BB69-20FB5DAC11F7}"/>
              </a:ext>
              <a:ext uri="{C183D7F6-B498-43B3-948B-1728B52AA6E4}">
                <adec:decorative xmlns:adec="http://schemas.microsoft.com/office/drawing/2017/decorative" val="1"/>
              </a:ext>
            </a:extLst>
          </p:cNvPr>
          <p:cNvGrpSpPr/>
          <p:nvPr/>
        </p:nvGrpSpPr>
        <p:grpSpPr>
          <a:xfrm>
            <a:off x="186053" y="26769"/>
            <a:ext cx="983742" cy="1289941"/>
            <a:chOff x="186053" y="26769"/>
            <a:chExt cx="983742" cy="1289941"/>
          </a:xfrm>
        </p:grpSpPr>
        <p:sp>
          <p:nvSpPr>
            <p:cNvPr id="4" name="object 4"/>
            <p:cNvSpPr/>
            <p:nvPr/>
          </p:nvSpPr>
          <p:spPr>
            <a:xfrm>
              <a:off x="186053"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86053"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86053"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86053"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86053"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497664" y="2676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497664" y="337040"/>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497664" y="647296"/>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497664" y="957553"/>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497664" y="126781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809275"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809275"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809275"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809275"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809275"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120900"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120900"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120900" y="647297"/>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120900"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120900"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53" name="Group 52">
            <a:extLst>
              <a:ext uri="{FF2B5EF4-FFF2-40B4-BE49-F238E27FC236}">
                <a16:creationId xmlns:a16="http://schemas.microsoft.com/office/drawing/2014/main" id="{10476E4A-3078-4241-9D7E-49EEFB04A735}"/>
              </a:ext>
              <a:ext uri="{C183D7F6-B498-43B3-948B-1728B52AA6E4}">
                <adec:decorative xmlns:adec="http://schemas.microsoft.com/office/drawing/2017/decorative" val="1"/>
              </a:ext>
            </a:extLst>
          </p:cNvPr>
          <p:cNvGrpSpPr/>
          <p:nvPr/>
        </p:nvGrpSpPr>
        <p:grpSpPr>
          <a:xfrm>
            <a:off x="17164316" y="26769"/>
            <a:ext cx="983728" cy="1289941"/>
            <a:chOff x="17164316" y="26769"/>
            <a:chExt cx="983728" cy="1289941"/>
          </a:xfrm>
        </p:grpSpPr>
        <p:sp>
          <p:nvSpPr>
            <p:cNvPr id="24" name="object 24"/>
            <p:cNvSpPr/>
            <p:nvPr/>
          </p:nvSpPr>
          <p:spPr>
            <a:xfrm>
              <a:off x="17164316"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7164316" y="337039"/>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7164316"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7164316"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7164316"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747592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747592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7475927"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7475927" y="957552"/>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17475928"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17787537"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17787537"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1778753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1778753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17787539" y="126781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8099149" y="2676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8099149" y="337040"/>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8099149" y="647296"/>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8099149" y="957553"/>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8099149" y="126781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pic>
        <p:nvPicPr>
          <p:cNvPr id="44" name="object 44" descr="Buy Refurbished Minicom IV TTY"/>
          <p:cNvPicPr/>
          <p:nvPr/>
        </p:nvPicPr>
        <p:blipFill>
          <a:blip r:embed="rId2" cstate="print"/>
          <a:stretch>
            <a:fillRect/>
          </a:stretch>
        </p:blipFill>
        <p:spPr>
          <a:xfrm>
            <a:off x="3474720" y="2642616"/>
            <a:ext cx="3346704" cy="3200400"/>
          </a:xfrm>
          <a:prstGeom prst="rect">
            <a:avLst/>
          </a:prstGeom>
        </p:spPr>
      </p:pic>
      <p:pic>
        <p:nvPicPr>
          <p:cNvPr id="45" name="object 45" descr="Why Are My Text Messages Green on My iPhone? - Parade">
            <a:hlinkClick r:id="rId3"/>
          </p:cNvPr>
          <p:cNvPicPr/>
          <p:nvPr/>
        </p:nvPicPr>
        <p:blipFill>
          <a:blip r:embed="rId4" cstate="print"/>
          <a:stretch>
            <a:fillRect/>
          </a:stretch>
        </p:blipFill>
        <p:spPr>
          <a:xfrm>
            <a:off x="11622023" y="2642616"/>
            <a:ext cx="3191256" cy="3191255"/>
          </a:xfrm>
          <a:prstGeom prst="rect">
            <a:avLst/>
          </a:prstGeom>
        </p:spPr>
      </p:pic>
      <p:sp>
        <p:nvSpPr>
          <p:cNvPr id="46" name="object 46">
            <a:extLst>
              <a:ext uri="{C183D7F6-B498-43B3-948B-1728B52AA6E4}">
                <adec:decorative xmlns:adec="http://schemas.microsoft.com/office/drawing/2017/decorative" val="1"/>
              </a:ext>
            </a:extLst>
          </p:cNvPr>
          <p:cNvSpPr/>
          <p:nvPr/>
        </p:nvSpPr>
        <p:spPr>
          <a:xfrm>
            <a:off x="7836407" y="3730752"/>
            <a:ext cx="3355975" cy="914400"/>
          </a:xfrm>
          <a:custGeom>
            <a:avLst/>
            <a:gdLst/>
            <a:ahLst/>
            <a:cxnLst/>
            <a:rect l="l" t="t" r="r" b="b"/>
            <a:pathLst>
              <a:path w="3355975" h="914400">
                <a:moveTo>
                  <a:pt x="2898648" y="0"/>
                </a:moveTo>
                <a:lnTo>
                  <a:pt x="2898648" y="228600"/>
                </a:lnTo>
                <a:lnTo>
                  <a:pt x="0" y="228600"/>
                </a:lnTo>
                <a:lnTo>
                  <a:pt x="0" y="685800"/>
                </a:lnTo>
                <a:lnTo>
                  <a:pt x="2898648" y="685800"/>
                </a:lnTo>
                <a:lnTo>
                  <a:pt x="2898648" y="914400"/>
                </a:lnTo>
                <a:lnTo>
                  <a:pt x="3355848" y="457200"/>
                </a:lnTo>
                <a:lnTo>
                  <a:pt x="2898648" y="0"/>
                </a:lnTo>
                <a:close/>
              </a:path>
            </a:pathLst>
          </a:custGeom>
          <a:solidFill>
            <a:srgbClr val="585858"/>
          </a:solidFill>
        </p:spPr>
        <p:txBody>
          <a:bodyPr wrap="square" lIns="0" tIns="0" rIns="0" bIns="0" rtlCol="0"/>
          <a:lstStyle/>
          <a:p>
            <a:endParaRPr/>
          </a:p>
        </p:txBody>
      </p:sp>
      <p:sp>
        <p:nvSpPr>
          <p:cNvPr id="47" name="object 47"/>
          <p:cNvSpPr txBox="1"/>
          <p:nvPr/>
        </p:nvSpPr>
        <p:spPr>
          <a:xfrm>
            <a:off x="3359911" y="5992431"/>
            <a:ext cx="3692525" cy="333375"/>
          </a:xfrm>
          <a:prstGeom prst="rect">
            <a:avLst/>
          </a:prstGeom>
        </p:spPr>
        <p:txBody>
          <a:bodyPr vert="horz" wrap="square" lIns="0" tIns="14604" rIns="0" bIns="0" rtlCol="0">
            <a:spAutoFit/>
          </a:bodyPr>
          <a:lstStyle/>
          <a:p>
            <a:pPr marL="12700">
              <a:lnSpc>
                <a:spcPct val="100000"/>
              </a:lnSpc>
              <a:spcBef>
                <a:spcPts val="114"/>
              </a:spcBef>
            </a:pPr>
            <a:r>
              <a:rPr sz="2000" b="1" spc="-10" dirty="0">
                <a:solidFill>
                  <a:srgbClr val="2B2A2A"/>
                </a:solidFill>
                <a:latin typeface="Tahoma"/>
                <a:cs typeface="Tahoma"/>
              </a:rPr>
              <a:t>Teletypewriters</a:t>
            </a:r>
            <a:r>
              <a:rPr sz="2000" b="1" spc="-130" dirty="0">
                <a:solidFill>
                  <a:srgbClr val="2B2A2A"/>
                </a:solidFill>
                <a:latin typeface="Tahoma"/>
                <a:cs typeface="Tahoma"/>
              </a:rPr>
              <a:t> </a:t>
            </a:r>
            <a:r>
              <a:rPr sz="2000" b="1" spc="-30" dirty="0">
                <a:solidFill>
                  <a:srgbClr val="2B2A2A"/>
                </a:solidFill>
                <a:latin typeface="Tahoma"/>
                <a:cs typeface="Tahoma"/>
              </a:rPr>
              <a:t>(TTY)</a:t>
            </a:r>
            <a:r>
              <a:rPr sz="2000" b="1" spc="-95" dirty="0">
                <a:solidFill>
                  <a:srgbClr val="2B2A2A"/>
                </a:solidFill>
                <a:latin typeface="Tahoma"/>
                <a:cs typeface="Tahoma"/>
              </a:rPr>
              <a:t> </a:t>
            </a:r>
            <a:r>
              <a:rPr sz="2000" b="1" spc="-30" dirty="0">
                <a:solidFill>
                  <a:srgbClr val="2B2A2A"/>
                </a:solidFill>
                <a:latin typeface="Tahoma"/>
                <a:cs typeface="Tahoma"/>
              </a:rPr>
              <a:t>in</a:t>
            </a:r>
            <a:r>
              <a:rPr sz="2000" b="1" spc="-120" dirty="0">
                <a:solidFill>
                  <a:srgbClr val="2B2A2A"/>
                </a:solidFill>
                <a:latin typeface="Tahoma"/>
                <a:cs typeface="Tahoma"/>
              </a:rPr>
              <a:t> </a:t>
            </a:r>
            <a:r>
              <a:rPr sz="2000" b="1" spc="-130" dirty="0">
                <a:solidFill>
                  <a:srgbClr val="2B2A2A"/>
                </a:solidFill>
                <a:latin typeface="Tahoma"/>
                <a:cs typeface="Tahoma"/>
              </a:rPr>
              <a:t>1964</a:t>
            </a:r>
            <a:endParaRPr sz="2000">
              <a:latin typeface="Tahoma"/>
              <a:cs typeface="Tahoma"/>
            </a:endParaRPr>
          </a:p>
        </p:txBody>
      </p:sp>
      <p:sp>
        <p:nvSpPr>
          <p:cNvPr id="48" name="object 48"/>
          <p:cNvSpPr txBox="1"/>
          <p:nvPr/>
        </p:nvSpPr>
        <p:spPr>
          <a:xfrm>
            <a:off x="12239625" y="6010338"/>
            <a:ext cx="1951355" cy="333375"/>
          </a:xfrm>
          <a:prstGeom prst="rect">
            <a:avLst/>
          </a:prstGeom>
        </p:spPr>
        <p:txBody>
          <a:bodyPr vert="horz" wrap="square" lIns="0" tIns="14604" rIns="0" bIns="0" rtlCol="0">
            <a:spAutoFit/>
          </a:bodyPr>
          <a:lstStyle/>
          <a:p>
            <a:pPr marL="12700">
              <a:lnSpc>
                <a:spcPct val="100000"/>
              </a:lnSpc>
              <a:spcBef>
                <a:spcPts val="114"/>
              </a:spcBef>
            </a:pPr>
            <a:r>
              <a:rPr sz="2000" b="1" dirty="0">
                <a:solidFill>
                  <a:srgbClr val="2B2A2A"/>
                </a:solidFill>
                <a:latin typeface="Tahoma"/>
                <a:cs typeface="Tahoma"/>
              </a:rPr>
              <a:t>Text</a:t>
            </a:r>
            <a:r>
              <a:rPr sz="2000" b="1" spc="-105" dirty="0">
                <a:solidFill>
                  <a:srgbClr val="2B2A2A"/>
                </a:solidFill>
                <a:latin typeface="Tahoma"/>
                <a:cs typeface="Tahoma"/>
              </a:rPr>
              <a:t> </a:t>
            </a:r>
            <a:r>
              <a:rPr sz="2000" b="1" spc="-45" dirty="0">
                <a:solidFill>
                  <a:srgbClr val="2B2A2A"/>
                </a:solidFill>
                <a:latin typeface="Tahoma"/>
                <a:cs typeface="Tahoma"/>
              </a:rPr>
              <a:t>Messaging</a:t>
            </a:r>
            <a:endParaRPr sz="2000">
              <a:latin typeface="Tahoma"/>
              <a:cs typeface="Tahoma"/>
            </a:endParaRPr>
          </a:p>
        </p:txBody>
      </p:sp>
      <p:pic>
        <p:nvPicPr>
          <p:cNvPr id="49" name="object 49" descr="Videophones and Webcams - HIST 330 Deafness and Technology - InfoGuides at  Rochester Institute of Technology"/>
          <p:cNvPicPr/>
          <p:nvPr/>
        </p:nvPicPr>
        <p:blipFill>
          <a:blip r:embed="rId5" cstate="print"/>
          <a:stretch>
            <a:fillRect/>
          </a:stretch>
        </p:blipFill>
        <p:spPr>
          <a:xfrm>
            <a:off x="3511296" y="6821423"/>
            <a:ext cx="3392424" cy="2715768"/>
          </a:xfrm>
          <a:prstGeom prst="rect">
            <a:avLst/>
          </a:prstGeom>
        </p:spPr>
      </p:pic>
      <p:sp>
        <p:nvSpPr>
          <p:cNvPr id="50" name="object 50"/>
          <p:cNvSpPr txBox="1"/>
          <p:nvPr/>
        </p:nvSpPr>
        <p:spPr>
          <a:xfrm>
            <a:off x="3844163" y="9677412"/>
            <a:ext cx="2599055" cy="333375"/>
          </a:xfrm>
          <a:prstGeom prst="rect">
            <a:avLst/>
          </a:prstGeom>
        </p:spPr>
        <p:txBody>
          <a:bodyPr vert="horz" wrap="square" lIns="0" tIns="14604" rIns="0" bIns="0" rtlCol="0">
            <a:spAutoFit/>
          </a:bodyPr>
          <a:lstStyle/>
          <a:p>
            <a:pPr marL="12700">
              <a:lnSpc>
                <a:spcPct val="100000"/>
              </a:lnSpc>
              <a:spcBef>
                <a:spcPts val="114"/>
              </a:spcBef>
            </a:pPr>
            <a:r>
              <a:rPr sz="2000" b="1" spc="-30" dirty="0">
                <a:solidFill>
                  <a:srgbClr val="2B2A2A"/>
                </a:solidFill>
                <a:latin typeface="Tahoma"/>
                <a:cs typeface="Tahoma"/>
              </a:rPr>
              <a:t>Picturephone</a:t>
            </a:r>
            <a:r>
              <a:rPr sz="2000" b="1" spc="-100" dirty="0">
                <a:solidFill>
                  <a:srgbClr val="2B2A2A"/>
                </a:solidFill>
                <a:latin typeface="Tahoma"/>
                <a:cs typeface="Tahoma"/>
              </a:rPr>
              <a:t> </a:t>
            </a:r>
            <a:r>
              <a:rPr sz="2000" b="1" spc="-45" dirty="0">
                <a:solidFill>
                  <a:srgbClr val="2B2A2A"/>
                </a:solidFill>
                <a:latin typeface="Tahoma"/>
                <a:cs typeface="Tahoma"/>
              </a:rPr>
              <a:t>in</a:t>
            </a:r>
            <a:r>
              <a:rPr sz="2000" b="1" spc="-40" dirty="0">
                <a:solidFill>
                  <a:srgbClr val="2B2A2A"/>
                </a:solidFill>
                <a:latin typeface="Tahoma"/>
                <a:cs typeface="Tahoma"/>
              </a:rPr>
              <a:t> </a:t>
            </a:r>
            <a:r>
              <a:rPr sz="2000" b="1" spc="-155" dirty="0">
                <a:solidFill>
                  <a:srgbClr val="2B2A2A"/>
                </a:solidFill>
                <a:latin typeface="Tahoma"/>
                <a:cs typeface="Tahoma"/>
              </a:rPr>
              <a:t>1964</a:t>
            </a:r>
            <a:endParaRPr sz="2000">
              <a:latin typeface="Tahoma"/>
              <a:cs typeface="Tahoma"/>
            </a:endParaRPr>
          </a:p>
        </p:txBody>
      </p:sp>
      <p:sp>
        <p:nvSpPr>
          <p:cNvPr id="51" name="object 51" descr="Picturephones helped pave the way for video chatting"/>
          <p:cNvSpPr/>
          <p:nvPr/>
        </p:nvSpPr>
        <p:spPr>
          <a:xfrm>
            <a:off x="7836407" y="7571231"/>
            <a:ext cx="3355975" cy="914400"/>
          </a:xfrm>
          <a:custGeom>
            <a:avLst/>
            <a:gdLst/>
            <a:ahLst/>
            <a:cxnLst/>
            <a:rect l="l" t="t" r="r" b="b"/>
            <a:pathLst>
              <a:path w="3355975" h="914400">
                <a:moveTo>
                  <a:pt x="2898648" y="0"/>
                </a:moveTo>
                <a:lnTo>
                  <a:pt x="2898648" y="228600"/>
                </a:lnTo>
                <a:lnTo>
                  <a:pt x="0" y="228600"/>
                </a:lnTo>
                <a:lnTo>
                  <a:pt x="0" y="685800"/>
                </a:lnTo>
                <a:lnTo>
                  <a:pt x="2898648" y="685800"/>
                </a:lnTo>
                <a:lnTo>
                  <a:pt x="2898648" y="914400"/>
                </a:lnTo>
                <a:lnTo>
                  <a:pt x="3355848" y="457200"/>
                </a:lnTo>
                <a:lnTo>
                  <a:pt x="2898648" y="0"/>
                </a:lnTo>
                <a:close/>
              </a:path>
            </a:pathLst>
          </a:custGeom>
          <a:solidFill>
            <a:srgbClr val="585858"/>
          </a:solidFill>
        </p:spPr>
        <p:txBody>
          <a:bodyPr wrap="square" lIns="0" tIns="0" rIns="0" bIns="0" rtlCol="0"/>
          <a:lstStyle/>
          <a:p>
            <a:endParaRPr/>
          </a:p>
        </p:txBody>
      </p:sp>
      <p:pic>
        <p:nvPicPr>
          <p:cNvPr id="52" name="object 52" descr="Comment utiliser FaceTime Handoff sur iOS, iPadOS et macOS ?"/>
          <p:cNvPicPr/>
          <p:nvPr/>
        </p:nvPicPr>
        <p:blipFill>
          <a:blip r:embed="rId6" cstate="print"/>
          <a:stretch>
            <a:fillRect/>
          </a:stretch>
        </p:blipFill>
        <p:spPr>
          <a:xfrm>
            <a:off x="11256264" y="6854680"/>
            <a:ext cx="3870761" cy="277435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Quality healthcare provides language access, which improves Deaf health outcomes"/>
          <p:cNvGrpSpPr/>
          <p:nvPr/>
        </p:nvGrpSpPr>
        <p:grpSpPr>
          <a:xfrm>
            <a:off x="5127840" y="594921"/>
            <a:ext cx="10833735" cy="9618345"/>
            <a:chOff x="5127840" y="594921"/>
            <a:chExt cx="10833735" cy="9618345"/>
          </a:xfrm>
        </p:grpSpPr>
        <p:pic>
          <p:nvPicPr>
            <p:cNvPr id="3" name="object 3"/>
            <p:cNvPicPr/>
            <p:nvPr/>
          </p:nvPicPr>
          <p:blipFill>
            <a:blip r:embed="rId2" cstate="print"/>
            <a:stretch>
              <a:fillRect/>
            </a:stretch>
          </p:blipFill>
          <p:spPr>
            <a:xfrm>
              <a:off x="5127840" y="594921"/>
              <a:ext cx="10833189" cy="9618090"/>
            </a:xfrm>
            <a:prstGeom prst="rect">
              <a:avLst/>
            </a:prstGeom>
          </p:spPr>
        </p:pic>
        <p:sp>
          <p:nvSpPr>
            <p:cNvPr id="4" name="object 4"/>
            <p:cNvSpPr/>
            <p:nvPr/>
          </p:nvSpPr>
          <p:spPr>
            <a:xfrm>
              <a:off x="7974259" y="3820953"/>
              <a:ext cx="1886585" cy="670560"/>
            </a:xfrm>
            <a:custGeom>
              <a:avLst/>
              <a:gdLst/>
              <a:ahLst/>
              <a:cxnLst/>
              <a:rect l="l" t="t" r="r" b="b"/>
              <a:pathLst>
                <a:path w="1886584" h="670560">
                  <a:moveTo>
                    <a:pt x="1604804" y="0"/>
                  </a:moveTo>
                  <a:lnTo>
                    <a:pt x="1564464" y="33233"/>
                  </a:lnTo>
                  <a:lnTo>
                    <a:pt x="1553140" y="43950"/>
                  </a:lnTo>
                  <a:lnTo>
                    <a:pt x="1515792" y="86504"/>
                  </a:lnTo>
                  <a:lnTo>
                    <a:pt x="1499448" y="122023"/>
                  </a:lnTo>
                  <a:lnTo>
                    <a:pt x="1502029" y="160847"/>
                  </a:lnTo>
                  <a:lnTo>
                    <a:pt x="1525124" y="222610"/>
                  </a:lnTo>
                  <a:lnTo>
                    <a:pt x="1533467" y="248841"/>
                  </a:lnTo>
                  <a:lnTo>
                    <a:pt x="1346776" y="161926"/>
                  </a:lnTo>
                  <a:lnTo>
                    <a:pt x="1300540" y="141095"/>
                  </a:lnTo>
                  <a:lnTo>
                    <a:pt x="1254125" y="120943"/>
                  </a:lnTo>
                  <a:lnTo>
                    <a:pt x="1204504" y="101460"/>
                  </a:lnTo>
                  <a:lnTo>
                    <a:pt x="1154616" y="84964"/>
                  </a:lnTo>
                  <a:lnTo>
                    <a:pt x="1104474" y="71428"/>
                  </a:lnTo>
                  <a:lnTo>
                    <a:pt x="1054092" y="60822"/>
                  </a:lnTo>
                  <a:lnTo>
                    <a:pt x="1003484" y="53118"/>
                  </a:lnTo>
                  <a:lnTo>
                    <a:pt x="952665" y="48286"/>
                  </a:lnTo>
                  <a:lnTo>
                    <a:pt x="901648" y="46298"/>
                  </a:lnTo>
                  <a:lnTo>
                    <a:pt x="850448" y="47125"/>
                  </a:lnTo>
                  <a:lnTo>
                    <a:pt x="799080" y="50738"/>
                  </a:lnTo>
                  <a:lnTo>
                    <a:pt x="747556" y="57108"/>
                  </a:lnTo>
                  <a:lnTo>
                    <a:pt x="695891" y="66207"/>
                  </a:lnTo>
                  <a:lnTo>
                    <a:pt x="644100" y="78005"/>
                  </a:lnTo>
                  <a:lnTo>
                    <a:pt x="593968" y="91673"/>
                  </a:lnTo>
                  <a:lnTo>
                    <a:pt x="544732" y="107086"/>
                  </a:lnTo>
                  <a:lnTo>
                    <a:pt x="496416" y="124274"/>
                  </a:lnTo>
                  <a:lnTo>
                    <a:pt x="449046" y="143268"/>
                  </a:lnTo>
                  <a:lnTo>
                    <a:pt x="402648" y="164098"/>
                  </a:lnTo>
                  <a:lnTo>
                    <a:pt x="357247" y="186794"/>
                  </a:lnTo>
                  <a:lnTo>
                    <a:pt x="312868" y="211387"/>
                  </a:lnTo>
                  <a:lnTo>
                    <a:pt x="269538" y="237906"/>
                  </a:lnTo>
                  <a:lnTo>
                    <a:pt x="227281" y="266383"/>
                  </a:lnTo>
                  <a:lnTo>
                    <a:pt x="186124" y="296848"/>
                  </a:lnTo>
                  <a:lnTo>
                    <a:pt x="146092" y="329331"/>
                  </a:lnTo>
                  <a:lnTo>
                    <a:pt x="107210" y="363863"/>
                  </a:lnTo>
                  <a:lnTo>
                    <a:pt x="74166" y="399191"/>
                  </a:lnTo>
                  <a:lnTo>
                    <a:pt x="46725" y="437877"/>
                  </a:lnTo>
                  <a:lnTo>
                    <a:pt x="24296" y="479559"/>
                  </a:lnTo>
                  <a:lnTo>
                    <a:pt x="6288" y="523879"/>
                  </a:lnTo>
                  <a:lnTo>
                    <a:pt x="0" y="556945"/>
                  </a:lnTo>
                  <a:lnTo>
                    <a:pt x="5634" y="572985"/>
                  </a:lnTo>
                  <a:lnTo>
                    <a:pt x="21307" y="588124"/>
                  </a:lnTo>
                  <a:lnTo>
                    <a:pt x="58537" y="553415"/>
                  </a:lnTo>
                  <a:lnTo>
                    <a:pt x="96704" y="520476"/>
                  </a:lnTo>
                  <a:lnTo>
                    <a:pt x="135814" y="489332"/>
                  </a:lnTo>
                  <a:lnTo>
                    <a:pt x="175875" y="460010"/>
                  </a:lnTo>
                  <a:lnTo>
                    <a:pt x="216896" y="432534"/>
                  </a:lnTo>
                  <a:lnTo>
                    <a:pt x="258882" y="406930"/>
                  </a:lnTo>
                  <a:lnTo>
                    <a:pt x="301843" y="383224"/>
                  </a:lnTo>
                  <a:lnTo>
                    <a:pt x="345785" y="361442"/>
                  </a:lnTo>
                  <a:lnTo>
                    <a:pt x="390716" y="341608"/>
                  </a:lnTo>
                  <a:lnTo>
                    <a:pt x="436643" y="323750"/>
                  </a:lnTo>
                  <a:lnTo>
                    <a:pt x="483575" y="307892"/>
                  </a:lnTo>
                  <a:lnTo>
                    <a:pt x="531518" y="294059"/>
                  </a:lnTo>
                  <a:lnTo>
                    <a:pt x="580480" y="282279"/>
                  </a:lnTo>
                  <a:lnTo>
                    <a:pt x="630469" y="272575"/>
                  </a:lnTo>
                  <a:lnTo>
                    <a:pt x="681492" y="264974"/>
                  </a:lnTo>
                  <a:lnTo>
                    <a:pt x="726463" y="261210"/>
                  </a:lnTo>
                  <a:lnTo>
                    <a:pt x="775984" y="260552"/>
                  </a:lnTo>
                  <a:lnTo>
                    <a:pt x="829116" y="262787"/>
                  </a:lnTo>
                  <a:lnTo>
                    <a:pt x="884919" y="267700"/>
                  </a:lnTo>
                  <a:lnTo>
                    <a:pt x="942453" y="275079"/>
                  </a:lnTo>
                  <a:lnTo>
                    <a:pt x="1000778" y="284709"/>
                  </a:lnTo>
                  <a:lnTo>
                    <a:pt x="1058955" y="296376"/>
                  </a:lnTo>
                  <a:lnTo>
                    <a:pt x="1116044" y="309867"/>
                  </a:lnTo>
                  <a:lnTo>
                    <a:pt x="1171106" y="324969"/>
                  </a:lnTo>
                  <a:lnTo>
                    <a:pt x="1223200" y="341466"/>
                  </a:lnTo>
                  <a:lnTo>
                    <a:pt x="1271387" y="359146"/>
                  </a:lnTo>
                  <a:lnTo>
                    <a:pt x="1314728" y="377796"/>
                  </a:lnTo>
                  <a:lnTo>
                    <a:pt x="1352282" y="397200"/>
                  </a:lnTo>
                  <a:lnTo>
                    <a:pt x="1406273" y="437419"/>
                  </a:lnTo>
                  <a:lnTo>
                    <a:pt x="1354495" y="440942"/>
                  </a:lnTo>
                  <a:lnTo>
                    <a:pt x="1338826" y="442605"/>
                  </a:lnTo>
                  <a:lnTo>
                    <a:pt x="1199316" y="461699"/>
                  </a:lnTo>
                  <a:lnTo>
                    <a:pt x="1144599" y="475648"/>
                  </a:lnTo>
                  <a:lnTo>
                    <a:pt x="1097772" y="499934"/>
                  </a:lnTo>
                  <a:lnTo>
                    <a:pt x="1057502" y="532744"/>
                  </a:lnTo>
                  <a:lnTo>
                    <a:pt x="1022459" y="572267"/>
                  </a:lnTo>
                  <a:lnTo>
                    <a:pt x="991312" y="616694"/>
                  </a:lnTo>
                  <a:lnTo>
                    <a:pt x="974511" y="656600"/>
                  </a:lnTo>
                  <a:lnTo>
                    <a:pt x="976456" y="669986"/>
                  </a:lnTo>
                  <a:lnTo>
                    <a:pt x="1063367" y="654646"/>
                  </a:lnTo>
                  <a:lnTo>
                    <a:pt x="1105276" y="647898"/>
                  </a:lnTo>
                  <a:lnTo>
                    <a:pt x="1146907" y="643192"/>
                  </a:lnTo>
                  <a:lnTo>
                    <a:pt x="1195511" y="639931"/>
                  </a:lnTo>
                  <a:lnTo>
                    <a:pt x="1244091" y="637798"/>
                  </a:lnTo>
                  <a:lnTo>
                    <a:pt x="1292648" y="636760"/>
                  </a:lnTo>
                  <a:lnTo>
                    <a:pt x="1341179" y="636787"/>
                  </a:lnTo>
                  <a:lnTo>
                    <a:pt x="1389682" y="637845"/>
                  </a:lnTo>
                  <a:lnTo>
                    <a:pt x="1438156" y="639902"/>
                  </a:lnTo>
                  <a:lnTo>
                    <a:pt x="1486599" y="642928"/>
                  </a:lnTo>
                  <a:lnTo>
                    <a:pt x="1535010" y="646889"/>
                  </a:lnTo>
                  <a:lnTo>
                    <a:pt x="1583387" y="651753"/>
                  </a:lnTo>
                  <a:lnTo>
                    <a:pt x="1631728" y="657489"/>
                  </a:lnTo>
                  <a:lnTo>
                    <a:pt x="1699281" y="666449"/>
                  </a:lnTo>
                  <a:lnTo>
                    <a:pt x="1719331" y="667488"/>
                  </a:lnTo>
                  <a:lnTo>
                    <a:pt x="1789393" y="632864"/>
                  </a:lnTo>
                  <a:lnTo>
                    <a:pt x="1823011" y="603242"/>
                  </a:lnTo>
                  <a:lnTo>
                    <a:pt x="1852460" y="569650"/>
                  </a:lnTo>
                  <a:lnTo>
                    <a:pt x="1876022" y="531132"/>
                  </a:lnTo>
                  <a:lnTo>
                    <a:pt x="1885975" y="490703"/>
                  </a:lnTo>
                  <a:lnTo>
                    <a:pt x="1882066" y="469577"/>
                  </a:lnTo>
                  <a:lnTo>
                    <a:pt x="1870922" y="446598"/>
                  </a:lnTo>
                  <a:lnTo>
                    <a:pt x="1843360" y="402160"/>
                  </a:lnTo>
                  <a:lnTo>
                    <a:pt x="1816194" y="357489"/>
                  </a:lnTo>
                  <a:lnTo>
                    <a:pt x="1762762" y="267621"/>
                  </a:lnTo>
                  <a:lnTo>
                    <a:pt x="1631089" y="41884"/>
                  </a:lnTo>
                  <a:lnTo>
                    <a:pt x="1604804" y="0"/>
                  </a:lnTo>
                  <a:close/>
                </a:path>
              </a:pathLst>
            </a:custGeom>
            <a:solidFill>
              <a:srgbClr val="393838"/>
            </a:solidFill>
          </p:spPr>
          <p:txBody>
            <a:bodyPr wrap="square" lIns="0" tIns="0" rIns="0" bIns="0" rtlCol="0"/>
            <a:lstStyle/>
            <a:p>
              <a:endParaRPr/>
            </a:p>
          </p:txBody>
        </p:sp>
        <p:pic>
          <p:nvPicPr>
            <p:cNvPr id="5" name="object 5"/>
            <p:cNvPicPr/>
            <p:nvPr/>
          </p:nvPicPr>
          <p:blipFill>
            <a:blip r:embed="rId3" cstate="print"/>
            <a:stretch>
              <a:fillRect/>
            </a:stretch>
          </p:blipFill>
          <p:spPr>
            <a:xfrm>
              <a:off x="6339226" y="3834963"/>
              <a:ext cx="831670" cy="3885759"/>
            </a:xfrm>
            <a:prstGeom prst="rect">
              <a:avLst/>
            </a:prstGeom>
          </p:spPr>
        </p:pic>
        <p:pic>
          <p:nvPicPr>
            <p:cNvPr id="6" name="object 6"/>
            <p:cNvPicPr/>
            <p:nvPr/>
          </p:nvPicPr>
          <p:blipFill>
            <a:blip r:embed="rId4" cstate="print"/>
            <a:stretch>
              <a:fillRect/>
            </a:stretch>
          </p:blipFill>
          <p:spPr>
            <a:xfrm>
              <a:off x="8212835" y="4641722"/>
              <a:ext cx="2709945" cy="2921000"/>
            </a:xfrm>
            <a:prstGeom prst="rect">
              <a:avLst/>
            </a:prstGeom>
          </p:spPr>
        </p:pic>
      </p:grpSp>
      <p:sp>
        <p:nvSpPr>
          <p:cNvPr id="7" name="object 7" descr="$PPTXTitle"/>
          <p:cNvSpPr txBox="1">
            <a:spLocks noGrp="1"/>
          </p:cNvSpPr>
          <p:nvPr>
            <p:ph type="title"/>
          </p:nvPr>
        </p:nvSpPr>
        <p:spPr>
          <a:prstGeom prst="rect">
            <a:avLst/>
          </a:prstGeom>
        </p:spPr>
        <p:txBody>
          <a:bodyPr vert="horz" wrap="square" lIns="0" tIns="212597" rIns="0" bIns="0" rtlCol="0">
            <a:spAutoFit/>
          </a:bodyPr>
          <a:lstStyle/>
          <a:p>
            <a:pPr marL="5633085" algn="ctr">
              <a:lnSpc>
                <a:spcPct val="100000"/>
              </a:lnSpc>
              <a:spcBef>
                <a:spcPts val="825"/>
              </a:spcBef>
            </a:pPr>
            <a:r>
              <a:rPr spc="-95" dirty="0"/>
              <a:t>Improve</a:t>
            </a:r>
          </a:p>
          <a:p>
            <a:pPr marL="5629910" algn="ctr">
              <a:lnSpc>
                <a:spcPct val="100000"/>
              </a:lnSpc>
              <a:spcBef>
                <a:spcPts val="725"/>
              </a:spcBef>
            </a:pPr>
            <a:r>
              <a:rPr spc="-160" dirty="0"/>
              <a:t>Deaf</a:t>
            </a:r>
            <a:r>
              <a:rPr spc="-70" dirty="0"/>
              <a:t> </a:t>
            </a:r>
            <a:r>
              <a:rPr spc="-185" dirty="0"/>
              <a:t>Health</a:t>
            </a:r>
            <a:r>
              <a:rPr spc="-70" dirty="0"/>
              <a:t> </a:t>
            </a:r>
            <a:r>
              <a:rPr spc="-110" dirty="0"/>
              <a:t>Outcomes</a:t>
            </a:r>
          </a:p>
        </p:txBody>
      </p:sp>
      <p:grpSp>
        <p:nvGrpSpPr>
          <p:cNvPr id="48" name="Group 47">
            <a:extLst>
              <a:ext uri="{FF2B5EF4-FFF2-40B4-BE49-F238E27FC236}">
                <a16:creationId xmlns:a16="http://schemas.microsoft.com/office/drawing/2014/main" id="{A6CFB6A7-3D86-46F8-AAEC-139A2B4D6D08}"/>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8" name="object 8"/>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4" name="object 24"/>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9" name="Group 48">
            <a:extLst>
              <a:ext uri="{FF2B5EF4-FFF2-40B4-BE49-F238E27FC236}">
                <a16:creationId xmlns:a16="http://schemas.microsoft.com/office/drawing/2014/main" id="{1FB20068-AFE1-4681-BD81-CFCD1EA39B7E}"/>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8" name="object 28"/>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4" name="object 44"/>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5" name="object 45"/>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6" name="object 46"/>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7" name="object 47"/>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D4E63-7D81-4FED-B1E5-F16C1CC4D525}"/>
              </a:ext>
            </a:extLst>
          </p:cNvPr>
          <p:cNvSpPr>
            <a:spLocks noGrp="1"/>
          </p:cNvSpPr>
          <p:nvPr>
            <p:ph type="title" idx="4294967295"/>
          </p:nvPr>
        </p:nvSpPr>
        <p:spPr>
          <a:xfrm>
            <a:off x="609600" y="-800100"/>
            <a:ext cx="13773785" cy="553998"/>
          </a:xfrm>
        </p:spPr>
        <p:txBody>
          <a:bodyPr wrap="square" lIns="0" tIns="0" rIns="0" bIns="0" anchor="b">
            <a:spAutoFit/>
          </a:bodyPr>
          <a:lstStyle/>
          <a:p>
            <a:r>
              <a:rPr lang="en-US" dirty="0">
                <a:solidFill>
                  <a:schemeClr val="tx1"/>
                </a:solidFill>
              </a:rPr>
              <a:t>Funding Sources</a:t>
            </a:r>
          </a:p>
        </p:txBody>
      </p:sp>
      <p:sp>
        <p:nvSpPr>
          <p:cNvPr id="23" name="object 18">
            <a:extLst>
              <a:ext uri="{FF2B5EF4-FFF2-40B4-BE49-F238E27FC236}">
                <a16:creationId xmlns:a16="http://schemas.microsoft.com/office/drawing/2014/main" id="{6BA39488-8E88-402F-8E94-BE975B502349}"/>
              </a:ext>
            </a:extLst>
          </p:cNvPr>
          <p:cNvSpPr txBox="1"/>
          <p:nvPr/>
        </p:nvSpPr>
        <p:spPr>
          <a:xfrm>
            <a:off x="21018" y="390455"/>
            <a:ext cx="5341265" cy="1156599"/>
          </a:xfrm>
          <a:prstGeom prst="rect">
            <a:avLst/>
          </a:prstGeom>
        </p:spPr>
        <p:txBody>
          <a:bodyPr vert="horz" wrap="square" lIns="0" tIns="122555" rIns="0" bIns="0" rtlCol="0">
            <a:spAutoFit/>
          </a:bodyPr>
          <a:lstStyle/>
          <a:p>
            <a:pPr marL="12700" marR="5080" indent="1520190">
              <a:lnSpc>
                <a:spcPts val="3960"/>
              </a:lnSpc>
              <a:spcBef>
                <a:spcPts val="965"/>
              </a:spcBef>
            </a:pPr>
            <a:r>
              <a:rPr lang="en-US" sz="4000" spc="-530" dirty="0">
                <a:latin typeface="Arial Black"/>
                <a:cs typeface="Arial Black"/>
              </a:rPr>
              <a:t>EXTRAMURAL</a:t>
            </a:r>
            <a:r>
              <a:rPr sz="4000" spc="-530" dirty="0">
                <a:latin typeface="Arial Black"/>
                <a:cs typeface="Arial Black"/>
              </a:rPr>
              <a:t> </a:t>
            </a:r>
            <a:r>
              <a:rPr lang="en-US" sz="4000" spc="-530" dirty="0">
                <a:latin typeface="Arial Black"/>
                <a:cs typeface="Arial Black"/>
              </a:rPr>
              <a:t>   </a:t>
            </a:r>
            <a:br>
              <a:rPr lang="en-US" sz="4000" spc="-530" dirty="0">
                <a:latin typeface="Arial Black"/>
                <a:cs typeface="Arial Black"/>
              </a:rPr>
            </a:br>
            <a:r>
              <a:rPr lang="en-US" sz="4000" spc="-530" dirty="0">
                <a:latin typeface="Arial Black"/>
                <a:cs typeface="Arial Black"/>
              </a:rPr>
              <a:t>                     </a:t>
            </a:r>
            <a:r>
              <a:rPr lang="en-US" sz="4000" spc="-305" dirty="0">
                <a:latin typeface="Arial Black"/>
                <a:cs typeface="Arial Black"/>
              </a:rPr>
              <a:t>FUNDING</a:t>
            </a:r>
            <a:endParaRPr sz="4000" dirty="0">
              <a:latin typeface="Arial Black"/>
              <a:cs typeface="Arial Black"/>
            </a:endParaRPr>
          </a:p>
        </p:txBody>
      </p:sp>
      <p:grpSp>
        <p:nvGrpSpPr>
          <p:cNvPr id="3" name="Group 2" descr="NIH National Institute of Nursing Research, NIH Network of National Library of Medicine, UC Davis Betty Irene Moore Fellowship for Nurse Leaders and Innovators, American Diabetes Association, and Association of Diabetes Care &amp; Education Specialists logos">
            <a:extLst>
              <a:ext uri="{FF2B5EF4-FFF2-40B4-BE49-F238E27FC236}">
                <a16:creationId xmlns:a16="http://schemas.microsoft.com/office/drawing/2014/main" id="{25451BB8-A923-4C6D-8885-B0716F7A8750}"/>
              </a:ext>
            </a:extLst>
          </p:cNvPr>
          <p:cNvGrpSpPr/>
          <p:nvPr/>
        </p:nvGrpSpPr>
        <p:grpSpPr>
          <a:xfrm>
            <a:off x="1063429" y="2630512"/>
            <a:ext cx="10298714" cy="7055473"/>
            <a:chOff x="895706" y="2249423"/>
            <a:chExt cx="10298714" cy="7055473"/>
          </a:xfrm>
        </p:grpSpPr>
        <p:pic>
          <p:nvPicPr>
            <p:cNvPr id="4" name="object 2" descr="NNLM logo">
              <a:extLst>
                <a:ext uri="{FF2B5EF4-FFF2-40B4-BE49-F238E27FC236}">
                  <a16:creationId xmlns:a16="http://schemas.microsoft.com/office/drawing/2014/main" id="{EDA19CCE-DF80-4B83-8B30-7002AEEE59B7}"/>
                </a:ext>
              </a:extLst>
            </p:cNvPr>
            <p:cNvPicPr/>
            <p:nvPr/>
          </p:nvPicPr>
          <p:blipFill>
            <a:blip r:embed="rId2" cstate="print"/>
            <a:stretch>
              <a:fillRect/>
            </a:stretch>
          </p:blipFill>
          <p:spPr>
            <a:xfrm>
              <a:off x="895706" y="4196063"/>
              <a:ext cx="3567511" cy="1007609"/>
            </a:xfrm>
            <a:prstGeom prst="rect">
              <a:avLst/>
            </a:prstGeom>
          </p:spPr>
        </p:pic>
        <p:pic>
          <p:nvPicPr>
            <p:cNvPr id="5" name="object 3" descr="American Diabetes Association logo">
              <a:extLst>
                <a:ext uri="{FF2B5EF4-FFF2-40B4-BE49-F238E27FC236}">
                  <a16:creationId xmlns:a16="http://schemas.microsoft.com/office/drawing/2014/main" id="{461577E2-6DAE-41C7-9292-9DDBF3EA9C47}"/>
                </a:ext>
              </a:extLst>
            </p:cNvPr>
            <p:cNvPicPr/>
            <p:nvPr/>
          </p:nvPicPr>
          <p:blipFill>
            <a:blip r:embed="rId3" cstate="print"/>
            <a:stretch>
              <a:fillRect/>
            </a:stretch>
          </p:blipFill>
          <p:spPr>
            <a:xfrm>
              <a:off x="966826" y="8133763"/>
              <a:ext cx="2644162" cy="747785"/>
            </a:xfrm>
            <a:prstGeom prst="rect">
              <a:avLst/>
            </a:prstGeom>
          </p:spPr>
        </p:pic>
        <p:pic>
          <p:nvPicPr>
            <p:cNvPr id="6" name="object 5" descr="NIH National Institute of Nursing Research logo">
              <a:extLst>
                <a:ext uri="{FF2B5EF4-FFF2-40B4-BE49-F238E27FC236}">
                  <a16:creationId xmlns:a16="http://schemas.microsoft.com/office/drawing/2014/main" id="{6FEC8C6E-2D63-4292-92E7-F297134A9147}"/>
                </a:ext>
              </a:extLst>
            </p:cNvPr>
            <p:cNvPicPr/>
            <p:nvPr/>
          </p:nvPicPr>
          <p:blipFill>
            <a:blip r:embed="rId4" cstate="print"/>
            <a:stretch>
              <a:fillRect/>
            </a:stretch>
          </p:blipFill>
          <p:spPr>
            <a:xfrm>
              <a:off x="1764792" y="2249423"/>
              <a:ext cx="4005072" cy="960120"/>
            </a:xfrm>
            <a:prstGeom prst="rect">
              <a:avLst/>
            </a:prstGeom>
          </p:spPr>
        </p:pic>
        <p:pic>
          <p:nvPicPr>
            <p:cNvPr id="7" name="object 6" descr="Association of Diabetes Care &amp; Education Specialists logo">
              <a:extLst>
                <a:ext uri="{FF2B5EF4-FFF2-40B4-BE49-F238E27FC236}">
                  <a16:creationId xmlns:a16="http://schemas.microsoft.com/office/drawing/2014/main" id="{6CDD2981-BB58-47AC-ABBF-125C8B898583}"/>
                </a:ext>
              </a:extLst>
            </p:cNvPr>
            <p:cNvPicPr/>
            <p:nvPr/>
          </p:nvPicPr>
          <p:blipFill>
            <a:blip r:embed="rId5" cstate="print"/>
            <a:stretch>
              <a:fillRect/>
            </a:stretch>
          </p:blipFill>
          <p:spPr>
            <a:xfrm>
              <a:off x="7898310" y="5772357"/>
              <a:ext cx="3296110" cy="1130530"/>
            </a:xfrm>
            <a:prstGeom prst="rect">
              <a:avLst/>
            </a:prstGeom>
          </p:spPr>
        </p:pic>
        <p:pic>
          <p:nvPicPr>
            <p:cNvPr id="8" name="object 16">
              <a:extLst>
                <a:ext uri="{FF2B5EF4-FFF2-40B4-BE49-F238E27FC236}">
                  <a16:creationId xmlns:a16="http://schemas.microsoft.com/office/drawing/2014/main" id="{FD9EF083-5433-49B8-B30D-371DDC4B65B4}"/>
                </a:ext>
              </a:extLst>
            </p:cNvPr>
            <p:cNvPicPr/>
            <p:nvPr/>
          </p:nvPicPr>
          <p:blipFill>
            <a:blip r:embed="rId6" cstate="print"/>
            <a:stretch>
              <a:fillRect/>
            </a:stretch>
          </p:blipFill>
          <p:spPr>
            <a:xfrm>
              <a:off x="6519671" y="8129016"/>
              <a:ext cx="4636008" cy="877824"/>
            </a:xfrm>
            <a:prstGeom prst="rect">
              <a:avLst/>
            </a:prstGeom>
          </p:spPr>
        </p:pic>
        <p:pic>
          <p:nvPicPr>
            <p:cNvPr id="9" name="object 17">
              <a:extLst>
                <a:ext uri="{FF2B5EF4-FFF2-40B4-BE49-F238E27FC236}">
                  <a16:creationId xmlns:a16="http://schemas.microsoft.com/office/drawing/2014/main" id="{3C439F77-EC1D-4A4B-BAA4-1C552B0887B2}"/>
                </a:ext>
              </a:extLst>
            </p:cNvPr>
            <p:cNvPicPr/>
            <p:nvPr/>
          </p:nvPicPr>
          <p:blipFill>
            <a:blip r:embed="rId6" cstate="print"/>
            <a:stretch>
              <a:fillRect/>
            </a:stretch>
          </p:blipFill>
          <p:spPr>
            <a:xfrm>
              <a:off x="1755648" y="6181344"/>
              <a:ext cx="4636008" cy="868679"/>
            </a:xfrm>
            <a:prstGeom prst="rect">
              <a:avLst/>
            </a:prstGeom>
          </p:spPr>
        </p:pic>
        <p:sp>
          <p:nvSpPr>
            <p:cNvPr id="10" name="object 19">
              <a:extLst>
                <a:ext uri="{FF2B5EF4-FFF2-40B4-BE49-F238E27FC236}">
                  <a16:creationId xmlns:a16="http://schemas.microsoft.com/office/drawing/2014/main" id="{A78ACCF0-6FB0-4785-9174-F3477B233694}"/>
                </a:ext>
              </a:extLst>
            </p:cNvPr>
            <p:cNvSpPr txBox="1"/>
            <p:nvPr/>
          </p:nvSpPr>
          <p:spPr>
            <a:xfrm>
              <a:off x="6600952" y="9004541"/>
              <a:ext cx="1734820" cy="300355"/>
            </a:xfrm>
            <a:prstGeom prst="rect">
              <a:avLst/>
            </a:prstGeom>
          </p:spPr>
          <p:txBody>
            <a:bodyPr vert="horz" wrap="square" lIns="0" tIns="12700" rIns="0" bIns="0" rtlCol="0">
              <a:spAutoFit/>
            </a:bodyPr>
            <a:lstStyle/>
            <a:p>
              <a:pPr marL="12700">
                <a:lnSpc>
                  <a:spcPct val="100000"/>
                </a:lnSpc>
                <a:spcBef>
                  <a:spcPts val="100"/>
                </a:spcBef>
              </a:pPr>
              <a:r>
                <a:rPr sz="1800" i="1" dirty="0">
                  <a:solidFill>
                    <a:srgbClr val="0F243E"/>
                  </a:solidFill>
                  <a:latin typeface="Calibri"/>
                  <a:cs typeface="Calibri"/>
                </a:rPr>
                <a:t>Next</a:t>
              </a:r>
              <a:r>
                <a:rPr sz="1800" i="1" spc="185" dirty="0">
                  <a:solidFill>
                    <a:srgbClr val="0F243E"/>
                  </a:solidFill>
                  <a:latin typeface="Calibri"/>
                  <a:cs typeface="Calibri"/>
                </a:rPr>
                <a:t> </a:t>
              </a:r>
              <a:r>
                <a:rPr sz="1800" i="1" spc="70" dirty="0">
                  <a:solidFill>
                    <a:srgbClr val="0F243E"/>
                  </a:solidFill>
                  <a:latin typeface="Calibri"/>
                  <a:cs typeface="Calibri"/>
                </a:rPr>
                <a:t>Steps</a:t>
              </a:r>
              <a:r>
                <a:rPr sz="1800" i="1" spc="210" dirty="0">
                  <a:solidFill>
                    <a:srgbClr val="0F243E"/>
                  </a:solidFill>
                  <a:latin typeface="Calibri"/>
                  <a:cs typeface="Calibri"/>
                </a:rPr>
                <a:t> </a:t>
              </a:r>
              <a:r>
                <a:rPr sz="1800" i="1" spc="50" dirty="0">
                  <a:solidFill>
                    <a:srgbClr val="0F243E"/>
                  </a:solidFill>
                  <a:latin typeface="Calibri"/>
                  <a:cs typeface="Calibri"/>
                </a:rPr>
                <a:t>Grant</a:t>
              </a:r>
              <a:endParaRPr sz="1800">
                <a:latin typeface="Calibri"/>
                <a:cs typeface="Calibri"/>
              </a:endParaRPr>
            </a:p>
          </p:txBody>
        </p:sp>
      </p:grpSp>
      <p:sp>
        <p:nvSpPr>
          <p:cNvPr id="12" name="object 14">
            <a:extLst>
              <a:ext uri="{FF2B5EF4-FFF2-40B4-BE49-F238E27FC236}">
                <a16:creationId xmlns:a16="http://schemas.microsoft.com/office/drawing/2014/main" id="{D6D9C212-AE57-4495-B2A4-6A9340F3878E}"/>
              </a:ext>
              <a:ext uri="{C183D7F6-B498-43B3-948B-1728B52AA6E4}">
                <adec:decorative xmlns:adec="http://schemas.microsoft.com/office/drawing/2017/decorative" val="1"/>
              </a:ext>
            </a:extLst>
          </p:cNvPr>
          <p:cNvSpPr/>
          <p:nvPr/>
        </p:nvSpPr>
        <p:spPr>
          <a:xfrm>
            <a:off x="6906943" y="1774622"/>
            <a:ext cx="5429885" cy="8411210"/>
          </a:xfrm>
          <a:custGeom>
            <a:avLst/>
            <a:gdLst/>
            <a:ahLst/>
            <a:cxnLst/>
            <a:rect l="l" t="t" r="r" b="b"/>
            <a:pathLst>
              <a:path w="5429884" h="8411210">
                <a:moveTo>
                  <a:pt x="50253" y="14033"/>
                </a:moveTo>
                <a:lnTo>
                  <a:pt x="0" y="14033"/>
                </a:lnTo>
                <a:lnTo>
                  <a:pt x="0" y="3860457"/>
                </a:lnTo>
                <a:lnTo>
                  <a:pt x="50253" y="3860457"/>
                </a:lnTo>
                <a:lnTo>
                  <a:pt x="50253" y="14033"/>
                </a:lnTo>
                <a:close/>
              </a:path>
              <a:path w="5429884" h="8411210">
                <a:moveTo>
                  <a:pt x="5429275" y="0"/>
                </a:moveTo>
                <a:lnTo>
                  <a:pt x="5383593" y="0"/>
                </a:lnTo>
                <a:lnTo>
                  <a:pt x="5383593" y="3779215"/>
                </a:lnTo>
                <a:lnTo>
                  <a:pt x="57873" y="3779215"/>
                </a:lnTo>
                <a:lnTo>
                  <a:pt x="57873" y="3831018"/>
                </a:lnTo>
                <a:lnTo>
                  <a:pt x="5383593" y="3831018"/>
                </a:lnTo>
                <a:lnTo>
                  <a:pt x="5383606" y="8411210"/>
                </a:lnTo>
                <a:lnTo>
                  <a:pt x="5429275" y="8411210"/>
                </a:lnTo>
                <a:lnTo>
                  <a:pt x="5429275" y="0"/>
                </a:lnTo>
                <a:close/>
              </a:path>
            </a:pathLst>
          </a:custGeom>
          <a:solidFill>
            <a:srgbClr val="000000"/>
          </a:solidFill>
        </p:spPr>
        <p:txBody>
          <a:bodyPr wrap="square" lIns="0" tIns="0" rIns="0" bIns="0" rtlCol="0"/>
          <a:lstStyle/>
          <a:p>
            <a:endParaRPr/>
          </a:p>
        </p:txBody>
      </p:sp>
      <p:sp>
        <p:nvSpPr>
          <p:cNvPr id="14" name="object 18">
            <a:extLst>
              <a:ext uri="{FF2B5EF4-FFF2-40B4-BE49-F238E27FC236}">
                <a16:creationId xmlns:a16="http://schemas.microsoft.com/office/drawing/2014/main" id="{20644A96-1785-4D63-93C2-CD6FAAD4FA70}"/>
              </a:ext>
            </a:extLst>
          </p:cNvPr>
          <p:cNvSpPr txBox="1"/>
          <p:nvPr/>
        </p:nvSpPr>
        <p:spPr>
          <a:xfrm>
            <a:off x="7391400" y="396938"/>
            <a:ext cx="4607560" cy="1143635"/>
          </a:xfrm>
          <a:prstGeom prst="rect">
            <a:avLst/>
          </a:prstGeom>
        </p:spPr>
        <p:txBody>
          <a:bodyPr vert="horz" wrap="square" lIns="0" tIns="122555" rIns="0" bIns="0" rtlCol="0">
            <a:spAutoFit/>
          </a:bodyPr>
          <a:lstStyle/>
          <a:p>
            <a:pPr marL="12700" marR="5080" indent="1520190">
              <a:lnSpc>
                <a:spcPts val="3960"/>
              </a:lnSpc>
              <a:spcBef>
                <a:spcPts val="965"/>
              </a:spcBef>
            </a:pPr>
            <a:r>
              <a:rPr sz="4000" spc="-530" dirty="0">
                <a:latin typeface="Arial Black"/>
                <a:cs typeface="Arial Black"/>
              </a:rPr>
              <a:t>STATE </a:t>
            </a:r>
            <a:r>
              <a:rPr sz="4000" spc="-305" dirty="0">
                <a:latin typeface="Arial Black"/>
                <a:cs typeface="Arial Black"/>
              </a:rPr>
              <a:t>APPROPRIATIONS</a:t>
            </a:r>
            <a:endParaRPr sz="4000" dirty="0">
              <a:latin typeface="Arial Black"/>
              <a:cs typeface="Arial Black"/>
            </a:endParaRPr>
          </a:p>
        </p:txBody>
      </p:sp>
      <p:pic>
        <p:nvPicPr>
          <p:cNvPr id="13" name="object 15" descr="Driving Out Diabetes, University of Utah Health, and Larry H. &amp; Gail Miller Family Foundation logos">
            <a:extLst>
              <a:ext uri="{FF2B5EF4-FFF2-40B4-BE49-F238E27FC236}">
                <a16:creationId xmlns:a16="http://schemas.microsoft.com/office/drawing/2014/main" id="{5CE121E3-ED6E-4BF2-ABB7-3D809649F072}"/>
              </a:ext>
            </a:extLst>
          </p:cNvPr>
          <p:cNvPicPr/>
          <p:nvPr/>
        </p:nvPicPr>
        <p:blipFill>
          <a:blip r:embed="rId7" cstate="print"/>
          <a:stretch>
            <a:fillRect/>
          </a:stretch>
        </p:blipFill>
        <p:spPr>
          <a:xfrm>
            <a:off x="8144215" y="2256622"/>
            <a:ext cx="2804299" cy="1935114"/>
          </a:xfrm>
          <a:prstGeom prst="rect">
            <a:avLst/>
          </a:prstGeom>
        </p:spPr>
      </p:pic>
      <p:sp>
        <p:nvSpPr>
          <p:cNvPr id="15" name="object 7">
            <a:extLst>
              <a:ext uri="{FF2B5EF4-FFF2-40B4-BE49-F238E27FC236}">
                <a16:creationId xmlns:a16="http://schemas.microsoft.com/office/drawing/2014/main" id="{E099AB63-C0FA-48D3-A04D-E6C717209818}"/>
              </a:ext>
            </a:extLst>
          </p:cNvPr>
          <p:cNvSpPr txBox="1"/>
          <p:nvPr/>
        </p:nvSpPr>
        <p:spPr>
          <a:xfrm>
            <a:off x="13174217" y="396938"/>
            <a:ext cx="4282440" cy="1143635"/>
          </a:xfrm>
          <a:prstGeom prst="rect">
            <a:avLst/>
          </a:prstGeom>
        </p:spPr>
        <p:txBody>
          <a:bodyPr vert="horz" wrap="square" lIns="0" tIns="122555" rIns="0" bIns="0" rtlCol="0">
            <a:spAutoFit/>
          </a:bodyPr>
          <a:lstStyle/>
          <a:p>
            <a:pPr marL="952500" marR="5080" indent="-940435">
              <a:lnSpc>
                <a:spcPts val="3960"/>
              </a:lnSpc>
              <a:spcBef>
                <a:spcPts val="965"/>
              </a:spcBef>
            </a:pPr>
            <a:r>
              <a:rPr sz="4000" spc="-310" dirty="0">
                <a:latin typeface="Arial Black"/>
                <a:cs typeface="Arial Black"/>
              </a:rPr>
              <a:t>PHILANTHROPIC </a:t>
            </a:r>
            <a:r>
              <a:rPr sz="4000" spc="-400" dirty="0">
                <a:latin typeface="Arial Black"/>
                <a:cs typeface="Arial Black"/>
              </a:rPr>
              <a:t>SUPPORT</a:t>
            </a:r>
            <a:endParaRPr sz="4000" dirty="0">
              <a:latin typeface="Arial Black"/>
              <a:cs typeface="Arial Black"/>
            </a:endParaRPr>
          </a:p>
        </p:txBody>
      </p:sp>
      <p:grpSp>
        <p:nvGrpSpPr>
          <p:cNvPr id="16" name="Group 15" descr="The Eric S. Margolis Family Foundation, Sorenson Legacy Foundation, Clark and Christine Ivory Foundation, and Franklin S. and Rachel C. Ivory logos">
            <a:extLst>
              <a:ext uri="{FF2B5EF4-FFF2-40B4-BE49-F238E27FC236}">
                <a16:creationId xmlns:a16="http://schemas.microsoft.com/office/drawing/2014/main" id="{8442D3A1-D63A-41CE-BC72-F543AA360930}"/>
              </a:ext>
            </a:extLst>
          </p:cNvPr>
          <p:cNvGrpSpPr/>
          <p:nvPr/>
        </p:nvGrpSpPr>
        <p:grpSpPr>
          <a:xfrm>
            <a:off x="13030200" y="2442717"/>
            <a:ext cx="4681727" cy="6205475"/>
            <a:chOff x="13030200" y="2442717"/>
            <a:chExt cx="4681727" cy="6205475"/>
          </a:xfrm>
        </p:grpSpPr>
        <p:pic>
          <p:nvPicPr>
            <p:cNvPr id="17" name="object 9">
              <a:extLst>
                <a:ext uri="{FF2B5EF4-FFF2-40B4-BE49-F238E27FC236}">
                  <a16:creationId xmlns:a16="http://schemas.microsoft.com/office/drawing/2014/main" id="{A5F9B338-D1A2-449E-B691-8771C35D803C}"/>
                </a:ext>
              </a:extLst>
            </p:cNvPr>
            <p:cNvPicPr/>
            <p:nvPr/>
          </p:nvPicPr>
          <p:blipFill>
            <a:blip r:embed="rId8" cstate="print"/>
            <a:stretch>
              <a:fillRect/>
            </a:stretch>
          </p:blipFill>
          <p:spPr>
            <a:xfrm>
              <a:off x="13030200" y="6044184"/>
              <a:ext cx="4681727" cy="603503"/>
            </a:xfrm>
            <a:prstGeom prst="rect">
              <a:avLst/>
            </a:prstGeom>
          </p:spPr>
        </p:pic>
        <p:grpSp>
          <p:nvGrpSpPr>
            <p:cNvPr id="18" name="Group 17" descr="The Eric S. Margolis Family Foundation, Sorenson Legacy Foundation, Clark and Christine Ivory Foundation, and Franklin S. and Rachel C. Ivory logos">
              <a:extLst>
                <a:ext uri="{FF2B5EF4-FFF2-40B4-BE49-F238E27FC236}">
                  <a16:creationId xmlns:a16="http://schemas.microsoft.com/office/drawing/2014/main" id="{460E7B7A-8B49-4EDE-B4B6-E5F667207078}"/>
                </a:ext>
              </a:extLst>
            </p:cNvPr>
            <p:cNvGrpSpPr/>
            <p:nvPr/>
          </p:nvGrpSpPr>
          <p:grpSpPr>
            <a:xfrm>
              <a:off x="13523594" y="2442717"/>
              <a:ext cx="3657982" cy="6205475"/>
              <a:chOff x="13523594" y="2442717"/>
              <a:chExt cx="3657982" cy="6205475"/>
            </a:xfrm>
          </p:grpSpPr>
          <p:pic>
            <p:nvPicPr>
              <p:cNvPr id="19" name="object 4" descr="The Eric S. Margolis Family Foundation logo">
                <a:extLst>
                  <a:ext uri="{FF2B5EF4-FFF2-40B4-BE49-F238E27FC236}">
                    <a16:creationId xmlns:a16="http://schemas.microsoft.com/office/drawing/2014/main" id="{D93AD313-523F-4C6A-9412-722D9F5EF995}"/>
                  </a:ext>
                </a:extLst>
              </p:cNvPr>
              <p:cNvPicPr/>
              <p:nvPr/>
            </p:nvPicPr>
            <p:blipFill>
              <a:blip r:embed="rId9" cstate="print"/>
              <a:stretch>
                <a:fillRect/>
              </a:stretch>
            </p:blipFill>
            <p:spPr>
              <a:xfrm>
                <a:off x="13725143" y="2442717"/>
                <a:ext cx="3264407" cy="671757"/>
              </a:xfrm>
              <a:prstGeom prst="rect">
                <a:avLst/>
              </a:prstGeom>
            </p:spPr>
          </p:pic>
          <p:pic>
            <p:nvPicPr>
              <p:cNvPr id="20" name="object 10" descr="Sorenson Legacy Foundation logo">
                <a:extLst>
                  <a:ext uri="{FF2B5EF4-FFF2-40B4-BE49-F238E27FC236}">
                    <a16:creationId xmlns:a16="http://schemas.microsoft.com/office/drawing/2014/main" id="{FB196773-8E89-4933-A4E2-EEAA9FE4920A}"/>
                  </a:ext>
                </a:extLst>
              </p:cNvPr>
              <p:cNvPicPr/>
              <p:nvPr/>
            </p:nvPicPr>
            <p:blipFill>
              <a:blip r:embed="rId10" cstate="print"/>
              <a:stretch>
                <a:fillRect/>
              </a:stretch>
            </p:blipFill>
            <p:spPr>
              <a:xfrm>
                <a:off x="13560552" y="3886200"/>
                <a:ext cx="3621024" cy="1051560"/>
              </a:xfrm>
              <a:prstGeom prst="rect">
                <a:avLst/>
              </a:prstGeom>
            </p:spPr>
          </p:pic>
          <p:pic>
            <p:nvPicPr>
              <p:cNvPr id="21" name="object 11">
                <a:extLst>
                  <a:ext uri="{FF2B5EF4-FFF2-40B4-BE49-F238E27FC236}">
                    <a16:creationId xmlns:a16="http://schemas.microsoft.com/office/drawing/2014/main" id="{2602271D-F6FB-4AD9-B75F-FAD698FF0B31}"/>
                  </a:ext>
                </a:extLst>
              </p:cNvPr>
              <p:cNvPicPr/>
              <p:nvPr/>
            </p:nvPicPr>
            <p:blipFill>
              <a:blip r:embed="rId11" cstate="print"/>
              <a:stretch>
                <a:fillRect/>
              </a:stretch>
            </p:blipFill>
            <p:spPr>
              <a:xfrm>
                <a:off x="15179039" y="8091544"/>
                <a:ext cx="1935923" cy="507586"/>
              </a:xfrm>
              <a:prstGeom prst="rect">
                <a:avLst/>
              </a:prstGeom>
            </p:spPr>
          </p:pic>
          <p:sp>
            <p:nvSpPr>
              <p:cNvPr id="22" name="object 12">
                <a:extLst>
                  <a:ext uri="{FF2B5EF4-FFF2-40B4-BE49-F238E27FC236}">
                    <a16:creationId xmlns:a16="http://schemas.microsoft.com/office/drawing/2014/main" id="{3BF7C2AD-FDD3-4426-8085-A1EB1F5AB33F}"/>
                  </a:ext>
                </a:extLst>
              </p:cNvPr>
              <p:cNvSpPr txBox="1"/>
              <p:nvPr/>
            </p:nvSpPr>
            <p:spPr>
              <a:xfrm>
                <a:off x="13523594" y="8013192"/>
                <a:ext cx="1605915" cy="635000"/>
              </a:xfrm>
              <a:prstGeom prst="rect">
                <a:avLst/>
              </a:prstGeom>
            </p:spPr>
            <p:txBody>
              <a:bodyPr vert="horz" wrap="square" lIns="0" tIns="14604" rIns="0" bIns="0" rtlCol="0">
                <a:spAutoFit/>
              </a:bodyPr>
              <a:lstStyle/>
              <a:p>
                <a:pPr marL="12700">
                  <a:lnSpc>
                    <a:spcPts val="2390"/>
                  </a:lnSpc>
                  <a:spcBef>
                    <a:spcPts val="114"/>
                  </a:spcBef>
                </a:pPr>
                <a:r>
                  <a:rPr sz="2000" spc="-185" dirty="0">
                    <a:latin typeface="Arial Black"/>
                    <a:cs typeface="Arial Black"/>
                  </a:rPr>
                  <a:t>FRANKLIN</a:t>
                </a:r>
                <a:r>
                  <a:rPr sz="2000" spc="-95" dirty="0">
                    <a:latin typeface="Arial Black"/>
                    <a:cs typeface="Arial Black"/>
                  </a:rPr>
                  <a:t> </a:t>
                </a:r>
                <a:r>
                  <a:rPr sz="2000" spc="-130" dirty="0">
                    <a:latin typeface="Arial Black"/>
                    <a:cs typeface="Arial Black"/>
                  </a:rPr>
                  <a:t>S.</a:t>
                </a:r>
                <a:endParaRPr sz="2000">
                  <a:latin typeface="Arial Black"/>
                  <a:cs typeface="Arial Black"/>
                </a:endParaRPr>
              </a:p>
              <a:p>
                <a:pPr marL="12700">
                  <a:lnSpc>
                    <a:spcPts val="2390"/>
                  </a:lnSpc>
                </a:pPr>
                <a:r>
                  <a:rPr sz="2000" spc="-240" dirty="0">
                    <a:latin typeface="Arial Black"/>
                    <a:cs typeface="Arial Black"/>
                  </a:rPr>
                  <a:t>RACHAEL</a:t>
                </a:r>
                <a:r>
                  <a:rPr sz="2000" spc="-105" dirty="0">
                    <a:latin typeface="Arial Black"/>
                    <a:cs typeface="Arial Black"/>
                  </a:rPr>
                  <a:t> </a:t>
                </a:r>
                <a:r>
                  <a:rPr sz="2000" spc="-25" dirty="0">
                    <a:latin typeface="Arial Black"/>
                    <a:cs typeface="Arial Black"/>
                  </a:rPr>
                  <a:t>C.</a:t>
                </a:r>
                <a:endParaRPr sz="2000">
                  <a:latin typeface="Arial Black"/>
                  <a:cs typeface="Arial Black"/>
                </a:endParaRPr>
              </a:p>
            </p:txBody>
          </p:sp>
        </p:grpSp>
      </p:grpSp>
    </p:spTree>
    <p:extLst>
      <p:ext uri="{BB962C8B-B14F-4D97-AF65-F5344CB8AC3E}">
        <p14:creationId xmlns:p14="http://schemas.microsoft.com/office/powerpoint/2010/main" val="365252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object 63"/>
          <p:cNvSpPr txBox="1">
            <a:spLocks noGrp="1"/>
          </p:cNvSpPr>
          <p:nvPr>
            <p:ph type="title" idx="4294967295"/>
          </p:nvPr>
        </p:nvSpPr>
        <p:spPr>
          <a:xfrm>
            <a:off x="749172" y="613593"/>
            <a:ext cx="983615" cy="9324988"/>
          </a:xfrm>
          <a:prstGeom prst="rect">
            <a:avLst/>
          </a:prstGeom>
          <a:noFill/>
          <a:ln>
            <a:noFill/>
            <a:prstDash/>
          </a:ln>
          <a:effectLst/>
        </p:spPr>
        <p:txBody>
          <a:bodyPr rot="0" spcFirstLastPara="0" vertOverflow="overflow" horzOverflow="overflow" vert="horz" wrap="square" lIns="0" tIns="14604" rIns="0" bIns="0" numCol="1" spcCol="0" rtlCol="0" fromWordArt="0" anchor="t" anchorCtr="0" forceAA="0" compatLnSpc="1">
            <a:prstTxWarp prst="textNoShape">
              <a:avLst/>
            </a:prstTxWarp>
            <a:spAutoFit/>
          </a:bodyPr>
          <a:lstStyle/>
          <a:p>
            <a:pPr marL="102235" marR="95885" lvl="0" indent="93980" algn="just" defTabSz="914400" eaLnBrk="1" fontAlgn="auto" latinLnBrk="0" hangingPunct="1">
              <a:lnSpc>
                <a:spcPct val="99800"/>
              </a:lnSpc>
              <a:spcBef>
                <a:spcPts val="114"/>
              </a:spcBef>
              <a:spcAft>
                <a:spcPts val="0"/>
              </a:spcAft>
              <a:buClrTx/>
              <a:buSzTx/>
              <a:buFontTx/>
              <a:buNone/>
              <a:tabLst/>
              <a:defRPr/>
            </a:pPr>
            <a:r>
              <a:rPr kumimoji="0" lang="pt-BR" sz="7500" b="0" i="0" u="none" strike="noStrike" kern="0" cap="none" spc="-1205" normalizeH="0" baseline="0" noProof="0" dirty="0">
                <a:ln>
                  <a:noFill/>
                </a:ln>
                <a:solidFill>
                  <a:sysClr val="windowText" lastClr="000000"/>
                </a:solidFill>
                <a:effectLst/>
                <a:uLnTx/>
                <a:uFillTx/>
                <a:latin typeface="Arial Black"/>
                <a:cs typeface="Arial Black"/>
              </a:rPr>
              <a:t>T </a:t>
            </a:r>
            <a:r>
              <a:rPr kumimoji="0" lang="pt-BR" sz="7500" b="0" i="0" u="none" strike="noStrike" kern="0" cap="none" spc="-650" normalizeH="0" baseline="0" noProof="0" dirty="0">
                <a:ln>
                  <a:noFill/>
                </a:ln>
                <a:solidFill>
                  <a:sysClr val="windowText" lastClr="000000"/>
                </a:solidFill>
                <a:effectLst/>
                <a:uLnTx/>
                <a:uFillTx/>
                <a:latin typeface="Arial Black"/>
                <a:cs typeface="Arial Black"/>
              </a:rPr>
              <a:t>H </a:t>
            </a:r>
            <a:r>
              <a:rPr kumimoji="0" lang="pt-BR" sz="7500" b="0" i="0" u="none" strike="noStrike" kern="0" cap="none" spc="-1380" normalizeH="0" baseline="0" noProof="0" dirty="0">
                <a:ln>
                  <a:noFill/>
                </a:ln>
                <a:solidFill>
                  <a:sysClr val="windowText" lastClr="000000"/>
                </a:solidFill>
                <a:effectLst/>
                <a:uLnTx/>
                <a:uFillTx/>
                <a:latin typeface="Arial Black"/>
                <a:cs typeface="Arial Black"/>
              </a:rPr>
              <a:t>E</a:t>
            </a:r>
            <a:endParaRPr kumimoji="0" lang="pt-BR" sz="7500" b="0" i="0" u="none" strike="noStrike" kern="0" cap="none" spc="0" normalizeH="0" baseline="0" noProof="0" dirty="0">
              <a:ln>
                <a:noFill/>
              </a:ln>
              <a:solidFill>
                <a:sysClr val="windowText" lastClr="000000"/>
              </a:solidFill>
              <a:effectLst/>
              <a:uLnTx/>
              <a:uFillTx/>
              <a:latin typeface="Arial Black"/>
              <a:cs typeface="Arial Black"/>
            </a:endParaRPr>
          </a:p>
          <a:p>
            <a:pPr marL="12700" marR="5080" lvl="0" indent="184150" algn="just" defTabSz="914400" eaLnBrk="1" fontAlgn="auto" latinLnBrk="0" hangingPunct="1">
              <a:lnSpc>
                <a:spcPct val="100099"/>
              </a:lnSpc>
              <a:spcBef>
                <a:spcPts val="9635"/>
              </a:spcBef>
              <a:spcAft>
                <a:spcPts val="0"/>
              </a:spcAft>
              <a:buClrTx/>
              <a:buSzTx/>
              <a:buFontTx/>
              <a:buNone/>
              <a:tabLst/>
              <a:defRPr/>
            </a:pPr>
            <a:r>
              <a:rPr kumimoji="0" lang="pt-BR" sz="7500" b="0" i="0" u="none" strike="noStrike" kern="0" cap="none" spc="-1205" normalizeH="0" baseline="0" noProof="0" dirty="0">
                <a:ln>
                  <a:noFill/>
                </a:ln>
                <a:solidFill>
                  <a:sysClr val="windowText" lastClr="000000"/>
                </a:solidFill>
                <a:effectLst/>
                <a:uLnTx/>
                <a:uFillTx/>
                <a:latin typeface="Arial Black"/>
                <a:cs typeface="Arial Black"/>
              </a:rPr>
              <a:t>T </a:t>
            </a:r>
            <a:r>
              <a:rPr kumimoji="0" lang="pt-BR" sz="7500" b="0" i="0" u="none" strike="noStrike" kern="0" cap="none" spc="-1380" normalizeH="0" baseline="0" noProof="0" dirty="0">
                <a:ln>
                  <a:noFill/>
                </a:ln>
                <a:solidFill>
                  <a:sysClr val="windowText" lastClr="000000"/>
                </a:solidFill>
                <a:effectLst/>
                <a:uLnTx/>
                <a:uFillTx/>
                <a:latin typeface="Arial Black"/>
                <a:cs typeface="Arial Black"/>
              </a:rPr>
              <a:t>E </a:t>
            </a:r>
            <a:r>
              <a:rPr kumimoji="0" lang="pt-BR" sz="7500" b="0" i="0" u="none" strike="noStrike" kern="0" cap="none" spc="-800" normalizeH="0" baseline="0" noProof="0" dirty="0">
                <a:ln>
                  <a:noFill/>
                </a:ln>
                <a:solidFill>
                  <a:sysClr val="windowText" lastClr="000000"/>
                </a:solidFill>
                <a:effectLst/>
                <a:uLnTx/>
                <a:uFillTx/>
                <a:latin typeface="Arial Black"/>
                <a:cs typeface="Arial Black"/>
              </a:rPr>
              <a:t>A </a:t>
            </a:r>
            <a:r>
              <a:rPr kumimoji="0" lang="pt-BR" sz="7500" b="0" i="0" u="none" strike="noStrike" kern="0" cap="none" spc="-50" normalizeH="0" baseline="0" noProof="0" dirty="0">
                <a:ln>
                  <a:noFill/>
                </a:ln>
                <a:solidFill>
                  <a:sysClr val="windowText" lastClr="000000"/>
                </a:solidFill>
                <a:effectLst/>
                <a:uLnTx/>
                <a:uFillTx/>
                <a:latin typeface="Arial Black"/>
                <a:cs typeface="Arial Black"/>
              </a:rPr>
              <a:t>M</a:t>
            </a:r>
            <a:endParaRPr kumimoji="0" lang="pt-BR" sz="7500" b="0" i="0" u="none" strike="noStrike" kern="0" cap="none" spc="0" normalizeH="0" baseline="0" noProof="0" dirty="0">
              <a:ln>
                <a:noFill/>
              </a:ln>
              <a:solidFill>
                <a:sysClr val="windowText" lastClr="000000"/>
              </a:solidFill>
              <a:effectLst/>
              <a:uLnTx/>
              <a:uFillTx/>
              <a:latin typeface="Arial Black"/>
              <a:cs typeface="Arial Black"/>
            </a:endParaRPr>
          </a:p>
        </p:txBody>
      </p:sp>
      <p:grpSp>
        <p:nvGrpSpPr>
          <p:cNvPr id="64" name="Group 63" descr="Deaf Diabetes Can Together team members ">
            <a:extLst>
              <a:ext uri="{FF2B5EF4-FFF2-40B4-BE49-F238E27FC236}">
                <a16:creationId xmlns:a16="http://schemas.microsoft.com/office/drawing/2014/main" id="{CDC49F49-9CAF-4F6B-ABD5-F08E038C919D}"/>
              </a:ext>
            </a:extLst>
          </p:cNvPr>
          <p:cNvGrpSpPr/>
          <p:nvPr/>
        </p:nvGrpSpPr>
        <p:grpSpPr>
          <a:xfrm>
            <a:off x="2596895" y="210311"/>
            <a:ext cx="14742034" cy="10032492"/>
            <a:chOff x="2596895" y="210311"/>
            <a:chExt cx="14742034" cy="10032492"/>
          </a:xfrm>
        </p:grpSpPr>
        <p:pic>
          <p:nvPicPr>
            <p:cNvPr id="2" name="object 2"/>
            <p:cNvPicPr/>
            <p:nvPr/>
          </p:nvPicPr>
          <p:blipFill>
            <a:blip r:embed="rId2" cstate="print"/>
            <a:stretch>
              <a:fillRect/>
            </a:stretch>
          </p:blipFill>
          <p:spPr>
            <a:xfrm>
              <a:off x="6686125" y="210311"/>
              <a:ext cx="2465157" cy="2414016"/>
            </a:xfrm>
            <a:prstGeom prst="rect">
              <a:avLst/>
            </a:prstGeom>
          </p:spPr>
        </p:pic>
        <p:pic>
          <p:nvPicPr>
            <p:cNvPr id="3" name="object 3"/>
            <p:cNvPicPr/>
            <p:nvPr/>
          </p:nvPicPr>
          <p:blipFill>
            <a:blip r:embed="rId3" cstate="print"/>
            <a:stretch>
              <a:fillRect/>
            </a:stretch>
          </p:blipFill>
          <p:spPr>
            <a:xfrm>
              <a:off x="2653580" y="5305152"/>
              <a:ext cx="2456094" cy="2392462"/>
            </a:xfrm>
            <a:prstGeom prst="rect">
              <a:avLst/>
            </a:prstGeom>
          </p:spPr>
        </p:pic>
        <p:pic>
          <p:nvPicPr>
            <p:cNvPr id="4" name="object 4"/>
            <p:cNvPicPr/>
            <p:nvPr/>
          </p:nvPicPr>
          <p:blipFill>
            <a:blip r:embed="rId4" cstate="print"/>
            <a:stretch>
              <a:fillRect/>
            </a:stretch>
          </p:blipFill>
          <p:spPr>
            <a:xfrm>
              <a:off x="4718303" y="1536191"/>
              <a:ext cx="2478024" cy="2414016"/>
            </a:xfrm>
            <a:prstGeom prst="rect">
              <a:avLst/>
            </a:prstGeom>
          </p:spPr>
        </p:pic>
        <p:grpSp>
          <p:nvGrpSpPr>
            <p:cNvPr id="5" name="object 5"/>
            <p:cNvGrpSpPr/>
            <p:nvPr/>
          </p:nvGrpSpPr>
          <p:grpSpPr>
            <a:xfrm>
              <a:off x="8705088" y="1508760"/>
              <a:ext cx="4508500" cy="3703320"/>
              <a:chOff x="8705088" y="1508760"/>
              <a:chExt cx="4508500" cy="3703320"/>
            </a:xfrm>
          </p:grpSpPr>
          <p:pic>
            <p:nvPicPr>
              <p:cNvPr id="6" name="object 6"/>
              <p:cNvPicPr/>
              <p:nvPr/>
            </p:nvPicPr>
            <p:blipFill>
              <a:blip r:embed="rId5" cstate="print"/>
              <a:stretch>
                <a:fillRect/>
              </a:stretch>
            </p:blipFill>
            <p:spPr>
              <a:xfrm>
                <a:off x="8705088" y="1508760"/>
                <a:ext cx="2478024" cy="2404872"/>
              </a:xfrm>
              <a:prstGeom prst="rect">
                <a:avLst/>
              </a:prstGeom>
            </p:spPr>
          </p:pic>
          <p:pic>
            <p:nvPicPr>
              <p:cNvPr id="7" name="object 7"/>
              <p:cNvPicPr/>
              <p:nvPr/>
            </p:nvPicPr>
            <p:blipFill>
              <a:blip r:embed="rId6" cstate="print"/>
              <a:stretch>
                <a:fillRect/>
              </a:stretch>
            </p:blipFill>
            <p:spPr>
              <a:xfrm>
                <a:off x="10735055" y="2798063"/>
                <a:ext cx="2478024" cy="2414016"/>
              </a:xfrm>
              <a:prstGeom prst="rect">
                <a:avLst/>
              </a:prstGeom>
            </p:spPr>
          </p:pic>
        </p:grpSp>
        <p:pic>
          <p:nvPicPr>
            <p:cNvPr id="8" name="object 8"/>
            <p:cNvPicPr/>
            <p:nvPr/>
          </p:nvPicPr>
          <p:blipFill>
            <a:blip r:embed="rId7" cstate="print"/>
            <a:stretch>
              <a:fillRect/>
            </a:stretch>
          </p:blipFill>
          <p:spPr>
            <a:xfrm>
              <a:off x="8759952" y="6574535"/>
              <a:ext cx="2478024" cy="2414016"/>
            </a:xfrm>
            <a:prstGeom prst="rect">
              <a:avLst/>
            </a:prstGeom>
          </p:spPr>
        </p:pic>
        <p:pic>
          <p:nvPicPr>
            <p:cNvPr id="9" name="object 9"/>
            <p:cNvPicPr/>
            <p:nvPr/>
          </p:nvPicPr>
          <p:blipFill>
            <a:blip r:embed="rId8" cstate="print"/>
            <a:stretch>
              <a:fillRect/>
            </a:stretch>
          </p:blipFill>
          <p:spPr>
            <a:xfrm>
              <a:off x="4681728" y="4069079"/>
              <a:ext cx="2478024" cy="2414016"/>
            </a:xfrm>
            <a:prstGeom prst="rect">
              <a:avLst/>
            </a:prstGeom>
          </p:spPr>
        </p:pic>
        <p:pic>
          <p:nvPicPr>
            <p:cNvPr id="10" name="object 10"/>
            <p:cNvPicPr/>
            <p:nvPr/>
          </p:nvPicPr>
          <p:blipFill>
            <a:blip r:embed="rId9" cstate="print"/>
            <a:stretch>
              <a:fillRect/>
            </a:stretch>
          </p:blipFill>
          <p:spPr>
            <a:xfrm>
              <a:off x="2596895" y="7801463"/>
              <a:ext cx="2478024" cy="2392461"/>
            </a:xfrm>
            <a:prstGeom prst="rect">
              <a:avLst/>
            </a:prstGeom>
          </p:spPr>
        </p:pic>
        <p:pic>
          <p:nvPicPr>
            <p:cNvPr id="11" name="object 11"/>
            <p:cNvPicPr/>
            <p:nvPr/>
          </p:nvPicPr>
          <p:blipFill>
            <a:blip r:embed="rId10" cstate="print"/>
            <a:stretch>
              <a:fillRect/>
            </a:stretch>
          </p:blipFill>
          <p:spPr>
            <a:xfrm>
              <a:off x="2706623" y="2788920"/>
              <a:ext cx="2478024" cy="2414016"/>
            </a:xfrm>
            <a:prstGeom prst="rect">
              <a:avLst/>
            </a:prstGeom>
          </p:spPr>
        </p:pic>
        <p:pic>
          <p:nvPicPr>
            <p:cNvPr id="12" name="object 12"/>
            <p:cNvPicPr/>
            <p:nvPr/>
          </p:nvPicPr>
          <p:blipFill>
            <a:blip r:embed="rId11" cstate="print"/>
            <a:stretch>
              <a:fillRect/>
            </a:stretch>
          </p:blipFill>
          <p:spPr>
            <a:xfrm>
              <a:off x="8759952" y="4105655"/>
              <a:ext cx="2478024" cy="2414016"/>
            </a:xfrm>
            <a:prstGeom prst="rect">
              <a:avLst/>
            </a:prstGeom>
          </p:spPr>
        </p:pic>
        <p:grpSp>
          <p:nvGrpSpPr>
            <p:cNvPr id="13" name="object 13"/>
            <p:cNvGrpSpPr/>
            <p:nvPr/>
          </p:nvGrpSpPr>
          <p:grpSpPr>
            <a:xfrm>
              <a:off x="12781788" y="1580388"/>
              <a:ext cx="2472055" cy="2407920"/>
              <a:chOff x="12781788" y="1580388"/>
              <a:chExt cx="2472055" cy="2407920"/>
            </a:xfrm>
          </p:grpSpPr>
          <p:pic>
            <p:nvPicPr>
              <p:cNvPr id="14" name="object 14"/>
              <p:cNvPicPr/>
              <p:nvPr/>
            </p:nvPicPr>
            <p:blipFill>
              <a:blip r:embed="rId12" cstate="print"/>
              <a:stretch>
                <a:fillRect/>
              </a:stretch>
            </p:blipFill>
            <p:spPr>
              <a:xfrm>
                <a:off x="12819888" y="1618488"/>
                <a:ext cx="2395727" cy="2331719"/>
              </a:xfrm>
              <a:prstGeom prst="rect">
                <a:avLst/>
              </a:prstGeom>
            </p:spPr>
          </p:pic>
          <p:sp>
            <p:nvSpPr>
              <p:cNvPr id="15" name="object 15"/>
              <p:cNvSpPr/>
              <p:nvPr/>
            </p:nvSpPr>
            <p:spPr>
              <a:xfrm>
                <a:off x="12819888" y="1618488"/>
                <a:ext cx="2395855" cy="2331720"/>
              </a:xfrm>
              <a:custGeom>
                <a:avLst/>
                <a:gdLst/>
                <a:ahLst/>
                <a:cxnLst/>
                <a:rect l="l" t="t" r="r" b="b"/>
                <a:pathLst>
                  <a:path w="2395855" h="2331720">
                    <a:moveTo>
                      <a:pt x="0" y="1165859"/>
                    </a:moveTo>
                    <a:lnTo>
                      <a:pt x="582929" y="0"/>
                    </a:lnTo>
                    <a:lnTo>
                      <a:pt x="1812798" y="0"/>
                    </a:lnTo>
                    <a:lnTo>
                      <a:pt x="2395727" y="1165859"/>
                    </a:lnTo>
                    <a:lnTo>
                      <a:pt x="1812798" y="2331719"/>
                    </a:lnTo>
                    <a:lnTo>
                      <a:pt x="582929" y="2331719"/>
                    </a:lnTo>
                    <a:lnTo>
                      <a:pt x="0" y="1165859"/>
                    </a:lnTo>
                    <a:close/>
                  </a:path>
                </a:pathLst>
              </a:custGeom>
              <a:ln w="76200">
                <a:solidFill>
                  <a:srgbClr val="931F92"/>
                </a:solidFill>
              </a:ln>
            </p:spPr>
            <p:txBody>
              <a:bodyPr wrap="square" lIns="0" tIns="0" rIns="0" bIns="0" rtlCol="0"/>
              <a:lstStyle/>
              <a:p>
                <a:endParaRPr/>
              </a:p>
            </p:txBody>
          </p:sp>
        </p:grpSp>
        <p:grpSp>
          <p:nvGrpSpPr>
            <p:cNvPr id="16" name="object 16"/>
            <p:cNvGrpSpPr/>
            <p:nvPr/>
          </p:nvGrpSpPr>
          <p:grpSpPr>
            <a:xfrm>
              <a:off x="12818364" y="4085844"/>
              <a:ext cx="2472055" cy="2407920"/>
              <a:chOff x="12818364" y="4085844"/>
              <a:chExt cx="2472055" cy="2407920"/>
            </a:xfrm>
          </p:grpSpPr>
          <p:pic>
            <p:nvPicPr>
              <p:cNvPr id="17" name="object 17"/>
              <p:cNvPicPr/>
              <p:nvPr/>
            </p:nvPicPr>
            <p:blipFill>
              <a:blip r:embed="rId13" cstate="print"/>
              <a:stretch>
                <a:fillRect/>
              </a:stretch>
            </p:blipFill>
            <p:spPr>
              <a:xfrm>
                <a:off x="12856464" y="4123944"/>
                <a:ext cx="2395728" cy="2331719"/>
              </a:xfrm>
              <a:prstGeom prst="rect">
                <a:avLst/>
              </a:prstGeom>
            </p:spPr>
          </p:pic>
          <p:sp>
            <p:nvSpPr>
              <p:cNvPr id="18" name="object 18"/>
              <p:cNvSpPr/>
              <p:nvPr/>
            </p:nvSpPr>
            <p:spPr>
              <a:xfrm>
                <a:off x="12856464" y="4123944"/>
                <a:ext cx="2395855" cy="2331720"/>
              </a:xfrm>
              <a:custGeom>
                <a:avLst/>
                <a:gdLst/>
                <a:ahLst/>
                <a:cxnLst/>
                <a:rect l="l" t="t" r="r" b="b"/>
                <a:pathLst>
                  <a:path w="2395855" h="2331720">
                    <a:moveTo>
                      <a:pt x="0" y="1165859"/>
                    </a:moveTo>
                    <a:lnTo>
                      <a:pt x="582929" y="0"/>
                    </a:lnTo>
                    <a:lnTo>
                      <a:pt x="1812797" y="0"/>
                    </a:lnTo>
                    <a:lnTo>
                      <a:pt x="2395728" y="1165859"/>
                    </a:lnTo>
                    <a:lnTo>
                      <a:pt x="1812797" y="2331719"/>
                    </a:lnTo>
                    <a:lnTo>
                      <a:pt x="582929" y="2331719"/>
                    </a:lnTo>
                    <a:lnTo>
                      <a:pt x="0" y="1165859"/>
                    </a:lnTo>
                    <a:close/>
                  </a:path>
                </a:pathLst>
              </a:custGeom>
              <a:ln w="76199">
                <a:solidFill>
                  <a:srgbClr val="931F92"/>
                </a:solidFill>
              </a:ln>
            </p:spPr>
            <p:txBody>
              <a:bodyPr wrap="square" lIns="0" tIns="0" rIns="0" bIns="0" rtlCol="0"/>
              <a:lstStyle/>
              <a:p>
                <a:endParaRPr/>
              </a:p>
            </p:txBody>
          </p:sp>
        </p:grpSp>
        <p:grpSp>
          <p:nvGrpSpPr>
            <p:cNvPr id="19" name="object 19"/>
            <p:cNvGrpSpPr/>
            <p:nvPr/>
          </p:nvGrpSpPr>
          <p:grpSpPr>
            <a:xfrm>
              <a:off x="14866619" y="327659"/>
              <a:ext cx="2472055" cy="2407920"/>
              <a:chOff x="14866619" y="327659"/>
              <a:chExt cx="2472055" cy="2407920"/>
            </a:xfrm>
          </p:grpSpPr>
          <p:pic>
            <p:nvPicPr>
              <p:cNvPr id="20" name="object 20"/>
              <p:cNvPicPr/>
              <p:nvPr/>
            </p:nvPicPr>
            <p:blipFill>
              <a:blip r:embed="rId14" cstate="print"/>
              <a:stretch>
                <a:fillRect/>
              </a:stretch>
            </p:blipFill>
            <p:spPr>
              <a:xfrm>
                <a:off x="14904719" y="365759"/>
                <a:ext cx="2395727" cy="2331720"/>
              </a:xfrm>
              <a:prstGeom prst="rect">
                <a:avLst/>
              </a:prstGeom>
            </p:spPr>
          </p:pic>
          <p:sp>
            <p:nvSpPr>
              <p:cNvPr id="21" name="object 21"/>
              <p:cNvSpPr/>
              <p:nvPr/>
            </p:nvSpPr>
            <p:spPr>
              <a:xfrm>
                <a:off x="14904719" y="365759"/>
                <a:ext cx="2395855" cy="2331720"/>
              </a:xfrm>
              <a:custGeom>
                <a:avLst/>
                <a:gdLst/>
                <a:ahLst/>
                <a:cxnLst/>
                <a:rect l="l" t="t" r="r" b="b"/>
                <a:pathLst>
                  <a:path w="2395855" h="2331720">
                    <a:moveTo>
                      <a:pt x="0" y="1165860"/>
                    </a:moveTo>
                    <a:lnTo>
                      <a:pt x="582930" y="0"/>
                    </a:lnTo>
                    <a:lnTo>
                      <a:pt x="1812798" y="0"/>
                    </a:lnTo>
                    <a:lnTo>
                      <a:pt x="2395728" y="1165860"/>
                    </a:lnTo>
                    <a:lnTo>
                      <a:pt x="1812798" y="2331720"/>
                    </a:lnTo>
                    <a:lnTo>
                      <a:pt x="582930" y="2331720"/>
                    </a:lnTo>
                    <a:lnTo>
                      <a:pt x="0" y="1165860"/>
                    </a:lnTo>
                    <a:close/>
                  </a:path>
                </a:pathLst>
              </a:custGeom>
              <a:ln w="76199">
                <a:solidFill>
                  <a:srgbClr val="931F92"/>
                </a:solidFill>
              </a:ln>
            </p:spPr>
            <p:txBody>
              <a:bodyPr wrap="square" lIns="0" tIns="0" rIns="0" bIns="0" rtlCol="0"/>
              <a:lstStyle/>
              <a:p>
                <a:endParaRPr/>
              </a:p>
            </p:txBody>
          </p:sp>
        </p:grpSp>
        <p:grpSp>
          <p:nvGrpSpPr>
            <p:cNvPr id="22" name="object 22"/>
            <p:cNvGrpSpPr/>
            <p:nvPr/>
          </p:nvGrpSpPr>
          <p:grpSpPr>
            <a:xfrm>
              <a:off x="14866619" y="2805683"/>
              <a:ext cx="2472055" cy="2407920"/>
              <a:chOff x="14866619" y="2805683"/>
              <a:chExt cx="2472055" cy="2407920"/>
            </a:xfrm>
          </p:grpSpPr>
          <p:pic>
            <p:nvPicPr>
              <p:cNvPr id="23" name="object 23"/>
              <p:cNvPicPr/>
              <p:nvPr/>
            </p:nvPicPr>
            <p:blipFill>
              <a:blip r:embed="rId15" cstate="print"/>
              <a:stretch>
                <a:fillRect/>
              </a:stretch>
            </p:blipFill>
            <p:spPr>
              <a:xfrm>
                <a:off x="14904719" y="2843783"/>
                <a:ext cx="2395727" cy="2331720"/>
              </a:xfrm>
              <a:prstGeom prst="rect">
                <a:avLst/>
              </a:prstGeom>
            </p:spPr>
          </p:pic>
          <p:sp>
            <p:nvSpPr>
              <p:cNvPr id="24" name="object 24"/>
              <p:cNvSpPr/>
              <p:nvPr/>
            </p:nvSpPr>
            <p:spPr>
              <a:xfrm>
                <a:off x="14904719" y="2843783"/>
                <a:ext cx="2395855" cy="2331720"/>
              </a:xfrm>
              <a:custGeom>
                <a:avLst/>
                <a:gdLst/>
                <a:ahLst/>
                <a:cxnLst/>
                <a:rect l="l" t="t" r="r" b="b"/>
                <a:pathLst>
                  <a:path w="2395855" h="2331720">
                    <a:moveTo>
                      <a:pt x="0" y="1165860"/>
                    </a:moveTo>
                    <a:lnTo>
                      <a:pt x="582930" y="0"/>
                    </a:lnTo>
                    <a:lnTo>
                      <a:pt x="1812798" y="0"/>
                    </a:lnTo>
                    <a:lnTo>
                      <a:pt x="2395728" y="1165860"/>
                    </a:lnTo>
                    <a:lnTo>
                      <a:pt x="1812798" y="2331720"/>
                    </a:lnTo>
                    <a:lnTo>
                      <a:pt x="582930" y="2331720"/>
                    </a:lnTo>
                    <a:lnTo>
                      <a:pt x="0" y="1165860"/>
                    </a:lnTo>
                    <a:close/>
                  </a:path>
                </a:pathLst>
              </a:custGeom>
              <a:ln w="76199">
                <a:solidFill>
                  <a:srgbClr val="931F92"/>
                </a:solidFill>
              </a:ln>
            </p:spPr>
            <p:txBody>
              <a:bodyPr wrap="square" lIns="0" tIns="0" rIns="0" bIns="0" rtlCol="0"/>
              <a:lstStyle/>
              <a:p>
                <a:endParaRPr/>
              </a:p>
            </p:txBody>
          </p:sp>
        </p:grpSp>
        <p:grpSp>
          <p:nvGrpSpPr>
            <p:cNvPr id="25" name="object 25"/>
            <p:cNvGrpSpPr/>
            <p:nvPr/>
          </p:nvGrpSpPr>
          <p:grpSpPr>
            <a:xfrm>
              <a:off x="10742676" y="7834883"/>
              <a:ext cx="2472055" cy="2407920"/>
              <a:chOff x="10742676" y="7834883"/>
              <a:chExt cx="2472055" cy="2407920"/>
            </a:xfrm>
          </p:grpSpPr>
          <p:pic>
            <p:nvPicPr>
              <p:cNvPr id="26" name="object 26"/>
              <p:cNvPicPr/>
              <p:nvPr/>
            </p:nvPicPr>
            <p:blipFill>
              <a:blip r:embed="rId16" cstate="print"/>
              <a:stretch>
                <a:fillRect/>
              </a:stretch>
            </p:blipFill>
            <p:spPr>
              <a:xfrm>
                <a:off x="10780776" y="7872983"/>
                <a:ext cx="2395728" cy="2331717"/>
              </a:xfrm>
              <a:prstGeom prst="rect">
                <a:avLst/>
              </a:prstGeom>
            </p:spPr>
          </p:pic>
          <p:sp>
            <p:nvSpPr>
              <p:cNvPr id="27" name="object 27"/>
              <p:cNvSpPr/>
              <p:nvPr/>
            </p:nvSpPr>
            <p:spPr>
              <a:xfrm>
                <a:off x="10780776" y="7872983"/>
                <a:ext cx="2395855" cy="2331720"/>
              </a:xfrm>
              <a:custGeom>
                <a:avLst/>
                <a:gdLst/>
                <a:ahLst/>
                <a:cxnLst/>
                <a:rect l="l" t="t" r="r" b="b"/>
                <a:pathLst>
                  <a:path w="2395855" h="2331720">
                    <a:moveTo>
                      <a:pt x="0" y="1165860"/>
                    </a:moveTo>
                    <a:lnTo>
                      <a:pt x="582929" y="0"/>
                    </a:lnTo>
                    <a:lnTo>
                      <a:pt x="1812798" y="0"/>
                    </a:lnTo>
                    <a:lnTo>
                      <a:pt x="2395728" y="1165860"/>
                    </a:lnTo>
                    <a:lnTo>
                      <a:pt x="1812798" y="2331720"/>
                    </a:lnTo>
                    <a:lnTo>
                      <a:pt x="582929" y="2331720"/>
                    </a:lnTo>
                    <a:lnTo>
                      <a:pt x="0" y="1165860"/>
                    </a:lnTo>
                    <a:close/>
                  </a:path>
                </a:pathLst>
              </a:custGeom>
              <a:ln w="76200">
                <a:solidFill>
                  <a:srgbClr val="931F92"/>
                </a:solidFill>
              </a:ln>
            </p:spPr>
            <p:txBody>
              <a:bodyPr wrap="square" lIns="0" tIns="0" rIns="0" bIns="0" rtlCol="0"/>
              <a:lstStyle/>
              <a:p>
                <a:endParaRPr/>
              </a:p>
            </p:txBody>
          </p:sp>
        </p:grpSp>
        <p:grpSp>
          <p:nvGrpSpPr>
            <p:cNvPr id="28" name="object 28"/>
            <p:cNvGrpSpPr/>
            <p:nvPr/>
          </p:nvGrpSpPr>
          <p:grpSpPr>
            <a:xfrm>
              <a:off x="10742676" y="254508"/>
              <a:ext cx="2472055" cy="2407920"/>
              <a:chOff x="10742676" y="254508"/>
              <a:chExt cx="2472055" cy="2407920"/>
            </a:xfrm>
          </p:grpSpPr>
          <p:pic>
            <p:nvPicPr>
              <p:cNvPr id="29" name="object 29"/>
              <p:cNvPicPr/>
              <p:nvPr/>
            </p:nvPicPr>
            <p:blipFill>
              <a:blip r:embed="rId17" cstate="print"/>
              <a:stretch>
                <a:fillRect/>
              </a:stretch>
            </p:blipFill>
            <p:spPr>
              <a:xfrm>
                <a:off x="10780776" y="292608"/>
                <a:ext cx="2395728" cy="2331720"/>
              </a:xfrm>
              <a:prstGeom prst="rect">
                <a:avLst/>
              </a:prstGeom>
            </p:spPr>
          </p:pic>
          <p:sp>
            <p:nvSpPr>
              <p:cNvPr id="30" name="object 30"/>
              <p:cNvSpPr/>
              <p:nvPr/>
            </p:nvSpPr>
            <p:spPr>
              <a:xfrm>
                <a:off x="10780776" y="292608"/>
                <a:ext cx="2395855" cy="2331720"/>
              </a:xfrm>
              <a:custGeom>
                <a:avLst/>
                <a:gdLst/>
                <a:ahLst/>
                <a:cxnLst/>
                <a:rect l="l" t="t" r="r" b="b"/>
                <a:pathLst>
                  <a:path w="2395855" h="2331720">
                    <a:moveTo>
                      <a:pt x="0" y="1165860"/>
                    </a:moveTo>
                    <a:lnTo>
                      <a:pt x="582929" y="0"/>
                    </a:lnTo>
                    <a:lnTo>
                      <a:pt x="1812798" y="0"/>
                    </a:lnTo>
                    <a:lnTo>
                      <a:pt x="2395728" y="1165860"/>
                    </a:lnTo>
                    <a:lnTo>
                      <a:pt x="1812798" y="2331720"/>
                    </a:lnTo>
                    <a:lnTo>
                      <a:pt x="582929" y="2331720"/>
                    </a:lnTo>
                    <a:lnTo>
                      <a:pt x="0" y="1165860"/>
                    </a:lnTo>
                    <a:close/>
                  </a:path>
                </a:pathLst>
              </a:custGeom>
              <a:ln w="76200">
                <a:solidFill>
                  <a:srgbClr val="931F92"/>
                </a:solidFill>
              </a:ln>
            </p:spPr>
            <p:txBody>
              <a:bodyPr wrap="square" lIns="0" tIns="0" rIns="0" bIns="0" rtlCol="0"/>
              <a:lstStyle/>
              <a:p>
                <a:endParaRPr/>
              </a:p>
            </p:txBody>
          </p:sp>
        </p:grpSp>
        <p:grpSp>
          <p:nvGrpSpPr>
            <p:cNvPr id="31" name="object 31"/>
            <p:cNvGrpSpPr/>
            <p:nvPr/>
          </p:nvGrpSpPr>
          <p:grpSpPr>
            <a:xfrm>
              <a:off x="14839187" y="5301996"/>
              <a:ext cx="2472055" cy="2407920"/>
              <a:chOff x="14839187" y="5301996"/>
              <a:chExt cx="2472055" cy="2407920"/>
            </a:xfrm>
          </p:grpSpPr>
          <p:pic>
            <p:nvPicPr>
              <p:cNvPr id="32" name="object 32"/>
              <p:cNvPicPr/>
              <p:nvPr/>
            </p:nvPicPr>
            <p:blipFill>
              <a:blip r:embed="rId18" cstate="print"/>
              <a:stretch>
                <a:fillRect/>
              </a:stretch>
            </p:blipFill>
            <p:spPr>
              <a:xfrm>
                <a:off x="14877287" y="5340096"/>
                <a:ext cx="2395727" cy="2331720"/>
              </a:xfrm>
              <a:prstGeom prst="rect">
                <a:avLst/>
              </a:prstGeom>
            </p:spPr>
          </p:pic>
          <p:sp>
            <p:nvSpPr>
              <p:cNvPr id="33" name="object 33"/>
              <p:cNvSpPr/>
              <p:nvPr/>
            </p:nvSpPr>
            <p:spPr>
              <a:xfrm>
                <a:off x="14877287" y="5340096"/>
                <a:ext cx="2395855" cy="2331720"/>
              </a:xfrm>
              <a:custGeom>
                <a:avLst/>
                <a:gdLst/>
                <a:ahLst/>
                <a:cxnLst/>
                <a:rect l="l" t="t" r="r" b="b"/>
                <a:pathLst>
                  <a:path w="2395855" h="2331720">
                    <a:moveTo>
                      <a:pt x="0" y="1165859"/>
                    </a:moveTo>
                    <a:lnTo>
                      <a:pt x="582929" y="0"/>
                    </a:lnTo>
                    <a:lnTo>
                      <a:pt x="1812798" y="0"/>
                    </a:lnTo>
                    <a:lnTo>
                      <a:pt x="2395727" y="1165859"/>
                    </a:lnTo>
                    <a:lnTo>
                      <a:pt x="1812798" y="2331720"/>
                    </a:lnTo>
                    <a:lnTo>
                      <a:pt x="582929" y="2331720"/>
                    </a:lnTo>
                    <a:lnTo>
                      <a:pt x="0" y="1165859"/>
                    </a:lnTo>
                    <a:close/>
                  </a:path>
                </a:pathLst>
              </a:custGeom>
              <a:ln w="76200">
                <a:solidFill>
                  <a:srgbClr val="931F92"/>
                </a:solidFill>
              </a:ln>
            </p:spPr>
            <p:txBody>
              <a:bodyPr wrap="square" lIns="0" tIns="0" rIns="0" bIns="0" rtlCol="0"/>
              <a:lstStyle/>
              <a:p>
                <a:endParaRPr/>
              </a:p>
            </p:txBody>
          </p:sp>
        </p:grpSp>
        <p:grpSp>
          <p:nvGrpSpPr>
            <p:cNvPr id="34" name="object 34"/>
            <p:cNvGrpSpPr/>
            <p:nvPr/>
          </p:nvGrpSpPr>
          <p:grpSpPr>
            <a:xfrm>
              <a:off x="2714244" y="300227"/>
              <a:ext cx="2472055" cy="2407920"/>
              <a:chOff x="2714244" y="300227"/>
              <a:chExt cx="2472055" cy="2407920"/>
            </a:xfrm>
          </p:grpSpPr>
          <p:pic>
            <p:nvPicPr>
              <p:cNvPr id="35" name="object 35"/>
              <p:cNvPicPr/>
              <p:nvPr/>
            </p:nvPicPr>
            <p:blipFill>
              <a:blip r:embed="rId19" cstate="print"/>
              <a:stretch>
                <a:fillRect/>
              </a:stretch>
            </p:blipFill>
            <p:spPr>
              <a:xfrm>
                <a:off x="2752344" y="338327"/>
                <a:ext cx="2395728" cy="2331720"/>
              </a:xfrm>
              <a:prstGeom prst="rect">
                <a:avLst/>
              </a:prstGeom>
            </p:spPr>
          </p:pic>
          <p:sp>
            <p:nvSpPr>
              <p:cNvPr id="36" name="object 36"/>
              <p:cNvSpPr/>
              <p:nvPr/>
            </p:nvSpPr>
            <p:spPr>
              <a:xfrm>
                <a:off x="2752344" y="338327"/>
                <a:ext cx="2395855" cy="2331720"/>
              </a:xfrm>
              <a:custGeom>
                <a:avLst/>
                <a:gdLst/>
                <a:ahLst/>
                <a:cxnLst/>
                <a:rect l="l" t="t" r="r" b="b"/>
                <a:pathLst>
                  <a:path w="2395854" h="2331720">
                    <a:moveTo>
                      <a:pt x="0" y="1165860"/>
                    </a:moveTo>
                    <a:lnTo>
                      <a:pt x="582930" y="0"/>
                    </a:lnTo>
                    <a:lnTo>
                      <a:pt x="1812797" y="0"/>
                    </a:lnTo>
                    <a:lnTo>
                      <a:pt x="2395728" y="1165860"/>
                    </a:lnTo>
                    <a:lnTo>
                      <a:pt x="1812797" y="2331720"/>
                    </a:lnTo>
                    <a:lnTo>
                      <a:pt x="582930" y="2331720"/>
                    </a:lnTo>
                    <a:lnTo>
                      <a:pt x="0" y="1165860"/>
                    </a:lnTo>
                    <a:close/>
                  </a:path>
                </a:pathLst>
              </a:custGeom>
              <a:ln w="76199">
                <a:solidFill>
                  <a:srgbClr val="931F92"/>
                </a:solidFill>
              </a:ln>
            </p:spPr>
            <p:txBody>
              <a:bodyPr wrap="square" lIns="0" tIns="0" rIns="0" bIns="0" rtlCol="0"/>
              <a:lstStyle/>
              <a:p>
                <a:endParaRPr/>
              </a:p>
            </p:txBody>
          </p:sp>
        </p:grpSp>
        <p:grpSp>
          <p:nvGrpSpPr>
            <p:cNvPr id="37" name="object 37"/>
            <p:cNvGrpSpPr/>
            <p:nvPr/>
          </p:nvGrpSpPr>
          <p:grpSpPr>
            <a:xfrm>
              <a:off x="10770107" y="5338571"/>
              <a:ext cx="2472055" cy="2407920"/>
              <a:chOff x="10770107" y="5338571"/>
              <a:chExt cx="2472055" cy="2407920"/>
            </a:xfrm>
          </p:grpSpPr>
          <p:pic>
            <p:nvPicPr>
              <p:cNvPr id="38" name="object 38"/>
              <p:cNvPicPr/>
              <p:nvPr/>
            </p:nvPicPr>
            <p:blipFill>
              <a:blip r:embed="rId20" cstate="print"/>
              <a:stretch>
                <a:fillRect/>
              </a:stretch>
            </p:blipFill>
            <p:spPr>
              <a:xfrm>
                <a:off x="10808207" y="5376671"/>
                <a:ext cx="2395727" cy="2331720"/>
              </a:xfrm>
              <a:prstGeom prst="rect">
                <a:avLst/>
              </a:prstGeom>
            </p:spPr>
          </p:pic>
          <p:sp>
            <p:nvSpPr>
              <p:cNvPr id="39" name="object 39"/>
              <p:cNvSpPr/>
              <p:nvPr/>
            </p:nvSpPr>
            <p:spPr>
              <a:xfrm>
                <a:off x="10808207" y="5376671"/>
                <a:ext cx="2395855" cy="2331720"/>
              </a:xfrm>
              <a:custGeom>
                <a:avLst/>
                <a:gdLst/>
                <a:ahLst/>
                <a:cxnLst/>
                <a:rect l="l" t="t" r="r" b="b"/>
                <a:pathLst>
                  <a:path w="2395855" h="2331720">
                    <a:moveTo>
                      <a:pt x="0" y="1165860"/>
                    </a:moveTo>
                    <a:lnTo>
                      <a:pt x="582930" y="0"/>
                    </a:lnTo>
                    <a:lnTo>
                      <a:pt x="1812798" y="0"/>
                    </a:lnTo>
                    <a:lnTo>
                      <a:pt x="2395728" y="1165860"/>
                    </a:lnTo>
                    <a:lnTo>
                      <a:pt x="1812798" y="2331720"/>
                    </a:lnTo>
                    <a:lnTo>
                      <a:pt x="582930" y="2331720"/>
                    </a:lnTo>
                    <a:lnTo>
                      <a:pt x="0" y="1165860"/>
                    </a:lnTo>
                    <a:close/>
                  </a:path>
                </a:pathLst>
              </a:custGeom>
              <a:ln w="76200">
                <a:solidFill>
                  <a:srgbClr val="931F92"/>
                </a:solidFill>
              </a:ln>
            </p:spPr>
            <p:txBody>
              <a:bodyPr wrap="square" lIns="0" tIns="0" rIns="0" bIns="0" rtlCol="0"/>
              <a:lstStyle/>
              <a:p>
                <a:endParaRPr/>
              </a:p>
            </p:txBody>
          </p:sp>
        </p:grpSp>
        <p:grpSp>
          <p:nvGrpSpPr>
            <p:cNvPr id="40" name="object 40"/>
            <p:cNvGrpSpPr/>
            <p:nvPr/>
          </p:nvGrpSpPr>
          <p:grpSpPr>
            <a:xfrm>
              <a:off x="12818364" y="6627876"/>
              <a:ext cx="4520565" cy="3578860"/>
              <a:chOff x="12818364" y="6627876"/>
              <a:chExt cx="4520565" cy="3578860"/>
            </a:xfrm>
          </p:grpSpPr>
          <p:pic>
            <p:nvPicPr>
              <p:cNvPr id="41" name="object 41"/>
              <p:cNvPicPr/>
              <p:nvPr/>
            </p:nvPicPr>
            <p:blipFill>
              <a:blip r:embed="rId21" cstate="print"/>
              <a:stretch>
                <a:fillRect/>
              </a:stretch>
            </p:blipFill>
            <p:spPr>
              <a:xfrm>
                <a:off x="14904720" y="7836408"/>
                <a:ext cx="2395727" cy="2331717"/>
              </a:xfrm>
              <a:prstGeom prst="rect">
                <a:avLst/>
              </a:prstGeom>
            </p:spPr>
          </p:pic>
          <p:sp>
            <p:nvSpPr>
              <p:cNvPr id="42" name="object 42"/>
              <p:cNvSpPr/>
              <p:nvPr/>
            </p:nvSpPr>
            <p:spPr>
              <a:xfrm>
                <a:off x="14904720" y="7836408"/>
                <a:ext cx="2395855" cy="2331720"/>
              </a:xfrm>
              <a:custGeom>
                <a:avLst/>
                <a:gdLst/>
                <a:ahLst/>
                <a:cxnLst/>
                <a:rect l="l" t="t" r="r" b="b"/>
                <a:pathLst>
                  <a:path w="2395855" h="2331720">
                    <a:moveTo>
                      <a:pt x="0" y="1165860"/>
                    </a:moveTo>
                    <a:lnTo>
                      <a:pt x="582930" y="0"/>
                    </a:lnTo>
                    <a:lnTo>
                      <a:pt x="1812798" y="0"/>
                    </a:lnTo>
                    <a:lnTo>
                      <a:pt x="2395728" y="1165860"/>
                    </a:lnTo>
                    <a:lnTo>
                      <a:pt x="1812798" y="2331720"/>
                    </a:lnTo>
                    <a:lnTo>
                      <a:pt x="582930" y="2331720"/>
                    </a:lnTo>
                    <a:lnTo>
                      <a:pt x="0" y="1165860"/>
                    </a:lnTo>
                    <a:close/>
                  </a:path>
                </a:pathLst>
              </a:custGeom>
              <a:ln w="76200">
                <a:solidFill>
                  <a:srgbClr val="931F92"/>
                </a:solidFill>
              </a:ln>
            </p:spPr>
            <p:txBody>
              <a:bodyPr wrap="square" lIns="0" tIns="0" rIns="0" bIns="0" rtlCol="0"/>
              <a:lstStyle/>
              <a:p>
                <a:endParaRPr/>
              </a:p>
            </p:txBody>
          </p:sp>
          <p:pic>
            <p:nvPicPr>
              <p:cNvPr id="43" name="object 43"/>
              <p:cNvPicPr/>
              <p:nvPr/>
            </p:nvPicPr>
            <p:blipFill>
              <a:blip r:embed="rId22" cstate="print"/>
              <a:stretch>
                <a:fillRect/>
              </a:stretch>
            </p:blipFill>
            <p:spPr>
              <a:xfrm>
                <a:off x="12856464" y="6665976"/>
                <a:ext cx="2395728" cy="2331720"/>
              </a:xfrm>
              <a:prstGeom prst="rect">
                <a:avLst/>
              </a:prstGeom>
            </p:spPr>
          </p:pic>
          <p:sp>
            <p:nvSpPr>
              <p:cNvPr id="44" name="object 44"/>
              <p:cNvSpPr/>
              <p:nvPr/>
            </p:nvSpPr>
            <p:spPr>
              <a:xfrm>
                <a:off x="12856464" y="6665976"/>
                <a:ext cx="2395855" cy="2331720"/>
              </a:xfrm>
              <a:custGeom>
                <a:avLst/>
                <a:gdLst/>
                <a:ahLst/>
                <a:cxnLst/>
                <a:rect l="l" t="t" r="r" b="b"/>
                <a:pathLst>
                  <a:path w="2395855" h="2331720">
                    <a:moveTo>
                      <a:pt x="0" y="1165860"/>
                    </a:moveTo>
                    <a:lnTo>
                      <a:pt x="582929" y="0"/>
                    </a:lnTo>
                    <a:lnTo>
                      <a:pt x="1812797" y="0"/>
                    </a:lnTo>
                    <a:lnTo>
                      <a:pt x="2395728" y="1165860"/>
                    </a:lnTo>
                    <a:lnTo>
                      <a:pt x="1812797" y="2331720"/>
                    </a:lnTo>
                    <a:lnTo>
                      <a:pt x="582929" y="2331720"/>
                    </a:lnTo>
                    <a:lnTo>
                      <a:pt x="0" y="1165860"/>
                    </a:lnTo>
                    <a:close/>
                  </a:path>
                </a:pathLst>
              </a:custGeom>
              <a:ln w="76200">
                <a:solidFill>
                  <a:srgbClr val="931F92"/>
                </a:solidFill>
              </a:ln>
            </p:spPr>
            <p:txBody>
              <a:bodyPr wrap="square" lIns="0" tIns="0" rIns="0" bIns="0" rtlCol="0"/>
              <a:lstStyle/>
              <a:p>
                <a:endParaRPr/>
              </a:p>
            </p:txBody>
          </p:sp>
        </p:grpSp>
        <p:grpSp>
          <p:nvGrpSpPr>
            <p:cNvPr id="45" name="object 45"/>
            <p:cNvGrpSpPr/>
            <p:nvPr/>
          </p:nvGrpSpPr>
          <p:grpSpPr>
            <a:xfrm>
              <a:off x="6719316" y="2732532"/>
              <a:ext cx="2472055" cy="2490470"/>
              <a:chOff x="6719316" y="2732532"/>
              <a:chExt cx="2472055" cy="2490470"/>
            </a:xfrm>
          </p:grpSpPr>
          <p:pic>
            <p:nvPicPr>
              <p:cNvPr id="46" name="object 46"/>
              <p:cNvPicPr/>
              <p:nvPr/>
            </p:nvPicPr>
            <p:blipFill>
              <a:blip r:embed="rId23" cstate="print"/>
              <a:stretch>
                <a:fillRect/>
              </a:stretch>
            </p:blipFill>
            <p:spPr>
              <a:xfrm>
                <a:off x="6757416" y="2770632"/>
                <a:ext cx="2395728" cy="2414016"/>
              </a:xfrm>
              <a:prstGeom prst="rect">
                <a:avLst/>
              </a:prstGeom>
            </p:spPr>
          </p:pic>
          <p:sp>
            <p:nvSpPr>
              <p:cNvPr id="47" name="object 47"/>
              <p:cNvSpPr/>
              <p:nvPr/>
            </p:nvSpPr>
            <p:spPr>
              <a:xfrm>
                <a:off x="6757416" y="2770632"/>
                <a:ext cx="2395855" cy="2414270"/>
              </a:xfrm>
              <a:custGeom>
                <a:avLst/>
                <a:gdLst/>
                <a:ahLst/>
                <a:cxnLst/>
                <a:rect l="l" t="t" r="r" b="b"/>
                <a:pathLst>
                  <a:path w="2395854" h="2414270">
                    <a:moveTo>
                      <a:pt x="0" y="1207008"/>
                    </a:moveTo>
                    <a:lnTo>
                      <a:pt x="598931" y="0"/>
                    </a:lnTo>
                    <a:lnTo>
                      <a:pt x="1796795" y="0"/>
                    </a:lnTo>
                    <a:lnTo>
                      <a:pt x="2395728" y="1207008"/>
                    </a:lnTo>
                    <a:lnTo>
                      <a:pt x="1796795" y="2414016"/>
                    </a:lnTo>
                    <a:lnTo>
                      <a:pt x="598931" y="2414016"/>
                    </a:lnTo>
                    <a:lnTo>
                      <a:pt x="0" y="1207008"/>
                    </a:lnTo>
                    <a:close/>
                  </a:path>
                </a:pathLst>
              </a:custGeom>
              <a:ln w="76200">
                <a:solidFill>
                  <a:srgbClr val="000000"/>
                </a:solidFill>
              </a:ln>
            </p:spPr>
            <p:txBody>
              <a:bodyPr wrap="square" lIns="0" tIns="0" rIns="0" bIns="0" rtlCol="0"/>
              <a:lstStyle/>
              <a:p>
                <a:endParaRPr/>
              </a:p>
            </p:txBody>
          </p:sp>
        </p:grpSp>
        <p:grpSp>
          <p:nvGrpSpPr>
            <p:cNvPr id="48" name="object 48"/>
            <p:cNvGrpSpPr/>
            <p:nvPr/>
          </p:nvGrpSpPr>
          <p:grpSpPr>
            <a:xfrm>
              <a:off x="6719316" y="5301996"/>
              <a:ext cx="2453640" cy="2399030"/>
              <a:chOff x="6719316" y="5301996"/>
              <a:chExt cx="2453640" cy="2399030"/>
            </a:xfrm>
          </p:grpSpPr>
          <p:pic>
            <p:nvPicPr>
              <p:cNvPr id="49" name="object 49"/>
              <p:cNvPicPr/>
              <p:nvPr/>
            </p:nvPicPr>
            <p:blipFill>
              <a:blip r:embed="rId24" cstate="print"/>
              <a:stretch>
                <a:fillRect/>
              </a:stretch>
            </p:blipFill>
            <p:spPr>
              <a:xfrm>
                <a:off x="6757416" y="5340096"/>
                <a:ext cx="2377439" cy="2322576"/>
              </a:xfrm>
              <a:prstGeom prst="rect">
                <a:avLst/>
              </a:prstGeom>
            </p:spPr>
          </p:pic>
          <p:sp>
            <p:nvSpPr>
              <p:cNvPr id="50" name="object 50"/>
              <p:cNvSpPr/>
              <p:nvPr/>
            </p:nvSpPr>
            <p:spPr>
              <a:xfrm>
                <a:off x="6757416" y="5340096"/>
                <a:ext cx="2377440" cy="2322830"/>
              </a:xfrm>
              <a:custGeom>
                <a:avLst/>
                <a:gdLst/>
                <a:ahLst/>
                <a:cxnLst/>
                <a:rect l="l" t="t" r="r" b="b"/>
                <a:pathLst>
                  <a:path w="2377440" h="2322829">
                    <a:moveTo>
                      <a:pt x="0" y="1161288"/>
                    </a:moveTo>
                    <a:lnTo>
                      <a:pt x="580643" y="0"/>
                    </a:lnTo>
                    <a:lnTo>
                      <a:pt x="1796795" y="0"/>
                    </a:lnTo>
                    <a:lnTo>
                      <a:pt x="2377439" y="1161288"/>
                    </a:lnTo>
                    <a:lnTo>
                      <a:pt x="1796795" y="2322576"/>
                    </a:lnTo>
                    <a:lnTo>
                      <a:pt x="580643" y="2322576"/>
                    </a:lnTo>
                    <a:lnTo>
                      <a:pt x="0" y="1161288"/>
                    </a:lnTo>
                    <a:close/>
                  </a:path>
                </a:pathLst>
              </a:custGeom>
              <a:ln w="76200">
                <a:solidFill>
                  <a:srgbClr val="000000"/>
                </a:solidFill>
              </a:ln>
            </p:spPr>
            <p:txBody>
              <a:bodyPr wrap="square" lIns="0" tIns="0" rIns="0" bIns="0" rtlCol="0"/>
              <a:lstStyle/>
              <a:p>
                <a:endParaRPr/>
              </a:p>
            </p:txBody>
          </p:sp>
        </p:grpSp>
        <p:grpSp>
          <p:nvGrpSpPr>
            <p:cNvPr id="51" name="object 51"/>
            <p:cNvGrpSpPr/>
            <p:nvPr/>
          </p:nvGrpSpPr>
          <p:grpSpPr>
            <a:xfrm>
              <a:off x="4680203" y="6545580"/>
              <a:ext cx="4511040" cy="3651885"/>
              <a:chOff x="4680203" y="6545580"/>
              <a:chExt cx="4511040" cy="3651885"/>
            </a:xfrm>
          </p:grpSpPr>
          <p:pic>
            <p:nvPicPr>
              <p:cNvPr id="52" name="object 52"/>
              <p:cNvPicPr/>
              <p:nvPr/>
            </p:nvPicPr>
            <p:blipFill>
              <a:blip r:embed="rId25" cstate="print"/>
              <a:stretch>
                <a:fillRect/>
              </a:stretch>
            </p:blipFill>
            <p:spPr>
              <a:xfrm>
                <a:off x="6775703" y="7836408"/>
                <a:ext cx="2377440" cy="2322576"/>
              </a:xfrm>
              <a:prstGeom prst="rect">
                <a:avLst/>
              </a:prstGeom>
            </p:spPr>
          </p:pic>
          <p:sp>
            <p:nvSpPr>
              <p:cNvPr id="53" name="object 53"/>
              <p:cNvSpPr/>
              <p:nvPr/>
            </p:nvSpPr>
            <p:spPr>
              <a:xfrm>
                <a:off x="6775703" y="7836408"/>
                <a:ext cx="2377440" cy="2322830"/>
              </a:xfrm>
              <a:custGeom>
                <a:avLst/>
                <a:gdLst/>
                <a:ahLst/>
                <a:cxnLst/>
                <a:rect l="l" t="t" r="r" b="b"/>
                <a:pathLst>
                  <a:path w="2377440" h="2322829">
                    <a:moveTo>
                      <a:pt x="0" y="1161288"/>
                    </a:moveTo>
                    <a:lnTo>
                      <a:pt x="580644" y="0"/>
                    </a:lnTo>
                    <a:lnTo>
                      <a:pt x="1796796" y="0"/>
                    </a:lnTo>
                    <a:lnTo>
                      <a:pt x="2377440" y="1161288"/>
                    </a:lnTo>
                    <a:lnTo>
                      <a:pt x="1796796" y="2322576"/>
                    </a:lnTo>
                    <a:lnTo>
                      <a:pt x="580644" y="2322576"/>
                    </a:lnTo>
                    <a:lnTo>
                      <a:pt x="0" y="1161288"/>
                    </a:lnTo>
                    <a:close/>
                  </a:path>
                </a:pathLst>
              </a:custGeom>
              <a:ln w="76199">
                <a:solidFill>
                  <a:srgbClr val="000000"/>
                </a:solidFill>
              </a:ln>
            </p:spPr>
            <p:txBody>
              <a:bodyPr wrap="square" lIns="0" tIns="0" rIns="0" bIns="0" rtlCol="0"/>
              <a:lstStyle/>
              <a:p>
                <a:endParaRPr/>
              </a:p>
            </p:txBody>
          </p:sp>
          <p:pic>
            <p:nvPicPr>
              <p:cNvPr id="54" name="object 54"/>
              <p:cNvPicPr/>
              <p:nvPr/>
            </p:nvPicPr>
            <p:blipFill>
              <a:blip r:embed="rId26" cstate="print"/>
              <a:stretch>
                <a:fillRect/>
              </a:stretch>
            </p:blipFill>
            <p:spPr>
              <a:xfrm>
                <a:off x="4718303" y="6583680"/>
                <a:ext cx="2377440" cy="2322576"/>
              </a:xfrm>
              <a:prstGeom prst="rect">
                <a:avLst/>
              </a:prstGeom>
            </p:spPr>
          </p:pic>
          <p:sp>
            <p:nvSpPr>
              <p:cNvPr id="55" name="object 55"/>
              <p:cNvSpPr/>
              <p:nvPr/>
            </p:nvSpPr>
            <p:spPr>
              <a:xfrm>
                <a:off x="4718303" y="6583680"/>
                <a:ext cx="2377440" cy="2322830"/>
              </a:xfrm>
              <a:custGeom>
                <a:avLst/>
                <a:gdLst/>
                <a:ahLst/>
                <a:cxnLst/>
                <a:rect l="l" t="t" r="r" b="b"/>
                <a:pathLst>
                  <a:path w="2377440" h="2322829">
                    <a:moveTo>
                      <a:pt x="0" y="1161288"/>
                    </a:moveTo>
                    <a:lnTo>
                      <a:pt x="580644" y="0"/>
                    </a:lnTo>
                    <a:lnTo>
                      <a:pt x="1796796" y="0"/>
                    </a:lnTo>
                    <a:lnTo>
                      <a:pt x="2377440" y="1161288"/>
                    </a:lnTo>
                    <a:lnTo>
                      <a:pt x="1796796" y="2322576"/>
                    </a:lnTo>
                    <a:lnTo>
                      <a:pt x="580644" y="2322576"/>
                    </a:lnTo>
                    <a:lnTo>
                      <a:pt x="0" y="1161288"/>
                    </a:lnTo>
                    <a:close/>
                  </a:path>
                </a:pathLst>
              </a:custGeom>
              <a:ln w="76200">
                <a:solidFill>
                  <a:srgbClr val="931F92"/>
                </a:solidFill>
              </a:ln>
            </p:spPr>
            <p:txBody>
              <a:bodyPr wrap="square" lIns="0" tIns="0" rIns="0" bIns="0" rtlCol="0"/>
              <a:lstStyle/>
              <a:p>
                <a:endParaRPr/>
              </a:p>
            </p:txBody>
          </p:sp>
        </p:grpSp>
        <p:sp>
          <p:nvSpPr>
            <p:cNvPr id="56" name="object 56"/>
            <p:cNvSpPr/>
            <p:nvPr/>
          </p:nvSpPr>
          <p:spPr>
            <a:xfrm>
              <a:off x="6455664" y="4453128"/>
              <a:ext cx="558165" cy="475615"/>
            </a:xfrm>
            <a:custGeom>
              <a:avLst/>
              <a:gdLst/>
              <a:ahLst/>
              <a:cxnLst/>
              <a:rect l="l" t="t" r="r" b="b"/>
              <a:pathLst>
                <a:path w="558165" h="475614">
                  <a:moveTo>
                    <a:pt x="278891" y="0"/>
                  </a:moveTo>
                  <a:lnTo>
                    <a:pt x="213106" y="181610"/>
                  </a:lnTo>
                  <a:lnTo>
                    <a:pt x="0" y="181610"/>
                  </a:lnTo>
                  <a:lnTo>
                    <a:pt x="172338" y="293877"/>
                  </a:lnTo>
                  <a:lnTo>
                    <a:pt x="106553" y="475488"/>
                  </a:lnTo>
                  <a:lnTo>
                    <a:pt x="278891" y="363220"/>
                  </a:lnTo>
                  <a:lnTo>
                    <a:pt x="451231" y="475488"/>
                  </a:lnTo>
                  <a:lnTo>
                    <a:pt x="385444" y="293877"/>
                  </a:lnTo>
                  <a:lnTo>
                    <a:pt x="557784" y="181610"/>
                  </a:lnTo>
                  <a:lnTo>
                    <a:pt x="344678" y="181610"/>
                  </a:lnTo>
                  <a:lnTo>
                    <a:pt x="278891" y="0"/>
                  </a:lnTo>
                  <a:close/>
                </a:path>
              </a:pathLst>
            </a:custGeom>
            <a:solidFill>
              <a:srgbClr val="00AFEF"/>
            </a:solidFill>
          </p:spPr>
          <p:txBody>
            <a:bodyPr wrap="square" lIns="0" tIns="0" rIns="0" bIns="0" rtlCol="0"/>
            <a:lstStyle/>
            <a:p>
              <a:endParaRPr/>
            </a:p>
          </p:txBody>
        </p:sp>
        <p:sp>
          <p:nvSpPr>
            <p:cNvPr id="57" name="object 57"/>
            <p:cNvSpPr/>
            <p:nvPr/>
          </p:nvSpPr>
          <p:spPr>
            <a:xfrm>
              <a:off x="4425696" y="5605271"/>
              <a:ext cx="558165" cy="466725"/>
            </a:xfrm>
            <a:custGeom>
              <a:avLst/>
              <a:gdLst/>
              <a:ahLst/>
              <a:cxnLst/>
              <a:rect l="l" t="t" r="r" b="b"/>
              <a:pathLst>
                <a:path w="558164" h="466725">
                  <a:moveTo>
                    <a:pt x="278891" y="0"/>
                  </a:moveTo>
                  <a:lnTo>
                    <a:pt x="213105" y="178180"/>
                  </a:lnTo>
                  <a:lnTo>
                    <a:pt x="0" y="178180"/>
                  </a:lnTo>
                  <a:lnTo>
                    <a:pt x="172338" y="288163"/>
                  </a:lnTo>
                  <a:lnTo>
                    <a:pt x="106552" y="466343"/>
                  </a:lnTo>
                  <a:lnTo>
                    <a:pt x="278891" y="356235"/>
                  </a:lnTo>
                  <a:lnTo>
                    <a:pt x="451230" y="466343"/>
                  </a:lnTo>
                  <a:lnTo>
                    <a:pt x="385444" y="288163"/>
                  </a:lnTo>
                  <a:lnTo>
                    <a:pt x="557783" y="178180"/>
                  </a:lnTo>
                  <a:lnTo>
                    <a:pt x="344677" y="178180"/>
                  </a:lnTo>
                  <a:lnTo>
                    <a:pt x="278891" y="0"/>
                  </a:lnTo>
                  <a:close/>
                </a:path>
              </a:pathLst>
            </a:custGeom>
            <a:solidFill>
              <a:srgbClr val="00AFEF"/>
            </a:solidFill>
          </p:spPr>
          <p:txBody>
            <a:bodyPr wrap="square" lIns="0" tIns="0" rIns="0" bIns="0" rtlCol="0"/>
            <a:lstStyle/>
            <a:p>
              <a:endParaRPr/>
            </a:p>
          </p:txBody>
        </p:sp>
        <p:sp>
          <p:nvSpPr>
            <p:cNvPr id="58" name="object 58"/>
            <p:cNvSpPr/>
            <p:nvPr/>
          </p:nvSpPr>
          <p:spPr>
            <a:xfrm>
              <a:off x="8476488" y="5532120"/>
              <a:ext cx="558165" cy="466725"/>
            </a:xfrm>
            <a:custGeom>
              <a:avLst/>
              <a:gdLst/>
              <a:ahLst/>
              <a:cxnLst/>
              <a:rect l="l" t="t" r="r" b="b"/>
              <a:pathLst>
                <a:path w="558165" h="466725">
                  <a:moveTo>
                    <a:pt x="278891" y="0"/>
                  </a:moveTo>
                  <a:lnTo>
                    <a:pt x="213105" y="178180"/>
                  </a:lnTo>
                  <a:lnTo>
                    <a:pt x="0" y="178180"/>
                  </a:lnTo>
                  <a:lnTo>
                    <a:pt x="172338" y="288163"/>
                  </a:lnTo>
                  <a:lnTo>
                    <a:pt x="106552" y="466343"/>
                  </a:lnTo>
                  <a:lnTo>
                    <a:pt x="278891" y="356234"/>
                  </a:lnTo>
                  <a:lnTo>
                    <a:pt x="451230" y="466343"/>
                  </a:lnTo>
                  <a:lnTo>
                    <a:pt x="385444" y="288163"/>
                  </a:lnTo>
                  <a:lnTo>
                    <a:pt x="557783" y="178180"/>
                  </a:lnTo>
                  <a:lnTo>
                    <a:pt x="344677" y="178180"/>
                  </a:lnTo>
                  <a:lnTo>
                    <a:pt x="278891" y="0"/>
                  </a:lnTo>
                  <a:close/>
                </a:path>
              </a:pathLst>
            </a:custGeom>
            <a:solidFill>
              <a:srgbClr val="00AFEF"/>
            </a:solidFill>
          </p:spPr>
          <p:txBody>
            <a:bodyPr wrap="square" lIns="0" tIns="0" rIns="0" bIns="0" rtlCol="0"/>
            <a:lstStyle/>
            <a:p>
              <a:endParaRPr/>
            </a:p>
          </p:txBody>
        </p:sp>
        <p:sp>
          <p:nvSpPr>
            <p:cNvPr id="59" name="object 59"/>
            <p:cNvSpPr/>
            <p:nvPr/>
          </p:nvSpPr>
          <p:spPr>
            <a:xfrm>
              <a:off x="6428232" y="6821423"/>
              <a:ext cx="558165" cy="475615"/>
            </a:xfrm>
            <a:custGeom>
              <a:avLst/>
              <a:gdLst/>
              <a:ahLst/>
              <a:cxnLst/>
              <a:rect l="l" t="t" r="r" b="b"/>
              <a:pathLst>
                <a:path w="558165" h="475615">
                  <a:moveTo>
                    <a:pt x="278891" y="0"/>
                  </a:moveTo>
                  <a:lnTo>
                    <a:pt x="213106" y="181610"/>
                  </a:lnTo>
                  <a:lnTo>
                    <a:pt x="0" y="181610"/>
                  </a:lnTo>
                  <a:lnTo>
                    <a:pt x="172338" y="293877"/>
                  </a:lnTo>
                  <a:lnTo>
                    <a:pt x="106552" y="475488"/>
                  </a:lnTo>
                  <a:lnTo>
                    <a:pt x="278891" y="363219"/>
                  </a:lnTo>
                  <a:lnTo>
                    <a:pt x="451231" y="475488"/>
                  </a:lnTo>
                  <a:lnTo>
                    <a:pt x="385444" y="293877"/>
                  </a:lnTo>
                  <a:lnTo>
                    <a:pt x="557784" y="181610"/>
                  </a:lnTo>
                  <a:lnTo>
                    <a:pt x="344677" y="181610"/>
                  </a:lnTo>
                  <a:lnTo>
                    <a:pt x="278891" y="0"/>
                  </a:lnTo>
                  <a:close/>
                </a:path>
              </a:pathLst>
            </a:custGeom>
            <a:solidFill>
              <a:srgbClr val="00AFEF"/>
            </a:solidFill>
          </p:spPr>
          <p:txBody>
            <a:bodyPr wrap="square" lIns="0" tIns="0" rIns="0" bIns="0" rtlCol="0"/>
            <a:lstStyle/>
            <a:p>
              <a:endParaRPr/>
            </a:p>
          </p:txBody>
        </p:sp>
        <p:sp>
          <p:nvSpPr>
            <p:cNvPr id="60" name="object 60"/>
            <p:cNvSpPr/>
            <p:nvPr/>
          </p:nvSpPr>
          <p:spPr>
            <a:xfrm>
              <a:off x="4370832" y="8065007"/>
              <a:ext cx="558165" cy="466725"/>
            </a:xfrm>
            <a:custGeom>
              <a:avLst/>
              <a:gdLst/>
              <a:ahLst/>
              <a:cxnLst/>
              <a:rect l="l" t="t" r="r" b="b"/>
              <a:pathLst>
                <a:path w="558164" h="466725">
                  <a:moveTo>
                    <a:pt x="278891" y="0"/>
                  </a:moveTo>
                  <a:lnTo>
                    <a:pt x="213105" y="178181"/>
                  </a:lnTo>
                  <a:lnTo>
                    <a:pt x="0" y="178181"/>
                  </a:lnTo>
                  <a:lnTo>
                    <a:pt x="172338" y="288163"/>
                  </a:lnTo>
                  <a:lnTo>
                    <a:pt x="106552" y="466344"/>
                  </a:lnTo>
                  <a:lnTo>
                    <a:pt x="278891" y="356235"/>
                  </a:lnTo>
                  <a:lnTo>
                    <a:pt x="451230" y="466344"/>
                  </a:lnTo>
                  <a:lnTo>
                    <a:pt x="385444" y="288163"/>
                  </a:lnTo>
                  <a:lnTo>
                    <a:pt x="557783" y="178181"/>
                  </a:lnTo>
                  <a:lnTo>
                    <a:pt x="344677" y="178181"/>
                  </a:lnTo>
                  <a:lnTo>
                    <a:pt x="278891" y="0"/>
                  </a:lnTo>
                  <a:close/>
                </a:path>
              </a:pathLst>
            </a:custGeom>
            <a:solidFill>
              <a:srgbClr val="00AFEF"/>
            </a:solidFill>
          </p:spPr>
          <p:txBody>
            <a:bodyPr wrap="square" lIns="0" tIns="0" rIns="0" bIns="0" rtlCol="0"/>
            <a:lstStyle/>
            <a:p>
              <a:endParaRPr/>
            </a:p>
          </p:txBody>
        </p:sp>
        <p:sp>
          <p:nvSpPr>
            <p:cNvPr id="61" name="object 61"/>
            <p:cNvSpPr/>
            <p:nvPr/>
          </p:nvSpPr>
          <p:spPr>
            <a:xfrm>
              <a:off x="8567928" y="8165592"/>
              <a:ext cx="558165" cy="475615"/>
            </a:xfrm>
            <a:custGeom>
              <a:avLst/>
              <a:gdLst/>
              <a:ahLst/>
              <a:cxnLst/>
              <a:rect l="l" t="t" r="r" b="b"/>
              <a:pathLst>
                <a:path w="558165" h="475615">
                  <a:moveTo>
                    <a:pt x="278892" y="0"/>
                  </a:moveTo>
                  <a:lnTo>
                    <a:pt x="213105" y="181609"/>
                  </a:lnTo>
                  <a:lnTo>
                    <a:pt x="0" y="181609"/>
                  </a:lnTo>
                  <a:lnTo>
                    <a:pt x="172339" y="293877"/>
                  </a:lnTo>
                  <a:lnTo>
                    <a:pt x="106552" y="475487"/>
                  </a:lnTo>
                  <a:lnTo>
                    <a:pt x="278892" y="363219"/>
                  </a:lnTo>
                  <a:lnTo>
                    <a:pt x="451230" y="475487"/>
                  </a:lnTo>
                  <a:lnTo>
                    <a:pt x="385445" y="293877"/>
                  </a:lnTo>
                  <a:lnTo>
                    <a:pt x="557783" y="181609"/>
                  </a:lnTo>
                  <a:lnTo>
                    <a:pt x="344677" y="181609"/>
                  </a:lnTo>
                  <a:lnTo>
                    <a:pt x="278892" y="0"/>
                  </a:lnTo>
                  <a:close/>
                </a:path>
              </a:pathLst>
            </a:custGeom>
            <a:solidFill>
              <a:srgbClr val="00AFEF"/>
            </a:solidFill>
          </p:spPr>
          <p:txBody>
            <a:bodyPr wrap="square" lIns="0" tIns="0" rIns="0" bIns="0" rtlCol="0"/>
            <a:lstStyle/>
            <a:p>
              <a:endParaRPr/>
            </a:p>
          </p:txBody>
        </p:sp>
        <p:sp>
          <p:nvSpPr>
            <p:cNvPr id="62" name="object 62"/>
            <p:cNvSpPr/>
            <p:nvPr/>
          </p:nvSpPr>
          <p:spPr>
            <a:xfrm>
              <a:off x="10579607" y="6922007"/>
              <a:ext cx="558165" cy="475615"/>
            </a:xfrm>
            <a:custGeom>
              <a:avLst/>
              <a:gdLst/>
              <a:ahLst/>
              <a:cxnLst/>
              <a:rect l="l" t="t" r="r" b="b"/>
              <a:pathLst>
                <a:path w="558165" h="475615">
                  <a:moveTo>
                    <a:pt x="278892" y="0"/>
                  </a:moveTo>
                  <a:lnTo>
                    <a:pt x="213106" y="181610"/>
                  </a:lnTo>
                  <a:lnTo>
                    <a:pt x="0" y="181610"/>
                  </a:lnTo>
                  <a:lnTo>
                    <a:pt x="172339" y="293878"/>
                  </a:lnTo>
                  <a:lnTo>
                    <a:pt x="106552" y="475488"/>
                  </a:lnTo>
                  <a:lnTo>
                    <a:pt x="278892" y="363220"/>
                  </a:lnTo>
                  <a:lnTo>
                    <a:pt x="451231" y="475488"/>
                  </a:lnTo>
                  <a:lnTo>
                    <a:pt x="385445" y="293878"/>
                  </a:lnTo>
                  <a:lnTo>
                    <a:pt x="557784" y="181610"/>
                  </a:lnTo>
                  <a:lnTo>
                    <a:pt x="344677" y="181610"/>
                  </a:lnTo>
                  <a:lnTo>
                    <a:pt x="278892" y="0"/>
                  </a:lnTo>
                  <a:close/>
                </a:path>
              </a:pathLst>
            </a:custGeom>
            <a:solidFill>
              <a:srgbClr val="00AFEF"/>
            </a:solidFill>
          </p:spPr>
          <p:txBody>
            <a:bodyPr wrap="square" lIns="0" tIns="0" rIns="0" bIns="0" rtlCol="0"/>
            <a:lstStyle/>
            <a:p>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a:extLst>
              <a:ext uri="{C183D7F6-B498-43B3-948B-1728B52AA6E4}">
                <adec:decorative xmlns:adec="http://schemas.microsoft.com/office/drawing/2017/decorative" val="1"/>
              </a:ext>
            </a:extLst>
          </p:cNvPr>
          <p:cNvSpPr/>
          <p:nvPr/>
        </p:nvSpPr>
        <p:spPr>
          <a:xfrm>
            <a:off x="3081527" y="265175"/>
            <a:ext cx="12353925" cy="1161415"/>
          </a:xfrm>
          <a:custGeom>
            <a:avLst/>
            <a:gdLst/>
            <a:ahLst/>
            <a:cxnLst/>
            <a:rect l="l" t="t" r="r" b="b"/>
            <a:pathLst>
              <a:path w="12353925" h="1161415">
                <a:moveTo>
                  <a:pt x="12330176" y="0"/>
                </a:moveTo>
                <a:lnTo>
                  <a:pt x="23368" y="0"/>
                </a:lnTo>
                <a:lnTo>
                  <a:pt x="17145" y="0"/>
                </a:lnTo>
                <a:lnTo>
                  <a:pt x="11176" y="2158"/>
                </a:lnTo>
                <a:lnTo>
                  <a:pt x="2413" y="9905"/>
                </a:lnTo>
                <a:lnTo>
                  <a:pt x="0" y="15113"/>
                </a:lnTo>
                <a:lnTo>
                  <a:pt x="0" y="1146175"/>
                </a:lnTo>
                <a:lnTo>
                  <a:pt x="2413" y="1151381"/>
                </a:lnTo>
                <a:lnTo>
                  <a:pt x="11176" y="1159128"/>
                </a:lnTo>
                <a:lnTo>
                  <a:pt x="17145" y="1161288"/>
                </a:lnTo>
                <a:lnTo>
                  <a:pt x="12330176" y="1161288"/>
                </a:lnTo>
                <a:lnTo>
                  <a:pt x="12339292" y="1159680"/>
                </a:lnTo>
                <a:lnTo>
                  <a:pt x="12346717" y="1155287"/>
                </a:lnTo>
                <a:lnTo>
                  <a:pt x="12351714" y="1148750"/>
                </a:lnTo>
                <a:lnTo>
                  <a:pt x="12353543" y="1140714"/>
                </a:lnTo>
                <a:lnTo>
                  <a:pt x="12353543" y="20574"/>
                </a:lnTo>
                <a:lnTo>
                  <a:pt x="12351714" y="12537"/>
                </a:lnTo>
                <a:lnTo>
                  <a:pt x="12346717" y="6000"/>
                </a:lnTo>
                <a:lnTo>
                  <a:pt x="12339292" y="1607"/>
                </a:lnTo>
                <a:lnTo>
                  <a:pt x="12330176" y="0"/>
                </a:lnTo>
                <a:close/>
              </a:path>
            </a:pathLst>
          </a:custGeom>
          <a:solidFill>
            <a:srgbClr val="AC162C"/>
          </a:solidFill>
        </p:spPr>
        <p:txBody>
          <a:bodyPr wrap="square" lIns="0" tIns="0" rIns="0" bIns="0" rtlCol="0"/>
          <a:lstStyle/>
          <a:p>
            <a:endParaRPr/>
          </a:p>
        </p:txBody>
      </p:sp>
      <p:sp>
        <p:nvSpPr>
          <p:cNvPr id="4" name="object 4" descr="$PPTXTitle"/>
          <p:cNvSpPr txBox="1">
            <a:spLocks noGrp="1"/>
          </p:cNvSpPr>
          <p:nvPr>
            <p:ph type="title"/>
          </p:nvPr>
        </p:nvSpPr>
        <p:spPr>
          <a:xfrm>
            <a:off x="6887209" y="272618"/>
            <a:ext cx="4799330" cy="959485"/>
          </a:xfrm>
          <a:prstGeom prst="rect">
            <a:avLst/>
          </a:prstGeom>
        </p:spPr>
        <p:txBody>
          <a:bodyPr vert="horz" wrap="square" lIns="0" tIns="15875" rIns="0" bIns="0" rtlCol="0">
            <a:spAutoFit/>
          </a:bodyPr>
          <a:lstStyle/>
          <a:p>
            <a:pPr marL="12700">
              <a:lnSpc>
                <a:spcPct val="100000"/>
              </a:lnSpc>
              <a:spcBef>
                <a:spcPts val="125"/>
              </a:spcBef>
            </a:pPr>
            <a:r>
              <a:rPr sz="6100" b="0" spc="-825" dirty="0">
                <a:latin typeface="Arial Black"/>
                <a:cs typeface="Arial Black"/>
              </a:rPr>
              <a:t>REFERENCES</a:t>
            </a:r>
            <a:endParaRPr sz="6100" dirty="0">
              <a:latin typeface="Arial Black"/>
              <a:cs typeface="Arial Black"/>
            </a:endParaRPr>
          </a:p>
        </p:txBody>
      </p:sp>
      <p:sp>
        <p:nvSpPr>
          <p:cNvPr id="2" name="object 2"/>
          <p:cNvSpPr txBox="1"/>
          <p:nvPr/>
        </p:nvSpPr>
        <p:spPr>
          <a:xfrm>
            <a:off x="536257" y="1579562"/>
            <a:ext cx="17435195" cy="8028305"/>
          </a:xfrm>
          <a:prstGeom prst="rect">
            <a:avLst/>
          </a:prstGeom>
        </p:spPr>
        <p:txBody>
          <a:bodyPr vert="horz" wrap="square" lIns="0" tIns="17145" rIns="0" bIns="0" rtlCol="0">
            <a:spAutoFit/>
          </a:bodyPr>
          <a:lstStyle/>
          <a:p>
            <a:pPr marL="355600" indent="-342900">
              <a:lnSpc>
                <a:spcPts val="1689"/>
              </a:lnSpc>
              <a:spcBef>
                <a:spcPts val="135"/>
              </a:spcBef>
              <a:buFont typeface="Arial"/>
              <a:buChar char="•"/>
              <a:tabLst>
                <a:tab pos="355600" algn="l"/>
              </a:tabLst>
            </a:pPr>
            <a:r>
              <a:rPr sz="1550" spc="75" dirty="0">
                <a:latin typeface="Tahoma"/>
                <a:cs typeface="Tahoma"/>
              </a:rPr>
              <a:t>Bainbridge</a:t>
            </a:r>
            <a:r>
              <a:rPr sz="1550" spc="-60" dirty="0">
                <a:latin typeface="Tahoma"/>
                <a:cs typeface="Tahoma"/>
              </a:rPr>
              <a:t> </a:t>
            </a:r>
            <a:r>
              <a:rPr sz="1550" dirty="0">
                <a:latin typeface="Tahoma"/>
                <a:cs typeface="Tahoma"/>
              </a:rPr>
              <a:t>KE,</a:t>
            </a:r>
            <a:r>
              <a:rPr sz="1550" spc="-60" dirty="0">
                <a:latin typeface="Tahoma"/>
                <a:cs typeface="Tahoma"/>
              </a:rPr>
              <a:t> </a:t>
            </a:r>
            <a:r>
              <a:rPr sz="1550" spc="100" dirty="0">
                <a:latin typeface="Tahoma"/>
                <a:cs typeface="Tahoma"/>
              </a:rPr>
              <a:t>Hoffman</a:t>
            </a:r>
            <a:r>
              <a:rPr sz="1550" spc="-70" dirty="0">
                <a:latin typeface="Tahoma"/>
                <a:cs typeface="Tahoma"/>
              </a:rPr>
              <a:t> </a:t>
            </a:r>
            <a:r>
              <a:rPr sz="1550" spc="-65" dirty="0">
                <a:latin typeface="Tahoma"/>
                <a:cs typeface="Tahoma"/>
              </a:rPr>
              <a:t>HJ,</a:t>
            </a:r>
            <a:r>
              <a:rPr sz="1550" spc="10" dirty="0">
                <a:latin typeface="Tahoma"/>
                <a:cs typeface="Tahoma"/>
              </a:rPr>
              <a:t> </a:t>
            </a:r>
            <a:r>
              <a:rPr sz="1550" spc="60" dirty="0">
                <a:latin typeface="Tahoma"/>
                <a:cs typeface="Tahoma"/>
              </a:rPr>
              <a:t>Cowie</a:t>
            </a:r>
            <a:r>
              <a:rPr sz="1550" spc="15" dirty="0">
                <a:latin typeface="Tahoma"/>
                <a:cs typeface="Tahoma"/>
              </a:rPr>
              <a:t> </a:t>
            </a:r>
            <a:r>
              <a:rPr sz="1550" dirty="0">
                <a:latin typeface="Tahoma"/>
                <a:cs typeface="Tahoma"/>
              </a:rPr>
              <a:t>CC.</a:t>
            </a:r>
            <a:r>
              <a:rPr sz="1550" spc="-25" dirty="0">
                <a:latin typeface="Tahoma"/>
                <a:cs typeface="Tahoma"/>
              </a:rPr>
              <a:t> </a:t>
            </a:r>
            <a:r>
              <a:rPr sz="1550" spc="70" dirty="0">
                <a:latin typeface="Tahoma"/>
                <a:cs typeface="Tahoma"/>
              </a:rPr>
              <a:t>Diabetes</a:t>
            </a:r>
            <a:r>
              <a:rPr sz="1550" spc="5" dirty="0">
                <a:latin typeface="Tahoma"/>
                <a:cs typeface="Tahoma"/>
              </a:rPr>
              <a:t> </a:t>
            </a:r>
            <a:r>
              <a:rPr sz="1550" spc="90" dirty="0">
                <a:latin typeface="Tahoma"/>
                <a:cs typeface="Tahoma"/>
              </a:rPr>
              <a:t>and</a:t>
            </a:r>
            <a:r>
              <a:rPr sz="1550" spc="-75" dirty="0">
                <a:latin typeface="Tahoma"/>
                <a:cs typeface="Tahoma"/>
              </a:rPr>
              <a:t> </a:t>
            </a:r>
            <a:r>
              <a:rPr sz="1550" spc="70" dirty="0">
                <a:latin typeface="Tahoma"/>
                <a:cs typeface="Tahoma"/>
              </a:rPr>
              <a:t>hearing</a:t>
            </a:r>
            <a:r>
              <a:rPr sz="1550" spc="-35" dirty="0">
                <a:latin typeface="Tahoma"/>
                <a:cs typeface="Tahoma"/>
              </a:rPr>
              <a:t> </a:t>
            </a:r>
            <a:r>
              <a:rPr sz="1550" spc="85" dirty="0">
                <a:latin typeface="Tahoma"/>
                <a:cs typeface="Tahoma"/>
              </a:rPr>
              <a:t>impairment</a:t>
            </a:r>
            <a:r>
              <a:rPr sz="1550" spc="-15" dirty="0">
                <a:latin typeface="Tahoma"/>
                <a:cs typeface="Tahoma"/>
              </a:rPr>
              <a:t> </a:t>
            </a:r>
            <a:r>
              <a:rPr sz="1550" spc="50" dirty="0">
                <a:latin typeface="Tahoma"/>
                <a:cs typeface="Tahoma"/>
              </a:rPr>
              <a:t>in</a:t>
            </a:r>
            <a:r>
              <a:rPr sz="1550" dirty="0">
                <a:latin typeface="Tahoma"/>
                <a:cs typeface="Tahoma"/>
              </a:rPr>
              <a:t> </a:t>
            </a:r>
            <a:r>
              <a:rPr sz="1550" spc="60" dirty="0">
                <a:latin typeface="Tahoma"/>
                <a:cs typeface="Tahoma"/>
              </a:rPr>
              <a:t>the</a:t>
            </a:r>
            <a:r>
              <a:rPr sz="1550" spc="15" dirty="0">
                <a:latin typeface="Tahoma"/>
                <a:cs typeface="Tahoma"/>
              </a:rPr>
              <a:t> </a:t>
            </a:r>
            <a:r>
              <a:rPr sz="1550" spc="75" dirty="0">
                <a:latin typeface="Tahoma"/>
                <a:cs typeface="Tahoma"/>
              </a:rPr>
              <a:t>United</a:t>
            </a:r>
            <a:r>
              <a:rPr sz="1550" dirty="0">
                <a:latin typeface="Tahoma"/>
                <a:cs typeface="Tahoma"/>
              </a:rPr>
              <a:t> States:</a:t>
            </a:r>
            <a:r>
              <a:rPr sz="1550" spc="-95" dirty="0">
                <a:latin typeface="Tahoma"/>
                <a:cs typeface="Tahoma"/>
              </a:rPr>
              <a:t> </a:t>
            </a:r>
            <a:r>
              <a:rPr sz="1550" spc="85" dirty="0">
                <a:latin typeface="Tahoma"/>
                <a:cs typeface="Tahoma"/>
              </a:rPr>
              <a:t>audiometric</a:t>
            </a:r>
            <a:r>
              <a:rPr sz="1550" spc="-70" dirty="0">
                <a:latin typeface="Tahoma"/>
                <a:cs typeface="Tahoma"/>
              </a:rPr>
              <a:t> </a:t>
            </a:r>
            <a:r>
              <a:rPr sz="1550" spc="65" dirty="0">
                <a:latin typeface="Tahoma"/>
                <a:cs typeface="Tahoma"/>
              </a:rPr>
              <a:t>evidence</a:t>
            </a:r>
            <a:r>
              <a:rPr sz="1550" spc="-55" dirty="0">
                <a:latin typeface="Tahoma"/>
                <a:cs typeface="Tahoma"/>
              </a:rPr>
              <a:t> </a:t>
            </a:r>
            <a:r>
              <a:rPr sz="1550" spc="105" dirty="0">
                <a:latin typeface="Tahoma"/>
                <a:cs typeface="Tahoma"/>
              </a:rPr>
              <a:t>from</a:t>
            </a:r>
            <a:r>
              <a:rPr sz="1550" spc="-65" dirty="0">
                <a:latin typeface="Tahoma"/>
                <a:cs typeface="Tahoma"/>
              </a:rPr>
              <a:t> </a:t>
            </a:r>
            <a:r>
              <a:rPr sz="1550" spc="60" dirty="0">
                <a:latin typeface="Tahoma"/>
                <a:cs typeface="Tahoma"/>
              </a:rPr>
              <a:t>the</a:t>
            </a:r>
            <a:r>
              <a:rPr sz="1550" spc="15" dirty="0">
                <a:latin typeface="Tahoma"/>
                <a:cs typeface="Tahoma"/>
              </a:rPr>
              <a:t> </a:t>
            </a:r>
            <a:r>
              <a:rPr sz="1550" spc="100" dirty="0">
                <a:latin typeface="Tahoma"/>
                <a:cs typeface="Tahoma"/>
              </a:rPr>
              <a:t>National</a:t>
            </a:r>
            <a:r>
              <a:rPr sz="1550" spc="-80" dirty="0">
                <a:latin typeface="Tahoma"/>
                <a:cs typeface="Tahoma"/>
              </a:rPr>
              <a:t> </a:t>
            </a:r>
            <a:r>
              <a:rPr sz="1550" spc="80" dirty="0">
                <a:latin typeface="Tahoma"/>
                <a:cs typeface="Tahoma"/>
              </a:rPr>
              <a:t>Health</a:t>
            </a:r>
            <a:r>
              <a:rPr sz="1550" spc="-70" dirty="0">
                <a:latin typeface="Tahoma"/>
                <a:cs typeface="Tahoma"/>
              </a:rPr>
              <a:t> </a:t>
            </a:r>
            <a:r>
              <a:rPr sz="1550" spc="90" dirty="0">
                <a:latin typeface="Tahoma"/>
                <a:cs typeface="Tahoma"/>
              </a:rPr>
              <a:t>and</a:t>
            </a:r>
            <a:r>
              <a:rPr sz="1550" dirty="0">
                <a:latin typeface="Tahoma"/>
                <a:cs typeface="Tahoma"/>
              </a:rPr>
              <a:t> </a:t>
            </a:r>
            <a:r>
              <a:rPr sz="1550" spc="75" dirty="0">
                <a:latin typeface="Tahoma"/>
                <a:cs typeface="Tahoma"/>
              </a:rPr>
              <a:t>Nutrition</a:t>
            </a:r>
            <a:r>
              <a:rPr sz="1550" spc="5" dirty="0">
                <a:latin typeface="Tahoma"/>
                <a:cs typeface="Tahoma"/>
              </a:rPr>
              <a:t> </a:t>
            </a:r>
            <a:r>
              <a:rPr sz="1550" spc="75" dirty="0">
                <a:latin typeface="Tahoma"/>
                <a:cs typeface="Tahoma"/>
              </a:rPr>
              <a:t>Examination</a:t>
            </a:r>
            <a:r>
              <a:rPr sz="1550" spc="-70" dirty="0">
                <a:latin typeface="Tahoma"/>
                <a:cs typeface="Tahoma"/>
              </a:rPr>
              <a:t> </a:t>
            </a:r>
            <a:r>
              <a:rPr sz="1550" dirty="0">
                <a:latin typeface="Tahoma"/>
                <a:cs typeface="Tahoma"/>
              </a:rPr>
              <a:t>Survey,</a:t>
            </a:r>
            <a:r>
              <a:rPr sz="1550" spc="-65" dirty="0">
                <a:latin typeface="Tahoma"/>
                <a:cs typeface="Tahoma"/>
              </a:rPr>
              <a:t> </a:t>
            </a:r>
            <a:r>
              <a:rPr sz="1550" spc="30" dirty="0">
                <a:latin typeface="Tahoma"/>
                <a:cs typeface="Tahoma"/>
              </a:rPr>
              <a:t>1999</a:t>
            </a:r>
            <a:endParaRPr sz="1550">
              <a:latin typeface="Tahoma"/>
              <a:cs typeface="Tahoma"/>
            </a:endParaRPr>
          </a:p>
          <a:p>
            <a:pPr marL="355600">
              <a:lnSpc>
                <a:spcPts val="1689"/>
              </a:lnSpc>
            </a:pPr>
            <a:r>
              <a:rPr sz="1550" spc="85" dirty="0">
                <a:latin typeface="Tahoma"/>
                <a:cs typeface="Tahoma"/>
              </a:rPr>
              <a:t>to</a:t>
            </a:r>
            <a:r>
              <a:rPr sz="1550" spc="-10" dirty="0">
                <a:latin typeface="Tahoma"/>
                <a:cs typeface="Tahoma"/>
              </a:rPr>
              <a:t> </a:t>
            </a:r>
            <a:r>
              <a:rPr sz="1550" dirty="0">
                <a:latin typeface="Tahoma"/>
                <a:cs typeface="Tahoma"/>
              </a:rPr>
              <a:t>2004.</a:t>
            </a:r>
            <a:r>
              <a:rPr sz="1550" spc="-65" dirty="0">
                <a:latin typeface="Tahoma"/>
                <a:cs typeface="Tahoma"/>
              </a:rPr>
              <a:t> </a:t>
            </a:r>
            <a:r>
              <a:rPr sz="1550" spc="85" dirty="0">
                <a:latin typeface="Tahoma"/>
                <a:cs typeface="Tahoma"/>
              </a:rPr>
              <a:t>Annals</a:t>
            </a:r>
            <a:r>
              <a:rPr sz="1550" spc="-25" dirty="0">
                <a:latin typeface="Tahoma"/>
                <a:cs typeface="Tahoma"/>
              </a:rPr>
              <a:t> </a:t>
            </a:r>
            <a:r>
              <a:rPr sz="1550" spc="70" dirty="0">
                <a:latin typeface="Tahoma"/>
                <a:cs typeface="Tahoma"/>
              </a:rPr>
              <a:t>of</a:t>
            </a:r>
            <a:r>
              <a:rPr sz="1550" spc="-30" dirty="0">
                <a:latin typeface="Tahoma"/>
                <a:cs typeface="Tahoma"/>
              </a:rPr>
              <a:t> </a:t>
            </a:r>
            <a:r>
              <a:rPr sz="1550" spc="75" dirty="0">
                <a:latin typeface="Tahoma"/>
                <a:cs typeface="Tahoma"/>
              </a:rPr>
              <a:t>internal</a:t>
            </a:r>
            <a:r>
              <a:rPr sz="1550" spc="-30" dirty="0">
                <a:latin typeface="Tahoma"/>
                <a:cs typeface="Tahoma"/>
              </a:rPr>
              <a:t> </a:t>
            </a:r>
            <a:r>
              <a:rPr sz="1550" spc="70" dirty="0">
                <a:latin typeface="Tahoma"/>
                <a:cs typeface="Tahoma"/>
              </a:rPr>
              <a:t>medicine.</a:t>
            </a:r>
            <a:r>
              <a:rPr sz="1550" spc="25" dirty="0">
                <a:latin typeface="Tahoma"/>
                <a:cs typeface="Tahoma"/>
              </a:rPr>
              <a:t> </a:t>
            </a:r>
            <a:r>
              <a:rPr sz="1550" spc="-10" dirty="0">
                <a:latin typeface="Tahoma"/>
                <a:cs typeface="Tahoma"/>
              </a:rPr>
              <a:t>2008;149(1):1–</a:t>
            </a:r>
            <a:r>
              <a:rPr sz="1550" spc="-25" dirty="0">
                <a:latin typeface="Tahoma"/>
                <a:cs typeface="Tahoma"/>
              </a:rPr>
              <a:t>10.</a:t>
            </a:r>
            <a:endParaRPr sz="1550">
              <a:latin typeface="Tahoma"/>
              <a:cs typeface="Tahoma"/>
            </a:endParaRPr>
          </a:p>
          <a:p>
            <a:pPr marL="355600" indent="-342900">
              <a:lnSpc>
                <a:spcPct val="100000"/>
              </a:lnSpc>
              <a:spcBef>
                <a:spcPts val="85"/>
              </a:spcBef>
              <a:buFont typeface="Arial"/>
              <a:buChar char="•"/>
              <a:tabLst>
                <a:tab pos="355600" algn="l"/>
              </a:tabLst>
            </a:pPr>
            <a:r>
              <a:rPr sz="1550" spc="110" dirty="0">
                <a:latin typeface="Tahoma"/>
                <a:cs typeface="Tahoma"/>
              </a:rPr>
              <a:t>Meek</a:t>
            </a:r>
            <a:r>
              <a:rPr sz="1550" dirty="0">
                <a:latin typeface="Tahoma"/>
                <a:cs typeface="Tahoma"/>
              </a:rPr>
              <a:t> DR.</a:t>
            </a:r>
            <a:r>
              <a:rPr sz="1550" spc="-25" dirty="0">
                <a:latin typeface="Tahoma"/>
                <a:cs typeface="Tahoma"/>
              </a:rPr>
              <a:t> </a:t>
            </a:r>
            <a:r>
              <a:rPr sz="1550" spc="90" dirty="0">
                <a:latin typeface="Tahoma"/>
                <a:cs typeface="Tahoma"/>
              </a:rPr>
              <a:t>Dinner</a:t>
            </a:r>
            <a:r>
              <a:rPr sz="1550" spc="-105" dirty="0">
                <a:latin typeface="Tahoma"/>
                <a:cs typeface="Tahoma"/>
              </a:rPr>
              <a:t> </a:t>
            </a:r>
            <a:r>
              <a:rPr sz="1550" spc="75" dirty="0">
                <a:latin typeface="Tahoma"/>
                <a:cs typeface="Tahoma"/>
              </a:rPr>
              <a:t>table</a:t>
            </a:r>
            <a:r>
              <a:rPr sz="1550" spc="-55" dirty="0">
                <a:latin typeface="Tahoma"/>
                <a:cs typeface="Tahoma"/>
              </a:rPr>
              <a:t> </a:t>
            </a:r>
            <a:r>
              <a:rPr sz="1550" spc="65" dirty="0">
                <a:latin typeface="Tahoma"/>
                <a:cs typeface="Tahoma"/>
              </a:rPr>
              <a:t>syndrome:</a:t>
            </a:r>
            <a:r>
              <a:rPr sz="1550" spc="-25" dirty="0">
                <a:latin typeface="Tahoma"/>
                <a:cs typeface="Tahoma"/>
              </a:rPr>
              <a:t> </a:t>
            </a:r>
            <a:r>
              <a:rPr sz="1550" spc="70" dirty="0">
                <a:latin typeface="Tahoma"/>
                <a:cs typeface="Tahoma"/>
              </a:rPr>
              <a:t>A</a:t>
            </a:r>
            <a:r>
              <a:rPr sz="1550" spc="-20" dirty="0">
                <a:latin typeface="Tahoma"/>
                <a:cs typeface="Tahoma"/>
              </a:rPr>
              <a:t> </a:t>
            </a:r>
            <a:r>
              <a:rPr sz="1550" spc="80" dirty="0">
                <a:latin typeface="Tahoma"/>
                <a:cs typeface="Tahoma"/>
              </a:rPr>
              <a:t>phenomenological</a:t>
            </a:r>
            <a:r>
              <a:rPr sz="1550" spc="-80" dirty="0">
                <a:latin typeface="Tahoma"/>
                <a:cs typeface="Tahoma"/>
              </a:rPr>
              <a:t> </a:t>
            </a:r>
            <a:r>
              <a:rPr sz="1550" spc="75" dirty="0">
                <a:latin typeface="Tahoma"/>
                <a:cs typeface="Tahoma"/>
              </a:rPr>
              <a:t>study</a:t>
            </a:r>
            <a:r>
              <a:rPr sz="1550" spc="-40" dirty="0">
                <a:latin typeface="Tahoma"/>
                <a:cs typeface="Tahoma"/>
              </a:rPr>
              <a:t> </a:t>
            </a:r>
            <a:r>
              <a:rPr sz="1550" spc="70" dirty="0">
                <a:latin typeface="Tahoma"/>
                <a:cs typeface="Tahoma"/>
              </a:rPr>
              <a:t>of</a:t>
            </a:r>
            <a:r>
              <a:rPr sz="1550" spc="10" dirty="0">
                <a:latin typeface="Tahoma"/>
                <a:cs typeface="Tahoma"/>
              </a:rPr>
              <a:t> </a:t>
            </a:r>
            <a:r>
              <a:rPr sz="1550" spc="65" dirty="0">
                <a:latin typeface="Tahoma"/>
                <a:cs typeface="Tahoma"/>
              </a:rPr>
              <a:t>deaf</a:t>
            </a:r>
            <a:r>
              <a:rPr sz="1550" spc="-70" dirty="0">
                <a:latin typeface="Tahoma"/>
                <a:cs typeface="Tahoma"/>
              </a:rPr>
              <a:t> </a:t>
            </a:r>
            <a:r>
              <a:rPr sz="1550" spc="50" dirty="0">
                <a:latin typeface="Tahoma"/>
                <a:cs typeface="Tahoma"/>
              </a:rPr>
              <a:t>Individuals'</a:t>
            </a:r>
            <a:r>
              <a:rPr sz="1550" spc="-95" dirty="0">
                <a:latin typeface="Tahoma"/>
                <a:cs typeface="Tahoma"/>
              </a:rPr>
              <a:t> </a:t>
            </a:r>
            <a:r>
              <a:rPr sz="1550" spc="75" dirty="0">
                <a:latin typeface="Tahoma"/>
                <a:cs typeface="Tahoma"/>
              </a:rPr>
              <a:t>experiences</a:t>
            </a:r>
            <a:r>
              <a:rPr sz="1550" spc="-75" dirty="0">
                <a:latin typeface="Tahoma"/>
                <a:cs typeface="Tahoma"/>
              </a:rPr>
              <a:t> </a:t>
            </a:r>
            <a:r>
              <a:rPr sz="1550" spc="75" dirty="0">
                <a:latin typeface="Tahoma"/>
                <a:cs typeface="Tahoma"/>
              </a:rPr>
              <a:t>with</a:t>
            </a:r>
            <a:r>
              <a:rPr sz="1550" spc="-70" dirty="0">
                <a:latin typeface="Tahoma"/>
                <a:cs typeface="Tahoma"/>
              </a:rPr>
              <a:t> </a:t>
            </a:r>
            <a:r>
              <a:rPr sz="1550" spc="70" dirty="0">
                <a:latin typeface="Tahoma"/>
                <a:cs typeface="Tahoma"/>
              </a:rPr>
              <a:t>inaccessible</a:t>
            </a:r>
            <a:r>
              <a:rPr sz="1550" spc="-55" dirty="0">
                <a:latin typeface="Tahoma"/>
                <a:cs typeface="Tahoma"/>
              </a:rPr>
              <a:t> </a:t>
            </a:r>
            <a:r>
              <a:rPr sz="1550" spc="75" dirty="0">
                <a:latin typeface="Tahoma"/>
                <a:cs typeface="Tahoma"/>
              </a:rPr>
              <a:t>communication.</a:t>
            </a:r>
            <a:r>
              <a:rPr sz="1550" spc="-25" dirty="0">
                <a:latin typeface="Tahoma"/>
                <a:cs typeface="Tahoma"/>
              </a:rPr>
              <a:t> </a:t>
            </a:r>
            <a:r>
              <a:rPr sz="1550" spc="105" dirty="0">
                <a:latin typeface="Tahoma"/>
                <a:cs typeface="Tahoma"/>
              </a:rPr>
              <a:t>The</a:t>
            </a:r>
            <a:r>
              <a:rPr sz="1550" spc="-55" dirty="0">
                <a:latin typeface="Tahoma"/>
                <a:cs typeface="Tahoma"/>
              </a:rPr>
              <a:t> </a:t>
            </a:r>
            <a:r>
              <a:rPr sz="1550" spc="65" dirty="0">
                <a:latin typeface="Tahoma"/>
                <a:cs typeface="Tahoma"/>
              </a:rPr>
              <a:t>Qualitative</a:t>
            </a:r>
            <a:r>
              <a:rPr sz="1550" spc="-65" dirty="0">
                <a:latin typeface="Tahoma"/>
                <a:cs typeface="Tahoma"/>
              </a:rPr>
              <a:t> </a:t>
            </a:r>
            <a:r>
              <a:rPr sz="1550" spc="55" dirty="0">
                <a:latin typeface="Tahoma"/>
                <a:cs typeface="Tahoma"/>
              </a:rPr>
              <a:t>Report.</a:t>
            </a:r>
            <a:r>
              <a:rPr sz="1550" spc="-20" dirty="0">
                <a:latin typeface="Tahoma"/>
                <a:cs typeface="Tahoma"/>
              </a:rPr>
              <a:t> </a:t>
            </a:r>
            <a:r>
              <a:rPr sz="1550" dirty="0">
                <a:latin typeface="Tahoma"/>
                <a:cs typeface="Tahoma"/>
              </a:rPr>
              <a:t>2020;25(6):1676A-</a:t>
            </a:r>
            <a:r>
              <a:rPr sz="1550" spc="-25" dirty="0">
                <a:latin typeface="Tahoma"/>
                <a:cs typeface="Tahoma"/>
              </a:rPr>
              <a:t>94.</a:t>
            </a:r>
            <a:endParaRPr sz="1550">
              <a:latin typeface="Tahoma"/>
              <a:cs typeface="Tahoma"/>
            </a:endParaRPr>
          </a:p>
          <a:p>
            <a:pPr marL="355600" indent="-342900">
              <a:lnSpc>
                <a:spcPct val="100000"/>
              </a:lnSpc>
              <a:spcBef>
                <a:spcPts val="85"/>
              </a:spcBef>
              <a:buFont typeface="Arial"/>
              <a:buChar char="•"/>
              <a:tabLst>
                <a:tab pos="355600" algn="l"/>
              </a:tabLst>
            </a:pPr>
            <a:r>
              <a:rPr sz="1550" spc="70" dirty="0">
                <a:latin typeface="Tahoma"/>
                <a:cs typeface="Tahoma"/>
              </a:rPr>
              <a:t>Bhatt</a:t>
            </a:r>
            <a:r>
              <a:rPr sz="1550" spc="-30" dirty="0">
                <a:latin typeface="Tahoma"/>
                <a:cs typeface="Tahoma"/>
              </a:rPr>
              <a:t> </a:t>
            </a:r>
            <a:r>
              <a:rPr sz="1550" spc="-165" dirty="0">
                <a:latin typeface="Tahoma"/>
                <a:cs typeface="Tahoma"/>
              </a:rPr>
              <a:t>J,</a:t>
            </a:r>
            <a:r>
              <a:rPr sz="1550" spc="-75" dirty="0">
                <a:latin typeface="Tahoma"/>
                <a:cs typeface="Tahoma"/>
              </a:rPr>
              <a:t> </a:t>
            </a:r>
            <a:r>
              <a:rPr sz="1550" spc="50" dirty="0">
                <a:latin typeface="Tahoma"/>
                <a:cs typeface="Tahoma"/>
              </a:rPr>
              <a:t>Bathija</a:t>
            </a:r>
            <a:r>
              <a:rPr sz="1550" spc="-60" dirty="0">
                <a:latin typeface="Tahoma"/>
                <a:cs typeface="Tahoma"/>
              </a:rPr>
              <a:t> </a:t>
            </a:r>
            <a:r>
              <a:rPr sz="1550" spc="-65" dirty="0">
                <a:latin typeface="Tahoma"/>
                <a:cs typeface="Tahoma"/>
              </a:rPr>
              <a:t>P.</a:t>
            </a:r>
            <a:r>
              <a:rPr sz="1550" spc="-105" dirty="0">
                <a:latin typeface="Tahoma"/>
                <a:cs typeface="Tahoma"/>
              </a:rPr>
              <a:t> </a:t>
            </a:r>
            <a:r>
              <a:rPr sz="1550" spc="70" dirty="0">
                <a:latin typeface="Tahoma"/>
                <a:cs typeface="Tahoma"/>
              </a:rPr>
              <a:t>Ensuring</a:t>
            </a:r>
            <a:r>
              <a:rPr sz="1550" spc="-45" dirty="0">
                <a:latin typeface="Tahoma"/>
                <a:cs typeface="Tahoma"/>
              </a:rPr>
              <a:t> </a:t>
            </a:r>
            <a:r>
              <a:rPr sz="1550" spc="60" dirty="0">
                <a:latin typeface="Tahoma"/>
                <a:cs typeface="Tahoma"/>
              </a:rPr>
              <a:t>Access</a:t>
            </a:r>
            <a:r>
              <a:rPr sz="1550" spc="-10" dirty="0">
                <a:latin typeface="Tahoma"/>
                <a:cs typeface="Tahoma"/>
              </a:rPr>
              <a:t> </a:t>
            </a:r>
            <a:r>
              <a:rPr sz="1550" spc="50" dirty="0">
                <a:latin typeface="Tahoma"/>
                <a:cs typeface="Tahoma"/>
              </a:rPr>
              <a:t>to</a:t>
            </a:r>
            <a:r>
              <a:rPr sz="1550" spc="-65" dirty="0">
                <a:latin typeface="Tahoma"/>
                <a:cs typeface="Tahoma"/>
              </a:rPr>
              <a:t> </a:t>
            </a:r>
            <a:r>
              <a:rPr sz="1550" spc="70" dirty="0">
                <a:latin typeface="Tahoma"/>
                <a:cs typeface="Tahoma"/>
              </a:rPr>
              <a:t>Quality</a:t>
            </a:r>
            <a:r>
              <a:rPr sz="1550" spc="-50" dirty="0">
                <a:latin typeface="Tahoma"/>
                <a:cs typeface="Tahoma"/>
              </a:rPr>
              <a:t> </a:t>
            </a:r>
            <a:r>
              <a:rPr sz="1550" spc="65" dirty="0">
                <a:latin typeface="Tahoma"/>
                <a:cs typeface="Tahoma"/>
              </a:rPr>
              <a:t>Health</a:t>
            </a:r>
            <a:r>
              <a:rPr sz="1550" spc="-10" dirty="0">
                <a:latin typeface="Tahoma"/>
                <a:cs typeface="Tahoma"/>
              </a:rPr>
              <a:t> </a:t>
            </a:r>
            <a:r>
              <a:rPr sz="1550" spc="65" dirty="0">
                <a:latin typeface="Tahoma"/>
                <a:cs typeface="Tahoma"/>
              </a:rPr>
              <a:t>Care</a:t>
            </a:r>
            <a:r>
              <a:rPr sz="1550" spc="-65" dirty="0">
                <a:latin typeface="Tahoma"/>
                <a:cs typeface="Tahoma"/>
              </a:rPr>
              <a:t> </a:t>
            </a:r>
            <a:r>
              <a:rPr sz="1550" spc="85" dirty="0">
                <a:latin typeface="Tahoma"/>
                <a:cs typeface="Tahoma"/>
              </a:rPr>
              <a:t>in</a:t>
            </a:r>
            <a:r>
              <a:rPr sz="1550" spc="-80" dirty="0">
                <a:latin typeface="Tahoma"/>
                <a:cs typeface="Tahoma"/>
              </a:rPr>
              <a:t> </a:t>
            </a:r>
            <a:r>
              <a:rPr sz="1550" spc="65" dirty="0">
                <a:latin typeface="Tahoma"/>
                <a:cs typeface="Tahoma"/>
              </a:rPr>
              <a:t>Vulnerable</a:t>
            </a:r>
            <a:r>
              <a:rPr sz="1550" dirty="0">
                <a:latin typeface="Tahoma"/>
                <a:cs typeface="Tahoma"/>
              </a:rPr>
              <a:t> </a:t>
            </a:r>
            <a:r>
              <a:rPr sz="1550" spc="80" dirty="0">
                <a:latin typeface="Tahoma"/>
                <a:cs typeface="Tahoma"/>
              </a:rPr>
              <a:t>Communities.</a:t>
            </a:r>
            <a:r>
              <a:rPr sz="1550" spc="-105" dirty="0">
                <a:latin typeface="Tahoma"/>
                <a:cs typeface="Tahoma"/>
              </a:rPr>
              <a:t> </a:t>
            </a:r>
            <a:r>
              <a:rPr sz="1550" spc="75" dirty="0">
                <a:latin typeface="Tahoma"/>
                <a:cs typeface="Tahoma"/>
              </a:rPr>
              <a:t>Acad</a:t>
            </a:r>
            <a:r>
              <a:rPr sz="1550" spc="-10" dirty="0">
                <a:latin typeface="Tahoma"/>
                <a:cs typeface="Tahoma"/>
              </a:rPr>
              <a:t> </a:t>
            </a:r>
            <a:r>
              <a:rPr sz="1550" spc="85" dirty="0">
                <a:latin typeface="Tahoma"/>
                <a:cs typeface="Tahoma"/>
              </a:rPr>
              <a:t>Med.</a:t>
            </a:r>
            <a:r>
              <a:rPr sz="1550" spc="-35" dirty="0">
                <a:latin typeface="Tahoma"/>
                <a:cs typeface="Tahoma"/>
              </a:rPr>
              <a:t> </a:t>
            </a:r>
            <a:r>
              <a:rPr sz="1550" dirty="0">
                <a:latin typeface="Tahoma"/>
                <a:cs typeface="Tahoma"/>
              </a:rPr>
              <a:t>2018;93(9):1271</a:t>
            </a:r>
            <a:r>
              <a:rPr sz="1550" spc="-305" dirty="0">
                <a:latin typeface="Tahoma"/>
                <a:cs typeface="Tahoma"/>
              </a:rPr>
              <a:t> </a:t>
            </a:r>
            <a:r>
              <a:rPr sz="1550" spc="-65" dirty="0">
                <a:latin typeface="Tahoma"/>
                <a:cs typeface="Tahoma"/>
              </a:rPr>
              <a:t>-</a:t>
            </a:r>
            <a:r>
              <a:rPr sz="1550" spc="-25" dirty="0">
                <a:latin typeface="Tahoma"/>
                <a:cs typeface="Tahoma"/>
              </a:rPr>
              <a:t>5.</a:t>
            </a:r>
            <a:endParaRPr sz="1550">
              <a:latin typeface="Tahoma"/>
              <a:cs typeface="Tahoma"/>
            </a:endParaRPr>
          </a:p>
          <a:p>
            <a:pPr marL="355600" indent="-342900">
              <a:lnSpc>
                <a:spcPts val="1720"/>
              </a:lnSpc>
              <a:spcBef>
                <a:spcPts val="15"/>
              </a:spcBef>
              <a:buFont typeface="Arial"/>
              <a:buChar char="•"/>
              <a:tabLst>
                <a:tab pos="355600" algn="l"/>
              </a:tabLst>
            </a:pPr>
            <a:r>
              <a:rPr sz="1550" spc="65" dirty="0">
                <a:latin typeface="Tahoma"/>
                <a:cs typeface="Tahoma"/>
              </a:rPr>
              <a:t>Hall</a:t>
            </a:r>
            <a:r>
              <a:rPr sz="1550" spc="-80" dirty="0">
                <a:latin typeface="Tahoma"/>
                <a:cs typeface="Tahoma"/>
              </a:rPr>
              <a:t> </a:t>
            </a:r>
            <a:r>
              <a:rPr sz="1550" dirty="0">
                <a:latin typeface="Tahoma"/>
                <a:cs typeface="Tahoma"/>
              </a:rPr>
              <a:t>WC,</a:t>
            </a:r>
            <a:r>
              <a:rPr sz="1550" spc="-60" dirty="0">
                <a:latin typeface="Tahoma"/>
                <a:cs typeface="Tahoma"/>
              </a:rPr>
              <a:t> </a:t>
            </a:r>
            <a:r>
              <a:rPr sz="1550" spc="70" dirty="0">
                <a:latin typeface="Tahoma"/>
                <a:cs typeface="Tahoma"/>
              </a:rPr>
              <a:t>Smith</a:t>
            </a:r>
            <a:r>
              <a:rPr sz="1550" dirty="0">
                <a:latin typeface="Tahoma"/>
                <a:cs typeface="Tahoma"/>
              </a:rPr>
              <a:t> </a:t>
            </a:r>
            <a:r>
              <a:rPr sz="1550" spc="-20" dirty="0">
                <a:latin typeface="Tahoma"/>
                <a:cs typeface="Tahoma"/>
              </a:rPr>
              <a:t>SR,</a:t>
            </a:r>
            <a:r>
              <a:rPr sz="1550" spc="-65" dirty="0">
                <a:latin typeface="Tahoma"/>
                <a:cs typeface="Tahoma"/>
              </a:rPr>
              <a:t> </a:t>
            </a:r>
            <a:r>
              <a:rPr sz="1550" spc="60" dirty="0">
                <a:latin typeface="Tahoma"/>
                <a:cs typeface="Tahoma"/>
              </a:rPr>
              <a:t>Sutter</a:t>
            </a:r>
            <a:r>
              <a:rPr sz="1550" spc="-105" dirty="0">
                <a:latin typeface="Tahoma"/>
                <a:cs typeface="Tahoma"/>
              </a:rPr>
              <a:t> </a:t>
            </a:r>
            <a:r>
              <a:rPr sz="1550" spc="-70" dirty="0">
                <a:latin typeface="Tahoma"/>
                <a:cs typeface="Tahoma"/>
              </a:rPr>
              <a:t>EJ,</a:t>
            </a:r>
            <a:r>
              <a:rPr sz="1550" spc="-65" dirty="0">
                <a:latin typeface="Tahoma"/>
                <a:cs typeface="Tahoma"/>
              </a:rPr>
              <a:t> </a:t>
            </a:r>
            <a:r>
              <a:rPr sz="1550" spc="75" dirty="0">
                <a:latin typeface="Tahoma"/>
                <a:cs typeface="Tahoma"/>
              </a:rPr>
              <a:t>DeWindt</a:t>
            </a:r>
            <a:r>
              <a:rPr sz="1550" spc="-15" dirty="0">
                <a:latin typeface="Tahoma"/>
                <a:cs typeface="Tahoma"/>
              </a:rPr>
              <a:t> </a:t>
            </a:r>
            <a:r>
              <a:rPr sz="1550" dirty="0">
                <a:latin typeface="Tahoma"/>
                <a:cs typeface="Tahoma"/>
              </a:rPr>
              <a:t>LA,</a:t>
            </a:r>
            <a:r>
              <a:rPr sz="1550" spc="-65" dirty="0">
                <a:latin typeface="Tahoma"/>
                <a:cs typeface="Tahoma"/>
              </a:rPr>
              <a:t> </a:t>
            </a:r>
            <a:r>
              <a:rPr sz="1550" spc="75" dirty="0">
                <a:latin typeface="Tahoma"/>
                <a:cs typeface="Tahoma"/>
              </a:rPr>
              <a:t>Dye</a:t>
            </a:r>
            <a:r>
              <a:rPr sz="1550" spc="-60" dirty="0">
                <a:latin typeface="Tahoma"/>
                <a:cs typeface="Tahoma"/>
              </a:rPr>
              <a:t> </a:t>
            </a:r>
            <a:r>
              <a:rPr sz="1550" dirty="0">
                <a:latin typeface="Tahoma"/>
                <a:cs typeface="Tahoma"/>
              </a:rPr>
              <a:t>TDV.</a:t>
            </a:r>
            <a:r>
              <a:rPr sz="1550" spc="-25" dirty="0">
                <a:latin typeface="Tahoma"/>
                <a:cs typeface="Tahoma"/>
              </a:rPr>
              <a:t> </a:t>
            </a:r>
            <a:r>
              <a:rPr sz="1550" spc="75" dirty="0">
                <a:latin typeface="Tahoma"/>
                <a:cs typeface="Tahoma"/>
              </a:rPr>
              <a:t>Considering</a:t>
            </a:r>
            <a:r>
              <a:rPr sz="1550" spc="-35" dirty="0">
                <a:latin typeface="Tahoma"/>
                <a:cs typeface="Tahoma"/>
              </a:rPr>
              <a:t> </a:t>
            </a:r>
            <a:r>
              <a:rPr sz="1550" spc="65" dirty="0">
                <a:latin typeface="Tahoma"/>
                <a:cs typeface="Tahoma"/>
              </a:rPr>
              <a:t>parental</a:t>
            </a:r>
            <a:r>
              <a:rPr sz="1550" spc="-5" dirty="0">
                <a:latin typeface="Tahoma"/>
                <a:cs typeface="Tahoma"/>
              </a:rPr>
              <a:t> </a:t>
            </a:r>
            <a:r>
              <a:rPr sz="1550" spc="70" dirty="0">
                <a:latin typeface="Tahoma"/>
                <a:cs typeface="Tahoma"/>
              </a:rPr>
              <a:t>hearing</a:t>
            </a:r>
            <a:r>
              <a:rPr sz="1550" spc="-110" dirty="0">
                <a:latin typeface="Tahoma"/>
                <a:cs typeface="Tahoma"/>
              </a:rPr>
              <a:t> </a:t>
            </a:r>
            <a:r>
              <a:rPr sz="1550" spc="75" dirty="0">
                <a:latin typeface="Tahoma"/>
                <a:cs typeface="Tahoma"/>
              </a:rPr>
              <a:t>status</a:t>
            </a:r>
            <a:r>
              <a:rPr sz="1550" spc="-70" dirty="0">
                <a:latin typeface="Tahoma"/>
                <a:cs typeface="Tahoma"/>
              </a:rPr>
              <a:t> </a:t>
            </a:r>
            <a:r>
              <a:rPr sz="1550" spc="50" dirty="0">
                <a:latin typeface="Tahoma"/>
                <a:cs typeface="Tahoma"/>
              </a:rPr>
              <a:t>as</a:t>
            </a:r>
            <a:r>
              <a:rPr sz="1550" spc="5" dirty="0">
                <a:latin typeface="Tahoma"/>
                <a:cs typeface="Tahoma"/>
              </a:rPr>
              <a:t> </a:t>
            </a:r>
            <a:r>
              <a:rPr sz="1550" spc="65" dirty="0">
                <a:latin typeface="Tahoma"/>
                <a:cs typeface="Tahoma"/>
              </a:rPr>
              <a:t>a</a:t>
            </a:r>
            <a:r>
              <a:rPr sz="1550" spc="-55" dirty="0">
                <a:latin typeface="Tahoma"/>
                <a:cs typeface="Tahoma"/>
              </a:rPr>
              <a:t> </a:t>
            </a:r>
            <a:r>
              <a:rPr sz="1550" spc="60" dirty="0">
                <a:latin typeface="Tahoma"/>
                <a:cs typeface="Tahoma"/>
              </a:rPr>
              <a:t>social</a:t>
            </a:r>
            <a:r>
              <a:rPr sz="1550" spc="-75" dirty="0">
                <a:latin typeface="Tahoma"/>
                <a:cs typeface="Tahoma"/>
              </a:rPr>
              <a:t> </a:t>
            </a:r>
            <a:r>
              <a:rPr sz="1550" spc="90" dirty="0">
                <a:latin typeface="Tahoma"/>
                <a:cs typeface="Tahoma"/>
              </a:rPr>
              <a:t>determinant</a:t>
            </a:r>
            <a:r>
              <a:rPr sz="1550" spc="-90" dirty="0">
                <a:latin typeface="Tahoma"/>
                <a:cs typeface="Tahoma"/>
              </a:rPr>
              <a:t> </a:t>
            </a:r>
            <a:r>
              <a:rPr sz="1550" spc="105" dirty="0">
                <a:latin typeface="Tahoma"/>
                <a:cs typeface="Tahoma"/>
              </a:rPr>
              <a:t>of</a:t>
            </a:r>
            <a:r>
              <a:rPr sz="1550" spc="-70" dirty="0">
                <a:latin typeface="Tahoma"/>
                <a:cs typeface="Tahoma"/>
              </a:rPr>
              <a:t> </a:t>
            </a:r>
            <a:r>
              <a:rPr sz="1550" spc="70" dirty="0">
                <a:latin typeface="Tahoma"/>
                <a:cs typeface="Tahoma"/>
              </a:rPr>
              <a:t>deaf</a:t>
            </a:r>
            <a:r>
              <a:rPr sz="1550" spc="-70" dirty="0">
                <a:latin typeface="Tahoma"/>
                <a:cs typeface="Tahoma"/>
              </a:rPr>
              <a:t> </a:t>
            </a:r>
            <a:r>
              <a:rPr sz="1550" spc="105" dirty="0">
                <a:latin typeface="Tahoma"/>
                <a:cs typeface="Tahoma"/>
              </a:rPr>
              <a:t>population</a:t>
            </a:r>
            <a:r>
              <a:rPr sz="1550" spc="-75" dirty="0">
                <a:latin typeface="Tahoma"/>
                <a:cs typeface="Tahoma"/>
              </a:rPr>
              <a:t> </a:t>
            </a:r>
            <a:r>
              <a:rPr sz="1550" spc="50" dirty="0">
                <a:latin typeface="Tahoma"/>
                <a:cs typeface="Tahoma"/>
              </a:rPr>
              <a:t>health:</a:t>
            </a:r>
            <a:r>
              <a:rPr sz="1550" spc="-25" dirty="0">
                <a:latin typeface="Tahoma"/>
                <a:cs typeface="Tahoma"/>
              </a:rPr>
              <a:t> </a:t>
            </a:r>
            <a:r>
              <a:rPr sz="1550" dirty="0">
                <a:latin typeface="Tahoma"/>
                <a:cs typeface="Tahoma"/>
              </a:rPr>
              <a:t>Insights</a:t>
            </a:r>
            <a:r>
              <a:rPr sz="1550" spc="5" dirty="0">
                <a:latin typeface="Tahoma"/>
                <a:cs typeface="Tahoma"/>
              </a:rPr>
              <a:t> </a:t>
            </a:r>
            <a:r>
              <a:rPr sz="1550" spc="85" dirty="0">
                <a:latin typeface="Tahoma"/>
                <a:cs typeface="Tahoma"/>
              </a:rPr>
              <a:t>from</a:t>
            </a:r>
            <a:r>
              <a:rPr sz="1550" spc="5" dirty="0">
                <a:latin typeface="Tahoma"/>
                <a:cs typeface="Tahoma"/>
              </a:rPr>
              <a:t> </a:t>
            </a:r>
            <a:r>
              <a:rPr sz="1550" spc="65" dirty="0">
                <a:latin typeface="Tahoma"/>
                <a:cs typeface="Tahoma"/>
              </a:rPr>
              <a:t>experiences</a:t>
            </a:r>
            <a:r>
              <a:rPr sz="1550" spc="5" dirty="0">
                <a:latin typeface="Tahoma"/>
                <a:cs typeface="Tahoma"/>
              </a:rPr>
              <a:t> </a:t>
            </a:r>
            <a:r>
              <a:rPr sz="1550" spc="70" dirty="0">
                <a:latin typeface="Tahoma"/>
                <a:cs typeface="Tahoma"/>
              </a:rPr>
              <a:t>of</a:t>
            </a:r>
            <a:r>
              <a:rPr sz="1550" spc="-70" dirty="0">
                <a:latin typeface="Tahoma"/>
                <a:cs typeface="Tahoma"/>
              </a:rPr>
              <a:t> </a:t>
            </a:r>
            <a:r>
              <a:rPr sz="1550" spc="85" dirty="0">
                <a:latin typeface="Tahoma"/>
                <a:cs typeface="Tahoma"/>
              </a:rPr>
              <a:t>the</a:t>
            </a:r>
            <a:r>
              <a:rPr sz="1550" spc="-60" dirty="0">
                <a:latin typeface="Tahoma"/>
                <a:cs typeface="Tahoma"/>
              </a:rPr>
              <a:t> </a:t>
            </a:r>
            <a:r>
              <a:rPr sz="1550" spc="45" dirty="0">
                <a:latin typeface="Tahoma"/>
                <a:cs typeface="Tahoma"/>
              </a:rPr>
              <a:t>"dinner</a:t>
            </a:r>
            <a:endParaRPr sz="1550">
              <a:latin typeface="Tahoma"/>
              <a:cs typeface="Tahoma"/>
            </a:endParaRPr>
          </a:p>
          <a:p>
            <a:pPr marL="355600">
              <a:lnSpc>
                <a:spcPts val="1720"/>
              </a:lnSpc>
            </a:pPr>
            <a:r>
              <a:rPr sz="1550" spc="60" dirty="0">
                <a:latin typeface="Tahoma"/>
                <a:cs typeface="Tahoma"/>
              </a:rPr>
              <a:t>table</a:t>
            </a:r>
            <a:r>
              <a:rPr sz="1550" spc="-70" dirty="0">
                <a:latin typeface="Tahoma"/>
                <a:cs typeface="Tahoma"/>
              </a:rPr>
              <a:t> </a:t>
            </a:r>
            <a:r>
              <a:rPr sz="1550" spc="65" dirty="0">
                <a:latin typeface="Tahoma"/>
                <a:cs typeface="Tahoma"/>
              </a:rPr>
              <a:t>syndrome".</a:t>
            </a:r>
            <a:r>
              <a:rPr sz="1550" spc="-5" dirty="0">
                <a:latin typeface="Tahoma"/>
                <a:cs typeface="Tahoma"/>
              </a:rPr>
              <a:t> </a:t>
            </a:r>
            <a:r>
              <a:rPr sz="1550" spc="60" dirty="0">
                <a:latin typeface="Tahoma"/>
                <a:cs typeface="Tahoma"/>
              </a:rPr>
              <a:t>PLoS</a:t>
            </a:r>
            <a:r>
              <a:rPr sz="1550" spc="-40" dirty="0">
                <a:latin typeface="Tahoma"/>
                <a:cs typeface="Tahoma"/>
              </a:rPr>
              <a:t> </a:t>
            </a:r>
            <a:r>
              <a:rPr sz="1550" spc="75" dirty="0">
                <a:latin typeface="Tahoma"/>
                <a:cs typeface="Tahoma"/>
              </a:rPr>
              <a:t>One.</a:t>
            </a:r>
            <a:r>
              <a:rPr sz="1550" spc="-105" dirty="0">
                <a:latin typeface="Tahoma"/>
                <a:cs typeface="Tahoma"/>
              </a:rPr>
              <a:t> </a:t>
            </a:r>
            <a:r>
              <a:rPr sz="1550" spc="-10" dirty="0">
                <a:latin typeface="Tahoma"/>
                <a:cs typeface="Tahoma"/>
              </a:rPr>
              <a:t>2018;13(9):e0202169.</a:t>
            </a:r>
            <a:endParaRPr sz="1550">
              <a:latin typeface="Tahoma"/>
              <a:cs typeface="Tahoma"/>
            </a:endParaRPr>
          </a:p>
          <a:p>
            <a:pPr marL="355600" indent="-342900">
              <a:lnSpc>
                <a:spcPts val="1720"/>
              </a:lnSpc>
              <a:spcBef>
                <a:spcPts val="15"/>
              </a:spcBef>
              <a:buFont typeface="Arial"/>
              <a:buChar char="•"/>
              <a:tabLst>
                <a:tab pos="355600" algn="l"/>
              </a:tabLst>
            </a:pPr>
            <a:r>
              <a:rPr sz="1550" spc="80" dirty="0">
                <a:latin typeface="Tahoma"/>
                <a:cs typeface="Tahoma"/>
              </a:rPr>
              <a:t>Mitchell</a:t>
            </a:r>
            <a:r>
              <a:rPr sz="1550" spc="-70" dirty="0">
                <a:latin typeface="Tahoma"/>
                <a:cs typeface="Tahoma"/>
              </a:rPr>
              <a:t> </a:t>
            </a:r>
            <a:r>
              <a:rPr sz="1550" spc="-20" dirty="0">
                <a:latin typeface="Tahoma"/>
                <a:cs typeface="Tahoma"/>
              </a:rPr>
              <a:t>RE,</a:t>
            </a:r>
            <a:r>
              <a:rPr sz="1550" spc="-60" dirty="0">
                <a:latin typeface="Tahoma"/>
                <a:cs typeface="Tahoma"/>
              </a:rPr>
              <a:t> </a:t>
            </a:r>
            <a:r>
              <a:rPr sz="1550" spc="80" dirty="0">
                <a:latin typeface="Tahoma"/>
                <a:cs typeface="Tahoma"/>
              </a:rPr>
              <a:t>Karchmer</a:t>
            </a:r>
            <a:r>
              <a:rPr sz="1550" spc="-30" dirty="0">
                <a:latin typeface="Tahoma"/>
                <a:cs typeface="Tahoma"/>
              </a:rPr>
              <a:t> </a:t>
            </a:r>
            <a:r>
              <a:rPr sz="1550" spc="85" dirty="0">
                <a:latin typeface="Tahoma"/>
                <a:cs typeface="Tahoma"/>
              </a:rPr>
              <a:t>M.</a:t>
            </a:r>
            <a:r>
              <a:rPr sz="1550" spc="-15" dirty="0">
                <a:latin typeface="Tahoma"/>
                <a:cs typeface="Tahoma"/>
              </a:rPr>
              <a:t> </a:t>
            </a:r>
            <a:r>
              <a:rPr sz="1550" spc="65" dirty="0">
                <a:latin typeface="Tahoma"/>
                <a:cs typeface="Tahoma"/>
              </a:rPr>
              <a:t>Chasing</a:t>
            </a:r>
            <a:r>
              <a:rPr sz="1550" spc="-35" dirty="0">
                <a:latin typeface="Tahoma"/>
                <a:cs typeface="Tahoma"/>
              </a:rPr>
              <a:t> </a:t>
            </a:r>
            <a:r>
              <a:rPr sz="1550" spc="65" dirty="0">
                <a:latin typeface="Tahoma"/>
                <a:cs typeface="Tahoma"/>
              </a:rPr>
              <a:t>the</a:t>
            </a:r>
            <a:r>
              <a:rPr sz="1550" spc="20" dirty="0">
                <a:latin typeface="Tahoma"/>
                <a:cs typeface="Tahoma"/>
              </a:rPr>
              <a:t> </a:t>
            </a:r>
            <a:r>
              <a:rPr sz="1550" spc="60" dirty="0">
                <a:latin typeface="Tahoma"/>
                <a:cs typeface="Tahoma"/>
              </a:rPr>
              <a:t>mythical</a:t>
            </a:r>
            <a:r>
              <a:rPr sz="1550" spc="5" dirty="0">
                <a:latin typeface="Tahoma"/>
                <a:cs typeface="Tahoma"/>
              </a:rPr>
              <a:t> </a:t>
            </a:r>
            <a:r>
              <a:rPr sz="1550" spc="65" dirty="0">
                <a:latin typeface="Tahoma"/>
                <a:cs typeface="Tahoma"/>
              </a:rPr>
              <a:t>ten</a:t>
            </a:r>
            <a:r>
              <a:rPr sz="1550" spc="10" dirty="0">
                <a:latin typeface="Tahoma"/>
                <a:cs typeface="Tahoma"/>
              </a:rPr>
              <a:t> </a:t>
            </a:r>
            <a:r>
              <a:rPr sz="1550" spc="45" dirty="0">
                <a:latin typeface="Tahoma"/>
                <a:cs typeface="Tahoma"/>
              </a:rPr>
              <a:t>percent:</a:t>
            </a:r>
            <a:r>
              <a:rPr sz="1550" spc="-95" dirty="0">
                <a:latin typeface="Tahoma"/>
                <a:cs typeface="Tahoma"/>
              </a:rPr>
              <a:t> </a:t>
            </a:r>
            <a:r>
              <a:rPr sz="1550" spc="75" dirty="0">
                <a:latin typeface="Tahoma"/>
                <a:cs typeface="Tahoma"/>
              </a:rPr>
              <a:t>Parental</a:t>
            </a:r>
            <a:r>
              <a:rPr sz="1550" spc="-70" dirty="0">
                <a:latin typeface="Tahoma"/>
                <a:cs typeface="Tahoma"/>
              </a:rPr>
              <a:t> </a:t>
            </a:r>
            <a:r>
              <a:rPr sz="1550" spc="70" dirty="0">
                <a:latin typeface="Tahoma"/>
                <a:cs typeface="Tahoma"/>
              </a:rPr>
              <a:t>hearing</a:t>
            </a:r>
            <a:r>
              <a:rPr sz="1550" spc="-30" dirty="0">
                <a:latin typeface="Tahoma"/>
                <a:cs typeface="Tahoma"/>
              </a:rPr>
              <a:t> </a:t>
            </a:r>
            <a:r>
              <a:rPr sz="1550" spc="60" dirty="0">
                <a:latin typeface="Tahoma"/>
                <a:cs typeface="Tahoma"/>
              </a:rPr>
              <a:t>status</a:t>
            </a:r>
            <a:r>
              <a:rPr sz="1550" spc="10" dirty="0">
                <a:latin typeface="Tahoma"/>
                <a:cs typeface="Tahoma"/>
              </a:rPr>
              <a:t> </a:t>
            </a:r>
            <a:r>
              <a:rPr sz="1550" spc="70" dirty="0">
                <a:latin typeface="Tahoma"/>
                <a:cs typeface="Tahoma"/>
              </a:rPr>
              <a:t>of</a:t>
            </a:r>
            <a:r>
              <a:rPr sz="1550" spc="-65" dirty="0">
                <a:latin typeface="Tahoma"/>
                <a:cs typeface="Tahoma"/>
              </a:rPr>
              <a:t> </a:t>
            </a:r>
            <a:r>
              <a:rPr sz="1550" spc="85" dirty="0">
                <a:latin typeface="Tahoma"/>
                <a:cs typeface="Tahoma"/>
              </a:rPr>
              <a:t>deaf</a:t>
            </a:r>
            <a:r>
              <a:rPr sz="1550" spc="-65" dirty="0">
                <a:latin typeface="Tahoma"/>
                <a:cs typeface="Tahoma"/>
              </a:rPr>
              <a:t> </a:t>
            </a:r>
            <a:r>
              <a:rPr sz="1550" spc="90" dirty="0">
                <a:latin typeface="Tahoma"/>
                <a:cs typeface="Tahoma"/>
              </a:rPr>
              <a:t>and</a:t>
            </a:r>
            <a:r>
              <a:rPr sz="1550" spc="-65" dirty="0">
                <a:latin typeface="Tahoma"/>
                <a:cs typeface="Tahoma"/>
              </a:rPr>
              <a:t> </a:t>
            </a:r>
            <a:r>
              <a:rPr sz="1550" spc="90" dirty="0">
                <a:latin typeface="Tahoma"/>
                <a:cs typeface="Tahoma"/>
              </a:rPr>
              <a:t>hard</a:t>
            </a:r>
            <a:r>
              <a:rPr sz="1550" spc="-65" dirty="0">
                <a:latin typeface="Tahoma"/>
                <a:cs typeface="Tahoma"/>
              </a:rPr>
              <a:t> </a:t>
            </a:r>
            <a:r>
              <a:rPr sz="1550" spc="70" dirty="0">
                <a:latin typeface="Tahoma"/>
                <a:cs typeface="Tahoma"/>
              </a:rPr>
              <a:t>of</a:t>
            </a:r>
            <a:r>
              <a:rPr sz="1550" spc="10" dirty="0">
                <a:latin typeface="Tahoma"/>
                <a:cs typeface="Tahoma"/>
              </a:rPr>
              <a:t> </a:t>
            </a:r>
            <a:r>
              <a:rPr sz="1550" spc="60" dirty="0">
                <a:latin typeface="Tahoma"/>
                <a:cs typeface="Tahoma"/>
              </a:rPr>
              <a:t>hearing</a:t>
            </a:r>
            <a:r>
              <a:rPr sz="1550" spc="-35" dirty="0">
                <a:latin typeface="Tahoma"/>
                <a:cs typeface="Tahoma"/>
              </a:rPr>
              <a:t> </a:t>
            </a:r>
            <a:r>
              <a:rPr sz="1550" spc="80" dirty="0">
                <a:latin typeface="Tahoma"/>
                <a:cs typeface="Tahoma"/>
              </a:rPr>
              <a:t>students</a:t>
            </a:r>
            <a:r>
              <a:rPr sz="1550" spc="-65" dirty="0">
                <a:latin typeface="Tahoma"/>
                <a:cs typeface="Tahoma"/>
              </a:rPr>
              <a:t> </a:t>
            </a:r>
            <a:r>
              <a:rPr sz="1550" spc="90" dirty="0">
                <a:latin typeface="Tahoma"/>
                <a:cs typeface="Tahoma"/>
              </a:rPr>
              <a:t>in</a:t>
            </a:r>
            <a:r>
              <a:rPr sz="1550" spc="-70" dirty="0">
                <a:latin typeface="Tahoma"/>
                <a:cs typeface="Tahoma"/>
              </a:rPr>
              <a:t> </a:t>
            </a:r>
            <a:r>
              <a:rPr sz="1550" spc="135" dirty="0">
                <a:latin typeface="Tahoma"/>
                <a:cs typeface="Tahoma"/>
              </a:rPr>
              <a:t>the</a:t>
            </a:r>
            <a:r>
              <a:rPr sz="1550" spc="-50" dirty="0">
                <a:latin typeface="Tahoma"/>
                <a:cs typeface="Tahoma"/>
              </a:rPr>
              <a:t> </a:t>
            </a:r>
            <a:r>
              <a:rPr sz="1550" spc="95" dirty="0">
                <a:latin typeface="Tahoma"/>
                <a:cs typeface="Tahoma"/>
              </a:rPr>
              <a:t>United</a:t>
            </a:r>
            <a:r>
              <a:rPr sz="1550" spc="-65" dirty="0">
                <a:latin typeface="Tahoma"/>
                <a:cs typeface="Tahoma"/>
              </a:rPr>
              <a:t> </a:t>
            </a:r>
            <a:r>
              <a:rPr sz="1550" dirty="0">
                <a:latin typeface="Tahoma"/>
                <a:cs typeface="Tahoma"/>
              </a:rPr>
              <a:t>States.</a:t>
            </a:r>
            <a:r>
              <a:rPr sz="1550" spc="-20" dirty="0">
                <a:latin typeface="Tahoma"/>
                <a:cs typeface="Tahoma"/>
              </a:rPr>
              <a:t> </a:t>
            </a:r>
            <a:r>
              <a:rPr sz="1550" dirty="0">
                <a:latin typeface="Tahoma"/>
                <a:cs typeface="Tahoma"/>
              </a:rPr>
              <a:t>Sign</a:t>
            </a:r>
            <a:r>
              <a:rPr sz="1550" spc="-60" dirty="0">
                <a:latin typeface="Tahoma"/>
                <a:cs typeface="Tahoma"/>
              </a:rPr>
              <a:t> </a:t>
            </a:r>
            <a:r>
              <a:rPr sz="1550" spc="60" dirty="0">
                <a:latin typeface="Tahoma"/>
                <a:cs typeface="Tahoma"/>
              </a:rPr>
              <a:t>language</a:t>
            </a:r>
            <a:r>
              <a:rPr sz="1550" spc="-60" dirty="0">
                <a:latin typeface="Tahoma"/>
                <a:cs typeface="Tahoma"/>
              </a:rPr>
              <a:t> </a:t>
            </a:r>
            <a:r>
              <a:rPr sz="1550" spc="55" dirty="0">
                <a:latin typeface="Tahoma"/>
                <a:cs typeface="Tahoma"/>
              </a:rPr>
              <a:t>studies.</a:t>
            </a:r>
            <a:r>
              <a:rPr sz="1550" spc="-20" dirty="0">
                <a:latin typeface="Tahoma"/>
                <a:cs typeface="Tahoma"/>
              </a:rPr>
              <a:t> </a:t>
            </a:r>
            <a:r>
              <a:rPr sz="1550" spc="-10" dirty="0">
                <a:latin typeface="Tahoma"/>
                <a:cs typeface="Tahoma"/>
              </a:rPr>
              <a:t>2004;4(2):138-</a:t>
            </a:r>
            <a:endParaRPr sz="1550">
              <a:latin typeface="Tahoma"/>
              <a:cs typeface="Tahoma"/>
            </a:endParaRPr>
          </a:p>
          <a:p>
            <a:pPr marL="355600">
              <a:lnSpc>
                <a:spcPts val="1720"/>
              </a:lnSpc>
            </a:pPr>
            <a:r>
              <a:rPr sz="1550" spc="-25" dirty="0">
                <a:latin typeface="Tahoma"/>
                <a:cs typeface="Tahoma"/>
              </a:rPr>
              <a:t>63.</a:t>
            </a:r>
            <a:endParaRPr sz="1550">
              <a:latin typeface="Tahoma"/>
              <a:cs typeface="Tahoma"/>
            </a:endParaRPr>
          </a:p>
          <a:p>
            <a:pPr marL="355600" indent="-342900">
              <a:lnSpc>
                <a:spcPts val="1725"/>
              </a:lnSpc>
              <a:spcBef>
                <a:spcPts val="15"/>
              </a:spcBef>
              <a:buFont typeface="Arial"/>
              <a:buChar char="•"/>
              <a:tabLst>
                <a:tab pos="355600" algn="l"/>
              </a:tabLst>
            </a:pPr>
            <a:r>
              <a:rPr sz="1550" spc="95" dirty="0">
                <a:latin typeface="Tahoma"/>
                <a:cs typeface="Tahoma"/>
              </a:rPr>
              <a:t>Humphries</a:t>
            </a:r>
            <a:r>
              <a:rPr sz="1550" spc="-85" dirty="0">
                <a:latin typeface="Tahoma"/>
                <a:cs typeface="Tahoma"/>
              </a:rPr>
              <a:t> </a:t>
            </a:r>
            <a:r>
              <a:rPr sz="1550" spc="-110" dirty="0">
                <a:latin typeface="Tahoma"/>
                <a:cs typeface="Tahoma"/>
              </a:rPr>
              <a:t>T,</a:t>
            </a:r>
            <a:r>
              <a:rPr sz="1550" spc="-25" dirty="0">
                <a:latin typeface="Tahoma"/>
                <a:cs typeface="Tahoma"/>
              </a:rPr>
              <a:t> </a:t>
            </a:r>
            <a:r>
              <a:rPr sz="1550" spc="75" dirty="0">
                <a:latin typeface="Tahoma"/>
                <a:cs typeface="Tahoma"/>
              </a:rPr>
              <a:t>Kushalnagar</a:t>
            </a:r>
            <a:r>
              <a:rPr sz="1550" spc="-60" dirty="0">
                <a:latin typeface="Tahoma"/>
                <a:cs typeface="Tahoma"/>
              </a:rPr>
              <a:t> </a:t>
            </a:r>
            <a:r>
              <a:rPr sz="1550" spc="-120" dirty="0">
                <a:latin typeface="Tahoma"/>
                <a:cs typeface="Tahoma"/>
              </a:rPr>
              <a:t>P,</a:t>
            </a:r>
            <a:r>
              <a:rPr sz="1550" dirty="0">
                <a:latin typeface="Tahoma"/>
                <a:cs typeface="Tahoma"/>
              </a:rPr>
              <a:t> </a:t>
            </a:r>
            <a:r>
              <a:rPr sz="1550" spc="100" dirty="0">
                <a:latin typeface="Tahoma"/>
                <a:cs typeface="Tahoma"/>
              </a:rPr>
              <a:t>Mathur</a:t>
            </a:r>
            <a:r>
              <a:rPr sz="1550" spc="-40" dirty="0">
                <a:latin typeface="Tahoma"/>
                <a:cs typeface="Tahoma"/>
              </a:rPr>
              <a:t> </a:t>
            </a:r>
            <a:r>
              <a:rPr sz="1550" dirty="0">
                <a:latin typeface="Tahoma"/>
                <a:cs typeface="Tahoma"/>
              </a:rPr>
              <a:t>G,</a:t>
            </a:r>
            <a:r>
              <a:rPr sz="1550" spc="-70" dirty="0">
                <a:latin typeface="Tahoma"/>
                <a:cs typeface="Tahoma"/>
              </a:rPr>
              <a:t> </a:t>
            </a:r>
            <a:r>
              <a:rPr sz="1550" spc="95" dirty="0">
                <a:latin typeface="Tahoma"/>
                <a:cs typeface="Tahoma"/>
              </a:rPr>
              <a:t>Napoli</a:t>
            </a:r>
            <a:r>
              <a:rPr sz="1550" spc="-90" dirty="0">
                <a:latin typeface="Tahoma"/>
                <a:cs typeface="Tahoma"/>
              </a:rPr>
              <a:t> </a:t>
            </a:r>
            <a:r>
              <a:rPr sz="1550" spc="-85" dirty="0">
                <a:latin typeface="Tahoma"/>
                <a:cs typeface="Tahoma"/>
              </a:rPr>
              <a:t>DJ,</a:t>
            </a:r>
            <a:r>
              <a:rPr sz="1550" spc="-70" dirty="0">
                <a:latin typeface="Tahoma"/>
                <a:cs typeface="Tahoma"/>
              </a:rPr>
              <a:t> </a:t>
            </a:r>
            <a:r>
              <a:rPr sz="1550" spc="100" dirty="0">
                <a:latin typeface="Tahoma"/>
                <a:cs typeface="Tahoma"/>
              </a:rPr>
              <a:t>Padden</a:t>
            </a:r>
            <a:r>
              <a:rPr sz="1550" spc="-85" dirty="0">
                <a:latin typeface="Tahoma"/>
                <a:cs typeface="Tahoma"/>
              </a:rPr>
              <a:t> </a:t>
            </a:r>
            <a:r>
              <a:rPr sz="1550" dirty="0">
                <a:latin typeface="Tahoma"/>
                <a:cs typeface="Tahoma"/>
              </a:rPr>
              <a:t>C,</a:t>
            </a:r>
            <a:r>
              <a:rPr sz="1550" spc="-70" dirty="0">
                <a:latin typeface="Tahoma"/>
                <a:cs typeface="Tahoma"/>
              </a:rPr>
              <a:t> </a:t>
            </a:r>
            <a:r>
              <a:rPr sz="1550" spc="90" dirty="0">
                <a:latin typeface="Tahoma"/>
                <a:cs typeface="Tahoma"/>
              </a:rPr>
              <a:t>Rathmann</a:t>
            </a:r>
            <a:r>
              <a:rPr sz="1550" spc="-80" dirty="0">
                <a:latin typeface="Tahoma"/>
                <a:cs typeface="Tahoma"/>
              </a:rPr>
              <a:t> </a:t>
            </a:r>
            <a:r>
              <a:rPr sz="1550" dirty="0">
                <a:latin typeface="Tahoma"/>
                <a:cs typeface="Tahoma"/>
              </a:rPr>
              <a:t>C,</a:t>
            </a:r>
            <a:r>
              <a:rPr sz="1550" spc="-75" dirty="0">
                <a:latin typeface="Tahoma"/>
                <a:cs typeface="Tahoma"/>
              </a:rPr>
              <a:t> </a:t>
            </a:r>
            <a:r>
              <a:rPr sz="1550" spc="75" dirty="0">
                <a:latin typeface="Tahoma"/>
                <a:cs typeface="Tahoma"/>
              </a:rPr>
              <a:t>et</a:t>
            </a:r>
            <a:r>
              <a:rPr sz="1550" spc="-95" dirty="0">
                <a:latin typeface="Tahoma"/>
                <a:cs typeface="Tahoma"/>
              </a:rPr>
              <a:t> </a:t>
            </a:r>
            <a:r>
              <a:rPr sz="1550" dirty="0">
                <a:latin typeface="Tahoma"/>
                <a:cs typeface="Tahoma"/>
              </a:rPr>
              <a:t>al.</a:t>
            </a:r>
            <a:r>
              <a:rPr sz="1550" spc="-35" dirty="0">
                <a:latin typeface="Tahoma"/>
                <a:cs typeface="Tahoma"/>
              </a:rPr>
              <a:t> </a:t>
            </a:r>
            <a:r>
              <a:rPr sz="1550" spc="60" dirty="0">
                <a:latin typeface="Tahoma"/>
                <a:cs typeface="Tahoma"/>
              </a:rPr>
              <a:t>Language</a:t>
            </a:r>
            <a:r>
              <a:rPr sz="1550" spc="-70" dirty="0">
                <a:latin typeface="Tahoma"/>
                <a:cs typeface="Tahoma"/>
              </a:rPr>
              <a:t> </a:t>
            </a:r>
            <a:r>
              <a:rPr sz="1550" spc="65" dirty="0">
                <a:latin typeface="Tahoma"/>
                <a:cs typeface="Tahoma"/>
              </a:rPr>
              <a:t>acquisition</a:t>
            </a:r>
            <a:r>
              <a:rPr sz="1550" spc="-5" dirty="0">
                <a:latin typeface="Tahoma"/>
                <a:cs typeface="Tahoma"/>
              </a:rPr>
              <a:t> </a:t>
            </a:r>
            <a:r>
              <a:rPr sz="1550" spc="85" dirty="0">
                <a:latin typeface="Tahoma"/>
                <a:cs typeface="Tahoma"/>
              </a:rPr>
              <a:t>for</a:t>
            </a:r>
            <a:r>
              <a:rPr sz="1550" spc="-114" dirty="0">
                <a:latin typeface="Tahoma"/>
                <a:cs typeface="Tahoma"/>
              </a:rPr>
              <a:t> </a:t>
            </a:r>
            <a:r>
              <a:rPr sz="1550" spc="85" dirty="0">
                <a:latin typeface="Tahoma"/>
                <a:cs typeface="Tahoma"/>
              </a:rPr>
              <a:t>deaf</a:t>
            </a:r>
            <a:r>
              <a:rPr sz="1550" spc="-75" dirty="0">
                <a:latin typeface="Tahoma"/>
                <a:cs typeface="Tahoma"/>
              </a:rPr>
              <a:t> </a:t>
            </a:r>
            <a:r>
              <a:rPr sz="1550" spc="50" dirty="0">
                <a:latin typeface="Tahoma"/>
                <a:cs typeface="Tahoma"/>
              </a:rPr>
              <a:t>children:</a:t>
            </a:r>
            <a:r>
              <a:rPr sz="1550" spc="-110" dirty="0">
                <a:latin typeface="Tahoma"/>
                <a:cs typeface="Tahoma"/>
              </a:rPr>
              <a:t> </a:t>
            </a:r>
            <a:r>
              <a:rPr sz="1550" spc="70" dirty="0">
                <a:latin typeface="Tahoma"/>
                <a:cs typeface="Tahoma"/>
              </a:rPr>
              <a:t>Reducing</a:t>
            </a:r>
            <a:r>
              <a:rPr sz="1550" spc="-45" dirty="0">
                <a:latin typeface="Tahoma"/>
                <a:cs typeface="Tahoma"/>
              </a:rPr>
              <a:t> </a:t>
            </a:r>
            <a:r>
              <a:rPr sz="1550" spc="60" dirty="0">
                <a:latin typeface="Tahoma"/>
                <a:cs typeface="Tahoma"/>
              </a:rPr>
              <a:t>the</a:t>
            </a:r>
            <a:r>
              <a:rPr sz="1550" spc="-65" dirty="0">
                <a:latin typeface="Tahoma"/>
                <a:cs typeface="Tahoma"/>
              </a:rPr>
              <a:t> </a:t>
            </a:r>
            <a:r>
              <a:rPr sz="1550" spc="105" dirty="0">
                <a:latin typeface="Tahoma"/>
                <a:cs typeface="Tahoma"/>
              </a:rPr>
              <a:t>harms</a:t>
            </a:r>
            <a:r>
              <a:rPr sz="1550" spc="-85" dirty="0">
                <a:latin typeface="Tahoma"/>
                <a:cs typeface="Tahoma"/>
              </a:rPr>
              <a:t> </a:t>
            </a:r>
            <a:r>
              <a:rPr sz="1550" spc="105" dirty="0">
                <a:latin typeface="Tahoma"/>
                <a:cs typeface="Tahoma"/>
              </a:rPr>
              <a:t>of</a:t>
            </a:r>
            <a:r>
              <a:rPr sz="1550" spc="-75" dirty="0">
                <a:latin typeface="Tahoma"/>
                <a:cs typeface="Tahoma"/>
              </a:rPr>
              <a:t> </a:t>
            </a:r>
            <a:r>
              <a:rPr sz="1550" spc="65" dirty="0">
                <a:latin typeface="Tahoma"/>
                <a:cs typeface="Tahoma"/>
              </a:rPr>
              <a:t>zero</a:t>
            </a:r>
            <a:r>
              <a:rPr sz="1550" spc="5" dirty="0">
                <a:latin typeface="Tahoma"/>
                <a:cs typeface="Tahoma"/>
              </a:rPr>
              <a:t> </a:t>
            </a:r>
            <a:r>
              <a:rPr sz="1550" spc="85" dirty="0">
                <a:latin typeface="Tahoma"/>
                <a:cs typeface="Tahoma"/>
              </a:rPr>
              <a:t>tolerance</a:t>
            </a:r>
            <a:r>
              <a:rPr sz="1550" spc="-65" dirty="0">
                <a:latin typeface="Tahoma"/>
                <a:cs typeface="Tahoma"/>
              </a:rPr>
              <a:t> </a:t>
            </a:r>
            <a:r>
              <a:rPr sz="1550" spc="85" dirty="0">
                <a:latin typeface="Tahoma"/>
                <a:cs typeface="Tahoma"/>
              </a:rPr>
              <a:t>to</a:t>
            </a:r>
            <a:r>
              <a:rPr sz="1550" spc="-65" dirty="0">
                <a:latin typeface="Tahoma"/>
                <a:cs typeface="Tahoma"/>
              </a:rPr>
              <a:t> </a:t>
            </a:r>
            <a:r>
              <a:rPr sz="1550" spc="65" dirty="0">
                <a:latin typeface="Tahoma"/>
                <a:cs typeface="Tahoma"/>
              </a:rPr>
              <a:t>the</a:t>
            </a:r>
            <a:r>
              <a:rPr sz="1550" spc="-65" dirty="0">
                <a:latin typeface="Tahoma"/>
                <a:cs typeface="Tahoma"/>
              </a:rPr>
              <a:t> </a:t>
            </a:r>
            <a:r>
              <a:rPr sz="1550" spc="105" dirty="0">
                <a:latin typeface="Tahoma"/>
                <a:cs typeface="Tahoma"/>
              </a:rPr>
              <a:t>use</a:t>
            </a:r>
            <a:r>
              <a:rPr sz="1550" spc="-65" dirty="0">
                <a:latin typeface="Tahoma"/>
                <a:cs typeface="Tahoma"/>
              </a:rPr>
              <a:t> </a:t>
            </a:r>
            <a:r>
              <a:rPr sz="1550" spc="70" dirty="0">
                <a:latin typeface="Tahoma"/>
                <a:cs typeface="Tahoma"/>
              </a:rPr>
              <a:t>of</a:t>
            </a:r>
            <a:r>
              <a:rPr sz="1550" dirty="0">
                <a:latin typeface="Tahoma"/>
                <a:cs typeface="Tahoma"/>
              </a:rPr>
              <a:t> </a:t>
            </a:r>
            <a:r>
              <a:rPr sz="1550" spc="45" dirty="0">
                <a:latin typeface="Tahoma"/>
                <a:cs typeface="Tahoma"/>
              </a:rPr>
              <a:t>alternative</a:t>
            </a:r>
            <a:endParaRPr sz="1550">
              <a:latin typeface="Tahoma"/>
              <a:cs typeface="Tahoma"/>
            </a:endParaRPr>
          </a:p>
          <a:p>
            <a:pPr marL="355600">
              <a:lnSpc>
                <a:spcPts val="1725"/>
              </a:lnSpc>
            </a:pPr>
            <a:r>
              <a:rPr sz="1550" spc="65" dirty="0">
                <a:latin typeface="Tahoma"/>
                <a:cs typeface="Tahoma"/>
              </a:rPr>
              <a:t>approaches.</a:t>
            </a:r>
            <a:r>
              <a:rPr sz="1550" spc="-25" dirty="0">
                <a:latin typeface="Tahoma"/>
                <a:cs typeface="Tahoma"/>
              </a:rPr>
              <a:t> </a:t>
            </a:r>
            <a:r>
              <a:rPr sz="1550" spc="90" dirty="0">
                <a:latin typeface="Tahoma"/>
                <a:cs typeface="Tahoma"/>
              </a:rPr>
              <a:t>Harm</a:t>
            </a:r>
            <a:r>
              <a:rPr sz="1550" spc="5" dirty="0">
                <a:latin typeface="Tahoma"/>
                <a:cs typeface="Tahoma"/>
              </a:rPr>
              <a:t> </a:t>
            </a:r>
            <a:r>
              <a:rPr sz="1550" spc="65" dirty="0">
                <a:latin typeface="Tahoma"/>
                <a:cs typeface="Tahoma"/>
              </a:rPr>
              <a:t>Reduct</a:t>
            </a:r>
            <a:r>
              <a:rPr sz="1550" spc="-50" dirty="0">
                <a:latin typeface="Tahoma"/>
                <a:cs typeface="Tahoma"/>
              </a:rPr>
              <a:t> </a:t>
            </a:r>
            <a:r>
              <a:rPr sz="1550" spc="-145" dirty="0">
                <a:latin typeface="Tahoma"/>
                <a:cs typeface="Tahoma"/>
              </a:rPr>
              <a:t>J.</a:t>
            </a:r>
            <a:r>
              <a:rPr sz="1550" spc="-25" dirty="0">
                <a:latin typeface="Tahoma"/>
                <a:cs typeface="Tahoma"/>
              </a:rPr>
              <a:t> </a:t>
            </a:r>
            <a:r>
              <a:rPr sz="1550" spc="-10" dirty="0">
                <a:latin typeface="Tahoma"/>
                <a:cs typeface="Tahoma"/>
              </a:rPr>
              <a:t>2012;9:16.</a:t>
            </a:r>
            <a:endParaRPr sz="1550">
              <a:latin typeface="Tahoma"/>
              <a:cs typeface="Tahoma"/>
            </a:endParaRPr>
          </a:p>
          <a:p>
            <a:pPr marL="355600" indent="-342900">
              <a:lnSpc>
                <a:spcPct val="100000"/>
              </a:lnSpc>
              <a:spcBef>
                <a:spcPts val="10"/>
              </a:spcBef>
              <a:buFont typeface="Arial"/>
              <a:buChar char="•"/>
              <a:tabLst>
                <a:tab pos="355600" algn="l"/>
              </a:tabLst>
            </a:pPr>
            <a:r>
              <a:rPr sz="1550" spc="80" dirty="0">
                <a:latin typeface="Tahoma"/>
                <a:cs typeface="Tahoma"/>
              </a:rPr>
              <a:t>Mitchell</a:t>
            </a:r>
            <a:r>
              <a:rPr sz="1550" spc="-85" dirty="0">
                <a:latin typeface="Tahoma"/>
                <a:cs typeface="Tahoma"/>
              </a:rPr>
              <a:t> </a:t>
            </a:r>
            <a:r>
              <a:rPr sz="1550" spc="-20" dirty="0">
                <a:latin typeface="Tahoma"/>
                <a:cs typeface="Tahoma"/>
              </a:rPr>
              <a:t>RE,</a:t>
            </a:r>
            <a:r>
              <a:rPr sz="1550" spc="-60" dirty="0">
                <a:latin typeface="Tahoma"/>
                <a:cs typeface="Tahoma"/>
              </a:rPr>
              <a:t> </a:t>
            </a:r>
            <a:r>
              <a:rPr sz="1550" spc="80" dirty="0">
                <a:latin typeface="Tahoma"/>
                <a:cs typeface="Tahoma"/>
              </a:rPr>
              <a:t>Karchmer</a:t>
            </a:r>
            <a:r>
              <a:rPr sz="1550" spc="-35" dirty="0">
                <a:latin typeface="Tahoma"/>
                <a:cs typeface="Tahoma"/>
              </a:rPr>
              <a:t> </a:t>
            </a:r>
            <a:r>
              <a:rPr sz="1550" spc="80" dirty="0">
                <a:latin typeface="Tahoma"/>
                <a:cs typeface="Tahoma"/>
              </a:rPr>
              <a:t>MA.</a:t>
            </a:r>
            <a:r>
              <a:rPr sz="1550" spc="-20" dirty="0">
                <a:latin typeface="Tahoma"/>
                <a:cs typeface="Tahoma"/>
              </a:rPr>
              <a:t> </a:t>
            </a:r>
            <a:r>
              <a:rPr sz="1550" spc="75" dirty="0">
                <a:latin typeface="Tahoma"/>
                <a:cs typeface="Tahoma"/>
              </a:rPr>
              <a:t>Parental</a:t>
            </a:r>
            <a:r>
              <a:rPr sz="1550" spc="-85" dirty="0">
                <a:latin typeface="Tahoma"/>
                <a:cs typeface="Tahoma"/>
              </a:rPr>
              <a:t> </a:t>
            </a:r>
            <a:r>
              <a:rPr sz="1550" spc="70" dirty="0">
                <a:latin typeface="Tahoma"/>
                <a:cs typeface="Tahoma"/>
              </a:rPr>
              <a:t>hearing</a:t>
            </a:r>
            <a:r>
              <a:rPr sz="1550" spc="-35" dirty="0">
                <a:latin typeface="Tahoma"/>
                <a:cs typeface="Tahoma"/>
              </a:rPr>
              <a:t> </a:t>
            </a:r>
            <a:r>
              <a:rPr sz="1550" spc="60" dirty="0">
                <a:latin typeface="Tahoma"/>
                <a:cs typeface="Tahoma"/>
              </a:rPr>
              <a:t>status</a:t>
            </a:r>
            <a:r>
              <a:rPr sz="1550" spc="-75" dirty="0">
                <a:latin typeface="Tahoma"/>
                <a:cs typeface="Tahoma"/>
              </a:rPr>
              <a:t> </a:t>
            </a:r>
            <a:r>
              <a:rPr sz="1550" spc="90" dirty="0">
                <a:latin typeface="Tahoma"/>
                <a:cs typeface="Tahoma"/>
              </a:rPr>
              <a:t>and</a:t>
            </a:r>
            <a:r>
              <a:rPr sz="1550" dirty="0">
                <a:latin typeface="Tahoma"/>
                <a:cs typeface="Tahoma"/>
              </a:rPr>
              <a:t> </a:t>
            </a:r>
            <a:r>
              <a:rPr sz="1550" spc="50" dirty="0">
                <a:latin typeface="Tahoma"/>
                <a:cs typeface="Tahoma"/>
              </a:rPr>
              <a:t>signing</a:t>
            </a:r>
            <a:r>
              <a:rPr sz="1550" spc="-40" dirty="0">
                <a:latin typeface="Tahoma"/>
                <a:cs typeface="Tahoma"/>
              </a:rPr>
              <a:t> </a:t>
            </a:r>
            <a:r>
              <a:rPr sz="1550" spc="90" dirty="0">
                <a:latin typeface="Tahoma"/>
                <a:cs typeface="Tahoma"/>
              </a:rPr>
              <a:t>among</a:t>
            </a:r>
            <a:r>
              <a:rPr sz="1550" spc="-40" dirty="0">
                <a:latin typeface="Tahoma"/>
                <a:cs typeface="Tahoma"/>
              </a:rPr>
              <a:t> </a:t>
            </a:r>
            <a:r>
              <a:rPr sz="1550" spc="65" dirty="0">
                <a:latin typeface="Tahoma"/>
                <a:cs typeface="Tahoma"/>
              </a:rPr>
              <a:t>deaf</a:t>
            </a:r>
            <a:r>
              <a:rPr sz="1550" spc="-70" dirty="0">
                <a:latin typeface="Tahoma"/>
                <a:cs typeface="Tahoma"/>
              </a:rPr>
              <a:t> </a:t>
            </a:r>
            <a:r>
              <a:rPr sz="1550" spc="90" dirty="0">
                <a:latin typeface="Tahoma"/>
                <a:cs typeface="Tahoma"/>
              </a:rPr>
              <a:t>and</a:t>
            </a:r>
            <a:r>
              <a:rPr sz="1550" dirty="0">
                <a:latin typeface="Tahoma"/>
                <a:cs typeface="Tahoma"/>
              </a:rPr>
              <a:t> </a:t>
            </a:r>
            <a:r>
              <a:rPr sz="1550" spc="70" dirty="0">
                <a:latin typeface="Tahoma"/>
                <a:cs typeface="Tahoma"/>
              </a:rPr>
              <a:t>hard</a:t>
            </a:r>
            <a:r>
              <a:rPr sz="1550" spc="-75" dirty="0">
                <a:latin typeface="Tahoma"/>
                <a:cs typeface="Tahoma"/>
              </a:rPr>
              <a:t> </a:t>
            </a:r>
            <a:r>
              <a:rPr sz="1550" spc="105" dirty="0">
                <a:latin typeface="Tahoma"/>
                <a:cs typeface="Tahoma"/>
              </a:rPr>
              <a:t>of</a:t>
            </a:r>
            <a:r>
              <a:rPr sz="1550" spc="-70" dirty="0">
                <a:latin typeface="Tahoma"/>
                <a:cs typeface="Tahoma"/>
              </a:rPr>
              <a:t> </a:t>
            </a:r>
            <a:r>
              <a:rPr sz="1550" spc="70" dirty="0">
                <a:latin typeface="Tahoma"/>
                <a:cs typeface="Tahoma"/>
              </a:rPr>
              <a:t>hearing</a:t>
            </a:r>
            <a:r>
              <a:rPr sz="1550" spc="-35" dirty="0">
                <a:latin typeface="Tahoma"/>
                <a:cs typeface="Tahoma"/>
              </a:rPr>
              <a:t> </a:t>
            </a:r>
            <a:r>
              <a:rPr sz="1550" spc="60" dirty="0">
                <a:latin typeface="Tahoma"/>
                <a:cs typeface="Tahoma"/>
              </a:rPr>
              <a:t>students.</a:t>
            </a:r>
            <a:r>
              <a:rPr sz="1550" spc="-30" dirty="0">
                <a:latin typeface="Tahoma"/>
                <a:cs typeface="Tahoma"/>
              </a:rPr>
              <a:t> </a:t>
            </a:r>
            <a:r>
              <a:rPr sz="1550" dirty="0">
                <a:latin typeface="Tahoma"/>
                <a:cs typeface="Tahoma"/>
              </a:rPr>
              <a:t>Sign </a:t>
            </a:r>
            <a:r>
              <a:rPr sz="1550" spc="60" dirty="0">
                <a:latin typeface="Tahoma"/>
                <a:cs typeface="Tahoma"/>
              </a:rPr>
              <a:t>Language</a:t>
            </a:r>
            <a:r>
              <a:rPr sz="1550" spc="-60" dirty="0">
                <a:latin typeface="Tahoma"/>
                <a:cs typeface="Tahoma"/>
              </a:rPr>
              <a:t> </a:t>
            </a:r>
            <a:r>
              <a:rPr sz="1550" spc="50" dirty="0">
                <a:latin typeface="Tahoma"/>
                <a:cs typeface="Tahoma"/>
              </a:rPr>
              <a:t>Studies.</a:t>
            </a:r>
            <a:r>
              <a:rPr sz="1550" spc="105" dirty="0">
                <a:latin typeface="Tahoma"/>
                <a:cs typeface="Tahoma"/>
              </a:rPr>
              <a:t> </a:t>
            </a:r>
            <a:r>
              <a:rPr sz="1550" spc="-10" dirty="0">
                <a:latin typeface="Tahoma"/>
                <a:cs typeface="Tahoma"/>
              </a:rPr>
              <a:t>2005;5(2):231-</a:t>
            </a:r>
            <a:r>
              <a:rPr sz="1550" spc="-25" dirty="0">
                <a:latin typeface="Tahoma"/>
                <a:cs typeface="Tahoma"/>
              </a:rPr>
              <a:t>44.</a:t>
            </a:r>
            <a:endParaRPr sz="1550">
              <a:latin typeface="Tahoma"/>
              <a:cs typeface="Tahoma"/>
            </a:endParaRPr>
          </a:p>
          <a:p>
            <a:pPr marL="355600" indent="-342900">
              <a:lnSpc>
                <a:spcPts val="1685"/>
              </a:lnSpc>
              <a:spcBef>
                <a:spcPts val="90"/>
              </a:spcBef>
              <a:buFont typeface="Arial"/>
              <a:buChar char="•"/>
              <a:tabLst>
                <a:tab pos="355600" algn="l"/>
              </a:tabLst>
            </a:pPr>
            <a:r>
              <a:rPr sz="1550" spc="70" dirty="0">
                <a:latin typeface="Tahoma"/>
                <a:cs typeface="Tahoma"/>
              </a:rPr>
              <a:t>Schniedewind</a:t>
            </a:r>
            <a:r>
              <a:rPr sz="1550" dirty="0">
                <a:latin typeface="Tahoma"/>
                <a:cs typeface="Tahoma"/>
              </a:rPr>
              <a:t> </a:t>
            </a:r>
            <a:r>
              <a:rPr sz="1550" spc="-60" dirty="0">
                <a:latin typeface="Tahoma"/>
                <a:cs typeface="Tahoma"/>
              </a:rPr>
              <a:t>E, </a:t>
            </a:r>
            <a:r>
              <a:rPr sz="1550" spc="70" dirty="0">
                <a:latin typeface="Tahoma"/>
                <a:cs typeface="Tahoma"/>
              </a:rPr>
              <a:t>Lindsay</a:t>
            </a:r>
            <a:r>
              <a:rPr sz="1550" spc="-35" dirty="0">
                <a:latin typeface="Tahoma"/>
                <a:cs typeface="Tahoma"/>
              </a:rPr>
              <a:t> </a:t>
            </a:r>
            <a:r>
              <a:rPr sz="1550" spc="-70" dirty="0">
                <a:latin typeface="Tahoma"/>
                <a:cs typeface="Tahoma"/>
              </a:rPr>
              <a:t>R,</a:t>
            </a:r>
            <a:r>
              <a:rPr sz="1550" spc="-60" dirty="0">
                <a:latin typeface="Tahoma"/>
                <a:cs typeface="Tahoma"/>
              </a:rPr>
              <a:t> </a:t>
            </a:r>
            <a:r>
              <a:rPr sz="1550" spc="70" dirty="0">
                <a:latin typeface="Tahoma"/>
                <a:cs typeface="Tahoma"/>
              </a:rPr>
              <a:t>Snow</a:t>
            </a:r>
            <a:r>
              <a:rPr sz="1550" spc="-40" dirty="0">
                <a:latin typeface="Tahoma"/>
                <a:cs typeface="Tahoma"/>
              </a:rPr>
              <a:t> </a:t>
            </a:r>
            <a:r>
              <a:rPr sz="1550" dirty="0">
                <a:latin typeface="Tahoma"/>
                <a:cs typeface="Tahoma"/>
              </a:rPr>
              <a:t>S.</a:t>
            </a:r>
            <a:r>
              <a:rPr sz="1550" spc="-100" dirty="0">
                <a:latin typeface="Tahoma"/>
                <a:cs typeface="Tahoma"/>
              </a:rPr>
              <a:t> </a:t>
            </a:r>
            <a:r>
              <a:rPr sz="1550" spc="75" dirty="0">
                <a:latin typeface="Tahoma"/>
                <a:cs typeface="Tahoma"/>
              </a:rPr>
              <a:t>Ask</a:t>
            </a:r>
            <a:r>
              <a:rPr sz="1550" spc="-75" dirty="0">
                <a:latin typeface="Tahoma"/>
                <a:cs typeface="Tahoma"/>
              </a:rPr>
              <a:t> </a:t>
            </a:r>
            <a:r>
              <a:rPr sz="1550" spc="90" dirty="0">
                <a:latin typeface="Tahoma"/>
                <a:cs typeface="Tahoma"/>
              </a:rPr>
              <a:t>and</a:t>
            </a:r>
            <a:r>
              <a:rPr sz="1550" spc="-70" dirty="0">
                <a:latin typeface="Tahoma"/>
                <a:cs typeface="Tahoma"/>
              </a:rPr>
              <a:t> </a:t>
            </a:r>
            <a:r>
              <a:rPr sz="1550" spc="75" dirty="0">
                <a:latin typeface="Tahoma"/>
                <a:cs typeface="Tahoma"/>
              </a:rPr>
              <a:t>ye</a:t>
            </a:r>
            <a:r>
              <a:rPr sz="1550" spc="-55" dirty="0">
                <a:latin typeface="Tahoma"/>
                <a:cs typeface="Tahoma"/>
              </a:rPr>
              <a:t> </a:t>
            </a:r>
            <a:r>
              <a:rPr sz="1550" spc="65" dirty="0">
                <a:latin typeface="Tahoma"/>
                <a:cs typeface="Tahoma"/>
              </a:rPr>
              <a:t>shall</a:t>
            </a:r>
            <a:r>
              <a:rPr sz="1550" spc="-75" dirty="0">
                <a:latin typeface="Tahoma"/>
                <a:cs typeface="Tahoma"/>
              </a:rPr>
              <a:t> </a:t>
            </a:r>
            <a:r>
              <a:rPr sz="1550" spc="110" dirty="0">
                <a:latin typeface="Tahoma"/>
                <a:cs typeface="Tahoma"/>
              </a:rPr>
              <a:t>not</a:t>
            </a:r>
            <a:r>
              <a:rPr sz="1550" spc="-85" dirty="0">
                <a:latin typeface="Tahoma"/>
                <a:cs typeface="Tahoma"/>
              </a:rPr>
              <a:t> </a:t>
            </a:r>
            <a:r>
              <a:rPr sz="1550" dirty="0">
                <a:latin typeface="Tahoma"/>
                <a:cs typeface="Tahoma"/>
              </a:rPr>
              <a:t>receive:</a:t>
            </a:r>
            <a:r>
              <a:rPr sz="1550" spc="-25" dirty="0">
                <a:latin typeface="Tahoma"/>
                <a:cs typeface="Tahoma"/>
              </a:rPr>
              <a:t> </a:t>
            </a:r>
            <a:r>
              <a:rPr sz="1550" spc="50" dirty="0">
                <a:latin typeface="Tahoma"/>
                <a:cs typeface="Tahoma"/>
              </a:rPr>
              <a:t>Interpreter-</a:t>
            </a:r>
            <a:r>
              <a:rPr sz="1550" spc="60" dirty="0">
                <a:latin typeface="Tahoma"/>
                <a:cs typeface="Tahoma"/>
              </a:rPr>
              <a:t>related</a:t>
            </a:r>
            <a:r>
              <a:rPr sz="1550" spc="5" dirty="0">
                <a:latin typeface="Tahoma"/>
                <a:cs typeface="Tahoma"/>
              </a:rPr>
              <a:t> </a:t>
            </a:r>
            <a:r>
              <a:rPr sz="1550" spc="55" dirty="0">
                <a:latin typeface="Tahoma"/>
                <a:cs typeface="Tahoma"/>
              </a:rPr>
              <a:t>access</a:t>
            </a:r>
            <a:r>
              <a:rPr sz="1550" spc="-70" dirty="0">
                <a:latin typeface="Tahoma"/>
                <a:cs typeface="Tahoma"/>
              </a:rPr>
              <a:t> </a:t>
            </a:r>
            <a:r>
              <a:rPr sz="1550" spc="75" dirty="0">
                <a:latin typeface="Tahoma"/>
                <a:cs typeface="Tahoma"/>
              </a:rPr>
              <a:t>barriers</a:t>
            </a:r>
            <a:r>
              <a:rPr sz="1550" spc="5" dirty="0">
                <a:latin typeface="Tahoma"/>
                <a:cs typeface="Tahoma"/>
              </a:rPr>
              <a:t> </a:t>
            </a:r>
            <a:r>
              <a:rPr sz="1550" spc="75" dirty="0">
                <a:latin typeface="Tahoma"/>
                <a:cs typeface="Tahoma"/>
              </a:rPr>
              <a:t>reported</a:t>
            </a:r>
            <a:r>
              <a:rPr sz="1550" spc="-70" dirty="0">
                <a:latin typeface="Tahoma"/>
                <a:cs typeface="Tahoma"/>
              </a:rPr>
              <a:t> </a:t>
            </a:r>
            <a:r>
              <a:rPr sz="1550" dirty="0">
                <a:latin typeface="Tahoma"/>
                <a:cs typeface="Tahoma"/>
              </a:rPr>
              <a:t>by</a:t>
            </a:r>
            <a:r>
              <a:rPr sz="1550" spc="35" dirty="0">
                <a:latin typeface="Tahoma"/>
                <a:cs typeface="Tahoma"/>
              </a:rPr>
              <a:t> </a:t>
            </a:r>
            <a:r>
              <a:rPr sz="1550" spc="55" dirty="0">
                <a:latin typeface="Tahoma"/>
                <a:cs typeface="Tahoma"/>
              </a:rPr>
              <a:t>Deaf</a:t>
            </a:r>
            <a:r>
              <a:rPr sz="1550" spc="10" dirty="0">
                <a:latin typeface="Tahoma"/>
                <a:cs typeface="Tahoma"/>
              </a:rPr>
              <a:t> </a:t>
            </a:r>
            <a:r>
              <a:rPr sz="1550" spc="85" dirty="0">
                <a:latin typeface="Tahoma"/>
                <a:cs typeface="Tahoma"/>
              </a:rPr>
              <a:t>users</a:t>
            </a:r>
            <a:r>
              <a:rPr sz="1550" spc="-70" dirty="0">
                <a:latin typeface="Tahoma"/>
                <a:cs typeface="Tahoma"/>
              </a:rPr>
              <a:t> </a:t>
            </a:r>
            <a:r>
              <a:rPr sz="1550" spc="70" dirty="0">
                <a:latin typeface="Tahoma"/>
                <a:cs typeface="Tahoma"/>
              </a:rPr>
              <a:t>of</a:t>
            </a:r>
            <a:r>
              <a:rPr sz="1550" spc="-65" dirty="0">
                <a:latin typeface="Tahoma"/>
                <a:cs typeface="Tahoma"/>
              </a:rPr>
              <a:t> </a:t>
            </a:r>
            <a:r>
              <a:rPr sz="1550" spc="85" dirty="0">
                <a:latin typeface="Tahoma"/>
                <a:cs typeface="Tahoma"/>
              </a:rPr>
              <a:t>American</a:t>
            </a:r>
            <a:r>
              <a:rPr sz="1550" spc="5" dirty="0">
                <a:latin typeface="Tahoma"/>
                <a:cs typeface="Tahoma"/>
              </a:rPr>
              <a:t> </a:t>
            </a:r>
            <a:r>
              <a:rPr sz="1550" spc="50" dirty="0">
                <a:latin typeface="Tahoma"/>
                <a:cs typeface="Tahoma"/>
              </a:rPr>
              <a:t>sign</a:t>
            </a:r>
            <a:r>
              <a:rPr sz="1550" spc="25" dirty="0">
                <a:latin typeface="Tahoma"/>
                <a:cs typeface="Tahoma"/>
              </a:rPr>
              <a:t> </a:t>
            </a:r>
            <a:r>
              <a:rPr sz="1550" spc="45" dirty="0">
                <a:latin typeface="Tahoma"/>
                <a:cs typeface="Tahoma"/>
              </a:rPr>
              <a:t>language.</a:t>
            </a:r>
            <a:r>
              <a:rPr sz="1550" spc="-25" dirty="0">
                <a:latin typeface="Tahoma"/>
                <a:cs typeface="Tahoma"/>
              </a:rPr>
              <a:t> </a:t>
            </a:r>
            <a:r>
              <a:rPr sz="1550" spc="70" dirty="0">
                <a:latin typeface="Tahoma"/>
                <a:cs typeface="Tahoma"/>
              </a:rPr>
              <a:t>Disabil</a:t>
            </a:r>
            <a:r>
              <a:rPr sz="1550" spc="-65" dirty="0">
                <a:latin typeface="Tahoma"/>
                <a:cs typeface="Tahoma"/>
              </a:rPr>
              <a:t> </a:t>
            </a:r>
            <a:r>
              <a:rPr sz="1550" spc="80" dirty="0">
                <a:latin typeface="Tahoma"/>
                <a:cs typeface="Tahoma"/>
              </a:rPr>
              <a:t>Health</a:t>
            </a:r>
            <a:r>
              <a:rPr sz="1550" spc="-70" dirty="0">
                <a:latin typeface="Tahoma"/>
                <a:cs typeface="Tahoma"/>
              </a:rPr>
              <a:t> </a:t>
            </a:r>
            <a:r>
              <a:rPr sz="1550" spc="-25" dirty="0">
                <a:latin typeface="Tahoma"/>
                <a:cs typeface="Tahoma"/>
              </a:rPr>
              <a:t>J.</a:t>
            </a:r>
            <a:endParaRPr sz="1550">
              <a:latin typeface="Tahoma"/>
              <a:cs typeface="Tahoma"/>
            </a:endParaRPr>
          </a:p>
          <a:p>
            <a:pPr marL="355600">
              <a:lnSpc>
                <a:spcPts val="1685"/>
              </a:lnSpc>
            </a:pPr>
            <a:r>
              <a:rPr sz="1550" spc="-10" dirty="0">
                <a:latin typeface="Tahoma"/>
                <a:cs typeface="Tahoma"/>
              </a:rPr>
              <a:t>2020;13(4):100932.</a:t>
            </a:r>
            <a:endParaRPr sz="1550">
              <a:latin typeface="Tahoma"/>
              <a:cs typeface="Tahoma"/>
            </a:endParaRPr>
          </a:p>
          <a:p>
            <a:pPr marL="355600" indent="-342900">
              <a:lnSpc>
                <a:spcPts val="1685"/>
              </a:lnSpc>
              <a:spcBef>
                <a:spcPts val="80"/>
              </a:spcBef>
              <a:buFont typeface="Arial"/>
              <a:buChar char="•"/>
              <a:tabLst>
                <a:tab pos="355600" algn="l"/>
              </a:tabLst>
            </a:pPr>
            <a:r>
              <a:rPr sz="1550" spc="60" dirty="0">
                <a:latin typeface="Tahoma"/>
                <a:cs typeface="Tahoma"/>
              </a:rPr>
              <a:t>Rinker</a:t>
            </a:r>
            <a:r>
              <a:rPr sz="1550" spc="-105" dirty="0">
                <a:latin typeface="Tahoma"/>
                <a:cs typeface="Tahoma"/>
              </a:rPr>
              <a:t> </a:t>
            </a:r>
            <a:r>
              <a:rPr sz="1550" spc="-165" dirty="0">
                <a:latin typeface="Tahoma"/>
                <a:cs typeface="Tahoma"/>
              </a:rPr>
              <a:t>J,</a:t>
            </a:r>
            <a:r>
              <a:rPr sz="1550" spc="-55" dirty="0">
                <a:latin typeface="Tahoma"/>
                <a:cs typeface="Tahoma"/>
              </a:rPr>
              <a:t> </a:t>
            </a:r>
            <a:r>
              <a:rPr sz="1550" spc="80" dirty="0">
                <a:latin typeface="Tahoma"/>
                <a:cs typeface="Tahoma"/>
              </a:rPr>
              <a:t>Dickinson</a:t>
            </a:r>
            <a:r>
              <a:rPr sz="1550" spc="-70" dirty="0">
                <a:latin typeface="Tahoma"/>
                <a:cs typeface="Tahoma"/>
              </a:rPr>
              <a:t> </a:t>
            </a:r>
            <a:r>
              <a:rPr sz="1550" spc="-85" dirty="0">
                <a:latin typeface="Tahoma"/>
                <a:cs typeface="Tahoma"/>
              </a:rPr>
              <a:t>JK,</a:t>
            </a:r>
            <a:r>
              <a:rPr sz="1550" spc="-60" dirty="0">
                <a:latin typeface="Tahoma"/>
                <a:cs typeface="Tahoma"/>
              </a:rPr>
              <a:t> </a:t>
            </a:r>
            <a:r>
              <a:rPr sz="1550" spc="75" dirty="0">
                <a:latin typeface="Tahoma"/>
                <a:cs typeface="Tahoma"/>
              </a:rPr>
              <a:t>Litchman</a:t>
            </a:r>
            <a:r>
              <a:rPr sz="1550" spc="-70" dirty="0">
                <a:latin typeface="Tahoma"/>
                <a:cs typeface="Tahoma"/>
              </a:rPr>
              <a:t> </a:t>
            </a:r>
            <a:r>
              <a:rPr sz="1550" spc="70" dirty="0">
                <a:latin typeface="Tahoma"/>
                <a:cs typeface="Tahoma"/>
              </a:rPr>
              <a:t>ML,</a:t>
            </a:r>
            <a:r>
              <a:rPr sz="1550" spc="-55" dirty="0">
                <a:latin typeface="Tahoma"/>
                <a:cs typeface="Tahoma"/>
              </a:rPr>
              <a:t> </a:t>
            </a:r>
            <a:r>
              <a:rPr sz="1550" spc="70" dirty="0">
                <a:latin typeface="Tahoma"/>
                <a:cs typeface="Tahoma"/>
              </a:rPr>
              <a:t>Williams</a:t>
            </a:r>
            <a:r>
              <a:rPr sz="1550" spc="-70" dirty="0">
                <a:latin typeface="Tahoma"/>
                <a:cs typeface="Tahoma"/>
              </a:rPr>
              <a:t> </a:t>
            </a:r>
            <a:r>
              <a:rPr sz="1550" dirty="0">
                <a:latin typeface="Tahoma"/>
                <a:cs typeface="Tahoma"/>
              </a:rPr>
              <a:t>AS,</a:t>
            </a:r>
            <a:r>
              <a:rPr sz="1550" spc="10" dirty="0">
                <a:latin typeface="Tahoma"/>
                <a:cs typeface="Tahoma"/>
              </a:rPr>
              <a:t> </a:t>
            </a:r>
            <a:r>
              <a:rPr sz="1550" spc="70" dirty="0">
                <a:latin typeface="Tahoma"/>
                <a:cs typeface="Tahoma"/>
              </a:rPr>
              <a:t>Kolb</a:t>
            </a:r>
            <a:r>
              <a:rPr sz="1550" spc="-65" dirty="0">
                <a:latin typeface="Tahoma"/>
                <a:cs typeface="Tahoma"/>
              </a:rPr>
              <a:t> </a:t>
            </a:r>
            <a:r>
              <a:rPr sz="1550" dirty="0">
                <a:latin typeface="Tahoma"/>
                <a:cs typeface="Tahoma"/>
              </a:rPr>
              <a:t>LE,</a:t>
            </a:r>
            <a:r>
              <a:rPr sz="1550" spc="-60" dirty="0">
                <a:latin typeface="Tahoma"/>
                <a:cs typeface="Tahoma"/>
              </a:rPr>
              <a:t> </a:t>
            </a:r>
            <a:r>
              <a:rPr sz="1550" spc="80" dirty="0">
                <a:latin typeface="Tahoma"/>
                <a:cs typeface="Tahoma"/>
              </a:rPr>
              <a:t>Cox</a:t>
            </a:r>
            <a:r>
              <a:rPr sz="1550" spc="5" dirty="0">
                <a:latin typeface="Tahoma"/>
                <a:cs typeface="Tahoma"/>
              </a:rPr>
              <a:t> </a:t>
            </a:r>
            <a:r>
              <a:rPr sz="1550" dirty="0">
                <a:latin typeface="Tahoma"/>
                <a:cs typeface="Tahoma"/>
              </a:rPr>
              <a:t>C,</a:t>
            </a:r>
            <a:r>
              <a:rPr sz="1550" spc="-60" dirty="0">
                <a:latin typeface="Tahoma"/>
                <a:cs typeface="Tahoma"/>
              </a:rPr>
              <a:t> </a:t>
            </a:r>
            <a:r>
              <a:rPr sz="1550" dirty="0">
                <a:latin typeface="Tahoma"/>
                <a:cs typeface="Tahoma"/>
              </a:rPr>
              <a:t>et</a:t>
            </a:r>
            <a:r>
              <a:rPr sz="1550" spc="-15" dirty="0">
                <a:latin typeface="Tahoma"/>
                <a:cs typeface="Tahoma"/>
              </a:rPr>
              <a:t> </a:t>
            </a:r>
            <a:r>
              <a:rPr sz="1550" dirty="0">
                <a:latin typeface="Tahoma"/>
                <a:cs typeface="Tahoma"/>
              </a:rPr>
              <a:t>al.</a:t>
            </a:r>
            <a:r>
              <a:rPr sz="1550" spc="-95" dirty="0">
                <a:latin typeface="Tahoma"/>
                <a:cs typeface="Tahoma"/>
              </a:rPr>
              <a:t> </a:t>
            </a:r>
            <a:r>
              <a:rPr sz="1550" spc="50" dirty="0">
                <a:latin typeface="Tahoma"/>
                <a:cs typeface="Tahoma"/>
              </a:rPr>
              <a:t>The</a:t>
            </a:r>
            <a:r>
              <a:rPr sz="1550" spc="15" dirty="0">
                <a:latin typeface="Tahoma"/>
                <a:cs typeface="Tahoma"/>
              </a:rPr>
              <a:t> </a:t>
            </a:r>
            <a:r>
              <a:rPr sz="1550" spc="50" dirty="0">
                <a:latin typeface="Tahoma"/>
                <a:cs typeface="Tahoma"/>
              </a:rPr>
              <a:t>2017</a:t>
            </a:r>
            <a:r>
              <a:rPr sz="1550" spc="-70" dirty="0">
                <a:latin typeface="Tahoma"/>
                <a:cs typeface="Tahoma"/>
              </a:rPr>
              <a:t> </a:t>
            </a:r>
            <a:r>
              <a:rPr sz="1550" spc="75" dirty="0">
                <a:latin typeface="Tahoma"/>
                <a:cs typeface="Tahoma"/>
              </a:rPr>
              <a:t>Diabetes</a:t>
            </a:r>
            <a:r>
              <a:rPr sz="1550" spc="-70" dirty="0">
                <a:latin typeface="Tahoma"/>
                <a:cs typeface="Tahoma"/>
              </a:rPr>
              <a:t> </a:t>
            </a:r>
            <a:r>
              <a:rPr sz="1550" spc="70" dirty="0">
                <a:latin typeface="Tahoma"/>
                <a:cs typeface="Tahoma"/>
              </a:rPr>
              <a:t>Educator</a:t>
            </a:r>
            <a:r>
              <a:rPr sz="1550" spc="-100" dirty="0">
                <a:latin typeface="Tahoma"/>
                <a:cs typeface="Tahoma"/>
              </a:rPr>
              <a:t> </a:t>
            </a:r>
            <a:r>
              <a:rPr sz="1550" spc="90" dirty="0">
                <a:latin typeface="Tahoma"/>
                <a:cs typeface="Tahoma"/>
              </a:rPr>
              <a:t>and</a:t>
            </a:r>
            <a:r>
              <a:rPr sz="1550" spc="5" dirty="0">
                <a:latin typeface="Tahoma"/>
                <a:cs typeface="Tahoma"/>
              </a:rPr>
              <a:t> </a:t>
            </a:r>
            <a:r>
              <a:rPr sz="1550" spc="60" dirty="0">
                <a:latin typeface="Tahoma"/>
                <a:cs typeface="Tahoma"/>
              </a:rPr>
              <a:t>the</a:t>
            </a:r>
            <a:r>
              <a:rPr sz="1550" spc="-55" dirty="0">
                <a:latin typeface="Tahoma"/>
                <a:cs typeface="Tahoma"/>
              </a:rPr>
              <a:t> </a:t>
            </a:r>
            <a:r>
              <a:rPr sz="1550" spc="75" dirty="0">
                <a:latin typeface="Tahoma"/>
                <a:cs typeface="Tahoma"/>
              </a:rPr>
              <a:t>Diabetes</a:t>
            </a:r>
            <a:r>
              <a:rPr sz="1550" spc="-70" dirty="0">
                <a:latin typeface="Tahoma"/>
                <a:cs typeface="Tahoma"/>
              </a:rPr>
              <a:t> </a:t>
            </a:r>
            <a:r>
              <a:rPr sz="1550" spc="55" dirty="0">
                <a:latin typeface="Tahoma"/>
                <a:cs typeface="Tahoma"/>
              </a:rPr>
              <a:t>Self-</a:t>
            </a:r>
            <a:r>
              <a:rPr sz="1550" spc="100" dirty="0">
                <a:latin typeface="Tahoma"/>
                <a:cs typeface="Tahoma"/>
              </a:rPr>
              <a:t>Management</a:t>
            </a:r>
            <a:r>
              <a:rPr sz="1550" spc="-85" dirty="0">
                <a:latin typeface="Tahoma"/>
                <a:cs typeface="Tahoma"/>
              </a:rPr>
              <a:t> </a:t>
            </a:r>
            <a:r>
              <a:rPr sz="1550" spc="75" dirty="0">
                <a:latin typeface="Tahoma"/>
                <a:cs typeface="Tahoma"/>
              </a:rPr>
              <a:t>Education</a:t>
            </a:r>
            <a:r>
              <a:rPr sz="1550" spc="-65" dirty="0">
                <a:latin typeface="Tahoma"/>
                <a:cs typeface="Tahoma"/>
              </a:rPr>
              <a:t> </a:t>
            </a:r>
            <a:r>
              <a:rPr sz="1550" spc="80" dirty="0">
                <a:latin typeface="Tahoma"/>
                <a:cs typeface="Tahoma"/>
              </a:rPr>
              <a:t>National</a:t>
            </a:r>
            <a:r>
              <a:rPr sz="1550" spc="-75" dirty="0">
                <a:latin typeface="Tahoma"/>
                <a:cs typeface="Tahoma"/>
              </a:rPr>
              <a:t> </a:t>
            </a:r>
            <a:r>
              <a:rPr sz="1550" spc="60" dirty="0">
                <a:latin typeface="Tahoma"/>
                <a:cs typeface="Tahoma"/>
              </a:rPr>
              <a:t>Practice</a:t>
            </a:r>
            <a:r>
              <a:rPr sz="1550" spc="-55" dirty="0">
                <a:latin typeface="Tahoma"/>
                <a:cs typeface="Tahoma"/>
              </a:rPr>
              <a:t> </a:t>
            </a:r>
            <a:r>
              <a:rPr sz="1550" dirty="0">
                <a:latin typeface="Tahoma"/>
                <a:cs typeface="Tahoma"/>
              </a:rPr>
              <a:t>Survey.</a:t>
            </a:r>
            <a:r>
              <a:rPr sz="1550" spc="-95" dirty="0">
                <a:latin typeface="Tahoma"/>
                <a:cs typeface="Tahoma"/>
              </a:rPr>
              <a:t> </a:t>
            </a:r>
            <a:r>
              <a:rPr sz="1550" spc="50" dirty="0">
                <a:latin typeface="Tahoma"/>
                <a:cs typeface="Tahoma"/>
              </a:rPr>
              <a:t>The</a:t>
            </a:r>
            <a:endParaRPr sz="1550">
              <a:latin typeface="Tahoma"/>
              <a:cs typeface="Tahoma"/>
            </a:endParaRPr>
          </a:p>
          <a:p>
            <a:pPr marL="355600">
              <a:lnSpc>
                <a:spcPts val="1685"/>
              </a:lnSpc>
            </a:pPr>
            <a:r>
              <a:rPr sz="1550" spc="70" dirty="0">
                <a:latin typeface="Tahoma"/>
                <a:cs typeface="Tahoma"/>
              </a:rPr>
              <a:t>Diabetes</a:t>
            </a:r>
            <a:r>
              <a:rPr sz="1550" spc="10" dirty="0">
                <a:latin typeface="Tahoma"/>
                <a:cs typeface="Tahoma"/>
              </a:rPr>
              <a:t> </a:t>
            </a:r>
            <a:r>
              <a:rPr sz="1550" spc="65" dirty="0">
                <a:latin typeface="Tahoma"/>
                <a:cs typeface="Tahoma"/>
              </a:rPr>
              <a:t>educator.</a:t>
            </a:r>
            <a:r>
              <a:rPr sz="1550" spc="-90" dirty="0">
                <a:latin typeface="Tahoma"/>
                <a:cs typeface="Tahoma"/>
              </a:rPr>
              <a:t> </a:t>
            </a:r>
            <a:r>
              <a:rPr sz="1550" dirty="0">
                <a:latin typeface="Tahoma"/>
                <a:cs typeface="Tahoma"/>
              </a:rPr>
              <a:t>2018;44(3):260-</a:t>
            </a:r>
            <a:r>
              <a:rPr sz="1550" spc="-25" dirty="0">
                <a:latin typeface="Tahoma"/>
                <a:cs typeface="Tahoma"/>
              </a:rPr>
              <a:t>8.</a:t>
            </a:r>
            <a:endParaRPr sz="1550">
              <a:latin typeface="Tahoma"/>
              <a:cs typeface="Tahoma"/>
            </a:endParaRPr>
          </a:p>
          <a:p>
            <a:pPr marL="355600" indent="-342900">
              <a:lnSpc>
                <a:spcPct val="100000"/>
              </a:lnSpc>
              <a:spcBef>
                <a:spcPts val="90"/>
              </a:spcBef>
              <a:buFont typeface="Arial"/>
              <a:buChar char="•"/>
              <a:tabLst>
                <a:tab pos="355600" algn="l"/>
              </a:tabLst>
            </a:pPr>
            <a:r>
              <a:rPr sz="1550" dirty="0">
                <a:latin typeface="Tahoma"/>
                <a:cs typeface="Tahoma"/>
              </a:rPr>
              <a:t>U.S.</a:t>
            </a:r>
            <a:r>
              <a:rPr sz="1550" spc="65" dirty="0">
                <a:latin typeface="Tahoma"/>
                <a:cs typeface="Tahoma"/>
              </a:rPr>
              <a:t> </a:t>
            </a:r>
            <a:r>
              <a:rPr sz="1550" spc="95" dirty="0">
                <a:latin typeface="Tahoma"/>
                <a:cs typeface="Tahoma"/>
              </a:rPr>
              <a:t>Department</a:t>
            </a:r>
            <a:r>
              <a:rPr sz="1550" spc="80" dirty="0">
                <a:latin typeface="Tahoma"/>
                <a:cs typeface="Tahoma"/>
              </a:rPr>
              <a:t> </a:t>
            </a:r>
            <a:r>
              <a:rPr sz="1550" spc="105" dirty="0">
                <a:latin typeface="Tahoma"/>
                <a:cs typeface="Tahoma"/>
              </a:rPr>
              <a:t>of</a:t>
            </a:r>
            <a:r>
              <a:rPr sz="1550" spc="110" dirty="0">
                <a:latin typeface="Tahoma"/>
                <a:cs typeface="Tahoma"/>
              </a:rPr>
              <a:t> </a:t>
            </a:r>
            <a:r>
              <a:rPr sz="1550" dirty="0">
                <a:latin typeface="Tahoma"/>
                <a:cs typeface="Tahoma"/>
              </a:rPr>
              <a:t>Justice.</a:t>
            </a:r>
            <a:r>
              <a:rPr sz="1550" spc="175" dirty="0">
                <a:latin typeface="Tahoma"/>
                <a:cs typeface="Tahoma"/>
              </a:rPr>
              <a:t> </a:t>
            </a:r>
            <a:r>
              <a:rPr sz="1550" spc="90" dirty="0">
                <a:latin typeface="Tahoma"/>
                <a:cs typeface="Tahoma"/>
              </a:rPr>
              <a:t>Guide</a:t>
            </a:r>
            <a:r>
              <a:rPr sz="1550" spc="125" dirty="0">
                <a:latin typeface="Tahoma"/>
                <a:cs typeface="Tahoma"/>
              </a:rPr>
              <a:t> </a:t>
            </a:r>
            <a:r>
              <a:rPr sz="1550" spc="85" dirty="0">
                <a:latin typeface="Tahoma"/>
                <a:cs typeface="Tahoma"/>
              </a:rPr>
              <a:t>to</a:t>
            </a:r>
            <a:r>
              <a:rPr sz="1550" spc="135" dirty="0">
                <a:latin typeface="Tahoma"/>
                <a:cs typeface="Tahoma"/>
              </a:rPr>
              <a:t> </a:t>
            </a:r>
            <a:r>
              <a:rPr sz="1550" spc="60" dirty="0">
                <a:latin typeface="Tahoma"/>
                <a:cs typeface="Tahoma"/>
              </a:rPr>
              <a:t>Disability</a:t>
            </a:r>
            <a:r>
              <a:rPr sz="1550" spc="155" dirty="0">
                <a:latin typeface="Tahoma"/>
                <a:cs typeface="Tahoma"/>
              </a:rPr>
              <a:t> </a:t>
            </a:r>
            <a:r>
              <a:rPr sz="1550" spc="50" dirty="0">
                <a:latin typeface="Tahoma"/>
                <a:cs typeface="Tahoma"/>
              </a:rPr>
              <a:t>Rights</a:t>
            </a:r>
            <a:r>
              <a:rPr sz="1550" spc="110" dirty="0">
                <a:latin typeface="Tahoma"/>
                <a:cs typeface="Tahoma"/>
              </a:rPr>
              <a:t> </a:t>
            </a:r>
            <a:r>
              <a:rPr sz="1550" spc="60" dirty="0">
                <a:latin typeface="Tahoma"/>
                <a:cs typeface="Tahoma"/>
              </a:rPr>
              <a:t>Laws</a:t>
            </a:r>
            <a:r>
              <a:rPr sz="1550" spc="265" dirty="0">
                <a:latin typeface="Tahoma"/>
                <a:cs typeface="Tahoma"/>
              </a:rPr>
              <a:t> </a:t>
            </a:r>
            <a:r>
              <a:rPr sz="1550" spc="45" dirty="0">
                <a:latin typeface="Tahoma"/>
                <a:cs typeface="Tahoma"/>
              </a:rPr>
              <a:t>ADA.gov</a:t>
            </a:r>
            <a:r>
              <a:rPr sz="1550" spc="120" dirty="0">
                <a:latin typeface="Tahoma"/>
                <a:cs typeface="Tahoma"/>
              </a:rPr>
              <a:t> </a:t>
            </a:r>
            <a:r>
              <a:rPr sz="1550" spc="45" dirty="0">
                <a:latin typeface="Tahoma"/>
                <a:cs typeface="Tahoma"/>
              </a:rPr>
              <a:t>[Available</a:t>
            </a:r>
            <a:r>
              <a:rPr sz="1550" spc="229" dirty="0">
                <a:latin typeface="Tahoma"/>
                <a:cs typeface="Tahoma"/>
              </a:rPr>
              <a:t> </a:t>
            </a:r>
            <a:r>
              <a:rPr sz="1550" spc="50" dirty="0">
                <a:latin typeface="Tahoma"/>
                <a:cs typeface="Tahoma"/>
              </a:rPr>
              <a:t>from:</a:t>
            </a:r>
            <a:r>
              <a:rPr sz="1550" spc="125" dirty="0">
                <a:latin typeface="Tahoma"/>
                <a:cs typeface="Tahoma"/>
              </a:rPr>
              <a:t> </a:t>
            </a:r>
            <a:r>
              <a:rPr sz="1550" u="sng" dirty="0">
                <a:solidFill>
                  <a:srgbClr val="0000FF"/>
                </a:solidFill>
                <a:uFill>
                  <a:solidFill>
                    <a:srgbClr val="0000FF"/>
                  </a:solidFill>
                </a:uFill>
                <a:latin typeface="Tahoma"/>
                <a:cs typeface="Tahoma"/>
                <a:hlinkClick r:id="rId2"/>
              </a:rPr>
              <a:t>https://www.ada.gov/resources/disability-rights-</a:t>
            </a:r>
            <a:r>
              <a:rPr sz="1550" u="sng" spc="55" dirty="0">
                <a:solidFill>
                  <a:srgbClr val="0000FF"/>
                </a:solidFill>
                <a:uFill>
                  <a:solidFill>
                    <a:srgbClr val="0000FF"/>
                  </a:solidFill>
                </a:uFill>
                <a:latin typeface="Tahoma"/>
                <a:cs typeface="Tahoma"/>
                <a:hlinkClick r:id="rId2"/>
              </a:rPr>
              <a:t>guide/#americans-</a:t>
            </a:r>
            <a:r>
              <a:rPr sz="1550" u="sng" spc="50" dirty="0">
                <a:solidFill>
                  <a:srgbClr val="0000FF"/>
                </a:solidFill>
                <a:uFill>
                  <a:solidFill>
                    <a:srgbClr val="0000FF"/>
                  </a:solidFill>
                </a:uFill>
                <a:latin typeface="Tahoma"/>
                <a:cs typeface="Tahoma"/>
                <a:hlinkClick r:id="rId2"/>
              </a:rPr>
              <a:t>with-</a:t>
            </a:r>
            <a:r>
              <a:rPr sz="1550" u="sng" spc="55" dirty="0">
                <a:solidFill>
                  <a:srgbClr val="0000FF"/>
                </a:solidFill>
                <a:uFill>
                  <a:solidFill>
                    <a:srgbClr val="0000FF"/>
                  </a:solidFill>
                </a:uFill>
                <a:latin typeface="Tahoma"/>
                <a:cs typeface="Tahoma"/>
                <a:hlinkClick r:id="rId2"/>
              </a:rPr>
              <a:t>disabilities-</a:t>
            </a:r>
            <a:r>
              <a:rPr sz="1550" u="sng" dirty="0">
                <a:solidFill>
                  <a:srgbClr val="0000FF"/>
                </a:solidFill>
                <a:uFill>
                  <a:solidFill>
                    <a:srgbClr val="0000FF"/>
                  </a:solidFill>
                </a:uFill>
                <a:latin typeface="Tahoma"/>
                <a:cs typeface="Tahoma"/>
                <a:hlinkClick r:id="rId2"/>
              </a:rPr>
              <a:t>act-</a:t>
            </a:r>
            <a:r>
              <a:rPr sz="1550" u="sng" spc="-20" dirty="0">
                <a:solidFill>
                  <a:srgbClr val="0000FF"/>
                </a:solidFill>
                <a:uFill>
                  <a:solidFill>
                    <a:srgbClr val="0000FF"/>
                  </a:solidFill>
                </a:uFill>
                <a:latin typeface="Tahoma"/>
                <a:cs typeface="Tahoma"/>
                <a:hlinkClick r:id="rId2"/>
              </a:rPr>
              <a:t>ada</a:t>
            </a:r>
            <a:r>
              <a:rPr sz="1550" u="none" spc="-20" dirty="0">
                <a:latin typeface="Tahoma"/>
                <a:cs typeface="Tahoma"/>
              </a:rPr>
              <a:t>.</a:t>
            </a:r>
            <a:endParaRPr sz="1550">
              <a:latin typeface="Tahoma"/>
              <a:cs typeface="Tahoma"/>
            </a:endParaRPr>
          </a:p>
          <a:p>
            <a:pPr marL="407670" indent="-394970">
              <a:lnSpc>
                <a:spcPct val="100000"/>
              </a:lnSpc>
              <a:spcBef>
                <a:spcPts val="80"/>
              </a:spcBef>
              <a:buFont typeface="Arial"/>
              <a:buChar char="•"/>
              <a:tabLst>
                <a:tab pos="407670" algn="l"/>
              </a:tabLst>
            </a:pPr>
            <a:r>
              <a:rPr sz="1550" spc="100" dirty="0">
                <a:latin typeface="Tahoma"/>
                <a:cs typeface="Tahoma"/>
              </a:rPr>
              <a:t>Holcomb</a:t>
            </a:r>
            <a:r>
              <a:rPr sz="1550" spc="-60" dirty="0">
                <a:latin typeface="Tahoma"/>
                <a:cs typeface="Tahoma"/>
              </a:rPr>
              <a:t> </a:t>
            </a:r>
            <a:r>
              <a:rPr sz="1550" dirty="0">
                <a:latin typeface="Tahoma"/>
                <a:cs typeface="Tahoma"/>
              </a:rPr>
              <a:t>TK.</a:t>
            </a:r>
            <a:r>
              <a:rPr sz="1550" spc="-15" dirty="0">
                <a:latin typeface="Tahoma"/>
                <a:cs typeface="Tahoma"/>
              </a:rPr>
              <a:t> </a:t>
            </a:r>
            <a:r>
              <a:rPr sz="1550" spc="60" dirty="0">
                <a:latin typeface="Tahoma"/>
                <a:cs typeface="Tahoma"/>
              </a:rPr>
              <a:t>Introduction</a:t>
            </a:r>
            <a:r>
              <a:rPr sz="1550" spc="20" dirty="0">
                <a:latin typeface="Tahoma"/>
                <a:cs typeface="Tahoma"/>
              </a:rPr>
              <a:t> </a:t>
            </a:r>
            <a:r>
              <a:rPr sz="1550" spc="50" dirty="0">
                <a:latin typeface="Tahoma"/>
                <a:cs typeface="Tahoma"/>
              </a:rPr>
              <a:t>to</a:t>
            </a:r>
            <a:r>
              <a:rPr sz="1550" spc="-45" dirty="0">
                <a:latin typeface="Tahoma"/>
                <a:cs typeface="Tahoma"/>
              </a:rPr>
              <a:t> </a:t>
            </a:r>
            <a:r>
              <a:rPr sz="1550" spc="85" dirty="0">
                <a:latin typeface="Tahoma"/>
                <a:cs typeface="Tahoma"/>
              </a:rPr>
              <a:t>American</a:t>
            </a:r>
            <a:r>
              <a:rPr sz="1550" spc="15" dirty="0">
                <a:latin typeface="Tahoma"/>
                <a:cs typeface="Tahoma"/>
              </a:rPr>
              <a:t> </a:t>
            </a:r>
            <a:r>
              <a:rPr sz="1550" spc="65" dirty="0">
                <a:latin typeface="Tahoma"/>
                <a:cs typeface="Tahoma"/>
              </a:rPr>
              <a:t>deaf</a:t>
            </a:r>
            <a:r>
              <a:rPr sz="1550" spc="-55" dirty="0">
                <a:latin typeface="Tahoma"/>
                <a:cs typeface="Tahoma"/>
              </a:rPr>
              <a:t> </a:t>
            </a:r>
            <a:r>
              <a:rPr sz="1550" spc="45" dirty="0">
                <a:latin typeface="Tahoma"/>
                <a:cs typeface="Tahoma"/>
              </a:rPr>
              <a:t>culture:</a:t>
            </a:r>
            <a:r>
              <a:rPr sz="1550" spc="-85" dirty="0">
                <a:latin typeface="Tahoma"/>
                <a:cs typeface="Tahoma"/>
              </a:rPr>
              <a:t> </a:t>
            </a:r>
            <a:r>
              <a:rPr sz="1550" spc="95" dirty="0">
                <a:latin typeface="Tahoma"/>
                <a:cs typeface="Tahoma"/>
              </a:rPr>
              <a:t>Oxford</a:t>
            </a:r>
            <a:r>
              <a:rPr sz="1550" spc="-60" dirty="0">
                <a:latin typeface="Tahoma"/>
                <a:cs typeface="Tahoma"/>
              </a:rPr>
              <a:t> </a:t>
            </a:r>
            <a:r>
              <a:rPr sz="1550" spc="65" dirty="0">
                <a:latin typeface="Tahoma"/>
                <a:cs typeface="Tahoma"/>
              </a:rPr>
              <a:t>University</a:t>
            </a:r>
            <a:r>
              <a:rPr sz="1550" spc="-25" dirty="0">
                <a:latin typeface="Tahoma"/>
                <a:cs typeface="Tahoma"/>
              </a:rPr>
              <a:t> </a:t>
            </a:r>
            <a:r>
              <a:rPr sz="1550" dirty="0">
                <a:latin typeface="Tahoma"/>
                <a:cs typeface="Tahoma"/>
              </a:rPr>
              <a:t>Press;</a:t>
            </a:r>
            <a:r>
              <a:rPr sz="1550" spc="-90" dirty="0">
                <a:latin typeface="Tahoma"/>
                <a:cs typeface="Tahoma"/>
              </a:rPr>
              <a:t> </a:t>
            </a:r>
            <a:r>
              <a:rPr sz="1550" spc="-10" dirty="0">
                <a:latin typeface="Tahoma"/>
                <a:cs typeface="Tahoma"/>
              </a:rPr>
              <a:t>2012.</a:t>
            </a:r>
            <a:endParaRPr sz="1550">
              <a:latin typeface="Tahoma"/>
              <a:cs typeface="Tahoma"/>
            </a:endParaRPr>
          </a:p>
          <a:p>
            <a:pPr marL="355600" indent="-342900">
              <a:lnSpc>
                <a:spcPct val="100000"/>
              </a:lnSpc>
              <a:spcBef>
                <a:spcPts val="15"/>
              </a:spcBef>
              <a:buFont typeface="Arial"/>
              <a:buChar char="•"/>
              <a:tabLst>
                <a:tab pos="355600" algn="l"/>
              </a:tabLst>
            </a:pPr>
            <a:r>
              <a:rPr sz="1550" spc="75" dirty="0">
                <a:latin typeface="Tahoma"/>
                <a:cs typeface="Tahoma"/>
              </a:rPr>
              <a:t>Litchman</a:t>
            </a:r>
            <a:r>
              <a:rPr sz="1550" spc="10" dirty="0">
                <a:latin typeface="Tahoma"/>
                <a:cs typeface="Tahoma"/>
              </a:rPr>
              <a:t> </a:t>
            </a:r>
            <a:r>
              <a:rPr sz="1550" spc="50" dirty="0">
                <a:latin typeface="Tahoma"/>
                <a:cs typeface="Tahoma"/>
              </a:rPr>
              <a:t>ML,</a:t>
            </a:r>
            <a:r>
              <a:rPr sz="1550" spc="-60" dirty="0">
                <a:latin typeface="Tahoma"/>
                <a:cs typeface="Tahoma"/>
              </a:rPr>
              <a:t> </a:t>
            </a:r>
            <a:r>
              <a:rPr sz="1550" spc="100" dirty="0">
                <a:latin typeface="Tahoma"/>
                <a:cs typeface="Tahoma"/>
              </a:rPr>
              <a:t>Moreland</a:t>
            </a:r>
            <a:r>
              <a:rPr sz="1550" spc="15" dirty="0">
                <a:latin typeface="Tahoma"/>
                <a:cs typeface="Tahoma"/>
              </a:rPr>
              <a:t> </a:t>
            </a:r>
            <a:r>
              <a:rPr sz="1550" dirty="0">
                <a:latin typeface="Tahoma"/>
                <a:cs typeface="Tahoma"/>
              </a:rPr>
              <a:t>C,</a:t>
            </a:r>
            <a:r>
              <a:rPr sz="1550" spc="-60" dirty="0">
                <a:latin typeface="Tahoma"/>
                <a:cs typeface="Tahoma"/>
              </a:rPr>
              <a:t> </a:t>
            </a:r>
            <a:r>
              <a:rPr sz="1550" spc="45" dirty="0">
                <a:latin typeface="Tahoma"/>
                <a:cs typeface="Tahoma"/>
              </a:rPr>
              <a:t>Fagerlin</a:t>
            </a:r>
            <a:r>
              <a:rPr sz="1550" spc="15" dirty="0">
                <a:latin typeface="Tahoma"/>
                <a:cs typeface="Tahoma"/>
              </a:rPr>
              <a:t> </a:t>
            </a:r>
            <a:r>
              <a:rPr sz="1550" dirty="0">
                <a:latin typeface="Tahoma"/>
                <a:cs typeface="Tahoma"/>
              </a:rPr>
              <a:t>A, </a:t>
            </a:r>
            <a:r>
              <a:rPr sz="1550" spc="75" dirty="0">
                <a:latin typeface="Tahoma"/>
                <a:cs typeface="Tahoma"/>
              </a:rPr>
              <a:t>Kushalnagar</a:t>
            </a:r>
            <a:r>
              <a:rPr sz="1550" spc="-45" dirty="0">
                <a:latin typeface="Tahoma"/>
                <a:cs typeface="Tahoma"/>
              </a:rPr>
              <a:t> </a:t>
            </a:r>
            <a:r>
              <a:rPr sz="1550" spc="-95" dirty="0">
                <a:latin typeface="Tahoma"/>
                <a:cs typeface="Tahoma"/>
              </a:rPr>
              <a:t>P.</a:t>
            </a:r>
            <a:r>
              <a:rPr sz="1550" spc="-15" dirty="0">
                <a:latin typeface="Tahoma"/>
                <a:cs typeface="Tahoma"/>
              </a:rPr>
              <a:t> </a:t>
            </a:r>
            <a:r>
              <a:rPr sz="1550" spc="80" dirty="0">
                <a:latin typeface="Tahoma"/>
                <a:cs typeface="Tahoma"/>
              </a:rPr>
              <a:t>Limited</a:t>
            </a:r>
            <a:r>
              <a:rPr sz="1550" spc="-60" dirty="0">
                <a:latin typeface="Tahoma"/>
                <a:cs typeface="Tahoma"/>
              </a:rPr>
              <a:t> </a:t>
            </a:r>
            <a:r>
              <a:rPr sz="1550" spc="70" dirty="0">
                <a:latin typeface="Tahoma"/>
                <a:cs typeface="Tahoma"/>
              </a:rPr>
              <a:t>Diabetes</a:t>
            </a:r>
            <a:r>
              <a:rPr sz="1550" spc="10" dirty="0">
                <a:latin typeface="Tahoma"/>
                <a:cs typeface="Tahoma"/>
              </a:rPr>
              <a:t> </a:t>
            </a:r>
            <a:r>
              <a:rPr sz="1550" spc="70" dirty="0">
                <a:latin typeface="Tahoma"/>
                <a:cs typeface="Tahoma"/>
              </a:rPr>
              <a:t>Education</a:t>
            </a:r>
            <a:r>
              <a:rPr sz="1550" spc="-60" dirty="0">
                <a:latin typeface="Tahoma"/>
                <a:cs typeface="Tahoma"/>
              </a:rPr>
              <a:t> </a:t>
            </a:r>
            <a:r>
              <a:rPr sz="1550" spc="95" dirty="0">
                <a:latin typeface="Tahoma"/>
                <a:cs typeface="Tahoma"/>
              </a:rPr>
              <a:t>and</a:t>
            </a:r>
            <a:r>
              <a:rPr sz="1550" spc="10" dirty="0">
                <a:latin typeface="Tahoma"/>
                <a:cs typeface="Tahoma"/>
              </a:rPr>
              <a:t> </a:t>
            </a:r>
            <a:r>
              <a:rPr sz="1550" spc="65" dirty="0">
                <a:latin typeface="Tahoma"/>
                <a:cs typeface="Tahoma"/>
              </a:rPr>
              <a:t>Resources</a:t>
            </a:r>
            <a:r>
              <a:rPr sz="1550" spc="10" dirty="0">
                <a:latin typeface="Tahoma"/>
                <a:cs typeface="Tahoma"/>
              </a:rPr>
              <a:t> </a:t>
            </a:r>
            <a:r>
              <a:rPr sz="1550" spc="50" dirty="0">
                <a:latin typeface="Tahoma"/>
                <a:cs typeface="Tahoma"/>
              </a:rPr>
              <a:t>in</a:t>
            </a:r>
            <a:r>
              <a:rPr sz="1550" spc="15" dirty="0">
                <a:latin typeface="Tahoma"/>
                <a:cs typeface="Tahoma"/>
              </a:rPr>
              <a:t> </a:t>
            </a:r>
            <a:r>
              <a:rPr sz="1550" spc="80" dirty="0">
                <a:latin typeface="Tahoma"/>
                <a:cs typeface="Tahoma"/>
              </a:rPr>
              <a:t>American</a:t>
            </a:r>
            <a:r>
              <a:rPr sz="1550" spc="10" dirty="0">
                <a:latin typeface="Tahoma"/>
                <a:cs typeface="Tahoma"/>
              </a:rPr>
              <a:t> </a:t>
            </a:r>
            <a:r>
              <a:rPr sz="1550" dirty="0">
                <a:latin typeface="Tahoma"/>
                <a:cs typeface="Tahoma"/>
              </a:rPr>
              <a:t>Sign</a:t>
            </a:r>
            <a:r>
              <a:rPr sz="1550" spc="-60" dirty="0">
                <a:latin typeface="Tahoma"/>
                <a:cs typeface="Tahoma"/>
              </a:rPr>
              <a:t> </a:t>
            </a:r>
            <a:r>
              <a:rPr sz="1550" spc="45" dirty="0">
                <a:latin typeface="Tahoma"/>
                <a:cs typeface="Tahoma"/>
              </a:rPr>
              <a:t>Language.</a:t>
            </a:r>
            <a:r>
              <a:rPr sz="1550" spc="-15" dirty="0">
                <a:latin typeface="Tahoma"/>
                <a:cs typeface="Tahoma"/>
              </a:rPr>
              <a:t> </a:t>
            </a:r>
            <a:r>
              <a:rPr sz="1550" spc="70" dirty="0">
                <a:latin typeface="Tahoma"/>
                <a:cs typeface="Tahoma"/>
              </a:rPr>
              <a:t>Diabetes</a:t>
            </a:r>
            <a:r>
              <a:rPr sz="1550" spc="10" dirty="0">
                <a:latin typeface="Tahoma"/>
                <a:cs typeface="Tahoma"/>
              </a:rPr>
              <a:t> </a:t>
            </a:r>
            <a:r>
              <a:rPr sz="1550" spc="65" dirty="0">
                <a:latin typeface="Tahoma"/>
                <a:cs typeface="Tahoma"/>
              </a:rPr>
              <a:t>Spectrum.</a:t>
            </a:r>
            <a:r>
              <a:rPr sz="1550" spc="-95" dirty="0">
                <a:latin typeface="Tahoma"/>
                <a:cs typeface="Tahoma"/>
              </a:rPr>
              <a:t> </a:t>
            </a:r>
            <a:r>
              <a:rPr sz="1550" spc="-10" dirty="0">
                <a:latin typeface="Tahoma"/>
                <a:cs typeface="Tahoma"/>
              </a:rPr>
              <a:t>2022;35(2):134-</a:t>
            </a:r>
            <a:r>
              <a:rPr sz="1550" spc="-25" dirty="0">
                <a:latin typeface="Tahoma"/>
                <a:cs typeface="Tahoma"/>
              </a:rPr>
              <a:t>5.</a:t>
            </a:r>
            <a:endParaRPr sz="1550">
              <a:latin typeface="Tahoma"/>
              <a:cs typeface="Tahoma"/>
            </a:endParaRPr>
          </a:p>
          <a:p>
            <a:pPr marL="355600" indent="-342900">
              <a:lnSpc>
                <a:spcPts val="1685"/>
              </a:lnSpc>
              <a:spcBef>
                <a:spcPts val="90"/>
              </a:spcBef>
              <a:buFont typeface="Arial"/>
              <a:buChar char="•"/>
              <a:tabLst>
                <a:tab pos="355600" algn="l"/>
              </a:tabLst>
            </a:pPr>
            <a:r>
              <a:rPr sz="1550" spc="60" dirty="0">
                <a:latin typeface="Tahoma"/>
                <a:cs typeface="Tahoma"/>
              </a:rPr>
              <a:t>Litchman,</a:t>
            </a:r>
            <a:r>
              <a:rPr sz="1550" spc="-25" dirty="0">
                <a:latin typeface="Tahoma"/>
                <a:cs typeface="Tahoma"/>
              </a:rPr>
              <a:t> </a:t>
            </a:r>
            <a:r>
              <a:rPr sz="1550" dirty="0">
                <a:latin typeface="Tahoma"/>
                <a:cs typeface="Tahoma"/>
              </a:rPr>
              <a:t>M.L.,</a:t>
            </a:r>
            <a:r>
              <a:rPr sz="1550" spc="-20" dirty="0">
                <a:latin typeface="Tahoma"/>
                <a:cs typeface="Tahoma"/>
              </a:rPr>
              <a:t> </a:t>
            </a:r>
            <a:r>
              <a:rPr sz="1550" dirty="0">
                <a:latin typeface="Tahoma"/>
                <a:cs typeface="Tahoma"/>
              </a:rPr>
              <a:t>Delaney,</a:t>
            </a:r>
            <a:r>
              <a:rPr sz="1550" spc="-20" dirty="0">
                <a:latin typeface="Tahoma"/>
                <a:cs typeface="Tahoma"/>
              </a:rPr>
              <a:t> </a:t>
            </a:r>
            <a:r>
              <a:rPr sz="1550" spc="-10" dirty="0">
                <a:latin typeface="Tahoma"/>
                <a:cs typeface="Tahoma"/>
              </a:rPr>
              <a:t>R.K.,</a:t>
            </a:r>
            <a:r>
              <a:rPr sz="1550" spc="-25" dirty="0">
                <a:latin typeface="Tahoma"/>
                <a:cs typeface="Tahoma"/>
              </a:rPr>
              <a:t> </a:t>
            </a:r>
            <a:r>
              <a:rPr sz="1550" spc="65" dirty="0">
                <a:latin typeface="Tahoma"/>
                <a:cs typeface="Tahoma"/>
              </a:rPr>
              <a:t>Neuberger,</a:t>
            </a:r>
            <a:r>
              <a:rPr sz="1550" spc="-20" dirty="0">
                <a:latin typeface="Tahoma"/>
                <a:cs typeface="Tahoma"/>
              </a:rPr>
              <a:t> </a:t>
            </a:r>
            <a:r>
              <a:rPr sz="1550" spc="-130" dirty="0">
                <a:latin typeface="Tahoma"/>
                <a:cs typeface="Tahoma"/>
              </a:rPr>
              <a:t>J.,</a:t>
            </a:r>
            <a:r>
              <a:rPr sz="1550" spc="-20" dirty="0">
                <a:latin typeface="Tahoma"/>
                <a:cs typeface="Tahoma"/>
              </a:rPr>
              <a:t> </a:t>
            </a:r>
            <a:r>
              <a:rPr sz="1550" dirty="0">
                <a:latin typeface="Tahoma"/>
                <a:cs typeface="Tahoma"/>
              </a:rPr>
              <a:t>Wang,</a:t>
            </a:r>
            <a:r>
              <a:rPr sz="1550" spc="-20" dirty="0">
                <a:latin typeface="Tahoma"/>
                <a:cs typeface="Tahoma"/>
              </a:rPr>
              <a:t> </a:t>
            </a:r>
            <a:r>
              <a:rPr sz="1550" spc="-45" dirty="0">
                <a:latin typeface="Tahoma"/>
                <a:cs typeface="Tahoma"/>
              </a:rPr>
              <a:t>X.,</a:t>
            </a:r>
            <a:r>
              <a:rPr sz="1550" spc="-25" dirty="0">
                <a:latin typeface="Tahoma"/>
                <a:cs typeface="Tahoma"/>
              </a:rPr>
              <a:t> </a:t>
            </a:r>
            <a:r>
              <a:rPr sz="1550" dirty="0">
                <a:latin typeface="Tahoma"/>
                <a:cs typeface="Tahoma"/>
              </a:rPr>
              <a:t>Fagerlin,</a:t>
            </a:r>
            <a:r>
              <a:rPr sz="1550" spc="-20" dirty="0">
                <a:latin typeface="Tahoma"/>
                <a:cs typeface="Tahoma"/>
              </a:rPr>
              <a:t> A., </a:t>
            </a:r>
            <a:r>
              <a:rPr sz="1550" spc="105" dirty="0">
                <a:latin typeface="Tahoma"/>
                <a:cs typeface="Tahoma"/>
              </a:rPr>
              <a:t>&amp;</a:t>
            </a:r>
            <a:r>
              <a:rPr sz="1550" spc="5" dirty="0">
                <a:latin typeface="Tahoma"/>
                <a:cs typeface="Tahoma"/>
              </a:rPr>
              <a:t> </a:t>
            </a:r>
            <a:r>
              <a:rPr sz="1550" dirty="0">
                <a:latin typeface="Tahoma"/>
                <a:cs typeface="Tahoma"/>
              </a:rPr>
              <a:t>Fisher,</a:t>
            </a:r>
            <a:r>
              <a:rPr sz="1550" spc="-20" dirty="0">
                <a:latin typeface="Tahoma"/>
                <a:cs typeface="Tahoma"/>
              </a:rPr>
              <a:t> </a:t>
            </a:r>
            <a:r>
              <a:rPr sz="1550" dirty="0">
                <a:latin typeface="Tahoma"/>
                <a:cs typeface="Tahoma"/>
              </a:rPr>
              <a:t>S.</a:t>
            </a:r>
            <a:r>
              <a:rPr sz="1550" spc="25" dirty="0">
                <a:latin typeface="Tahoma"/>
                <a:cs typeface="Tahoma"/>
              </a:rPr>
              <a:t> </a:t>
            </a:r>
            <a:r>
              <a:rPr sz="1550" spc="-20" dirty="0">
                <a:latin typeface="Tahoma"/>
                <a:cs typeface="Tahoma"/>
              </a:rPr>
              <a:t>(2019).</a:t>
            </a:r>
            <a:r>
              <a:rPr sz="1550" spc="-60" dirty="0">
                <a:latin typeface="Tahoma"/>
                <a:cs typeface="Tahoma"/>
              </a:rPr>
              <a:t> </a:t>
            </a:r>
            <a:r>
              <a:rPr sz="1550" spc="85" dirty="0">
                <a:latin typeface="Tahoma"/>
                <a:cs typeface="Tahoma"/>
              </a:rPr>
              <a:t>An</a:t>
            </a:r>
            <a:r>
              <a:rPr sz="1550" spc="55" dirty="0">
                <a:latin typeface="Tahoma"/>
                <a:cs typeface="Tahoma"/>
              </a:rPr>
              <a:t> </a:t>
            </a:r>
            <a:r>
              <a:rPr sz="1550" spc="60" dirty="0">
                <a:latin typeface="Tahoma"/>
                <a:cs typeface="Tahoma"/>
              </a:rPr>
              <a:t>interdisciplinary</a:t>
            </a:r>
            <a:r>
              <a:rPr sz="1550" spc="5" dirty="0">
                <a:latin typeface="Tahoma"/>
                <a:cs typeface="Tahoma"/>
              </a:rPr>
              <a:t> </a:t>
            </a:r>
            <a:r>
              <a:rPr sz="1550" spc="75" dirty="0">
                <a:latin typeface="Tahoma"/>
                <a:cs typeface="Tahoma"/>
              </a:rPr>
              <a:t>Diabetes</a:t>
            </a:r>
            <a:r>
              <a:rPr sz="1550" spc="-25" dirty="0">
                <a:latin typeface="Tahoma"/>
                <a:cs typeface="Tahoma"/>
              </a:rPr>
              <a:t> </a:t>
            </a:r>
            <a:r>
              <a:rPr sz="1550" spc="110" dirty="0">
                <a:latin typeface="Tahoma"/>
                <a:cs typeface="Tahoma"/>
              </a:rPr>
              <a:t>One-</a:t>
            </a:r>
            <a:r>
              <a:rPr sz="1550" spc="50" dirty="0">
                <a:latin typeface="Tahoma"/>
                <a:cs typeface="Tahoma"/>
              </a:rPr>
              <a:t>Day</a:t>
            </a:r>
            <a:r>
              <a:rPr sz="1550" spc="45" dirty="0">
                <a:latin typeface="Tahoma"/>
                <a:cs typeface="Tahoma"/>
              </a:rPr>
              <a:t> </a:t>
            </a:r>
            <a:r>
              <a:rPr sz="1550" spc="65" dirty="0">
                <a:latin typeface="Tahoma"/>
                <a:cs typeface="Tahoma"/>
              </a:rPr>
              <a:t>Education</a:t>
            </a:r>
            <a:r>
              <a:rPr sz="1550" spc="55" dirty="0">
                <a:latin typeface="Tahoma"/>
                <a:cs typeface="Tahoma"/>
              </a:rPr>
              <a:t> </a:t>
            </a:r>
            <a:r>
              <a:rPr sz="1550" spc="90" dirty="0">
                <a:latin typeface="Tahoma"/>
                <a:cs typeface="Tahoma"/>
              </a:rPr>
              <a:t>and</a:t>
            </a:r>
            <a:r>
              <a:rPr sz="1550" spc="-25" dirty="0">
                <a:latin typeface="Tahoma"/>
                <a:cs typeface="Tahoma"/>
              </a:rPr>
              <a:t> </a:t>
            </a:r>
            <a:r>
              <a:rPr sz="1550" spc="65" dirty="0">
                <a:latin typeface="Tahoma"/>
                <a:cs typeface="Tahoma"/>
              </a:rPr>
              <a:t>Care</a:t>
            </a:r>
            <a:r>
              <a:rPr sz="1550" spc="-15" dirty="0">
                <a:latin typeface="Tahoma"/>
                <a:cs typeface="Tahoma"/>
              </a:rPr>
              <a:t> </a:t>
            </a:r>
            <a:r>
              <a:rPr sz="1550" spc="60" dirty="0">
                <a:latin typeface="Tahoma"/>
                <a:cs typeface="Tahoma"/>
              </a:rPr>
              <a:t>Intervention</a:t>
            </a:r>
            <a:r>
              <a:rPr sz="1550" spc="-30" dirty="0">
                <a:latin typeface="Tahoma"/>
                <a:cs typeface="Tahoma"/>
              </a:rPr>
              <a:t> </a:t>
            </a:r>
            <a:r>
              <a:rPr sz="1550" spc="55" dirty="0">
                <a:latin typeface="Tahoma"/>
                <a:cs typeface="Tahoma"/>
              </a:rPr>
              <a:t>Improves</a:t>
            </a:r>
            <a:r>
              <a:rPr sz="1550" spc="-25" dirty="0">
                <a:latin typeface="Tahoma"/>
                <a:cs typeface="Tahoma"/>
              </a:rPr>
              <a:t> </a:t>
            </a:r>
            <a:r>
              <a:rPr sz="1550" spc="60" dirty="0">
                <a:latin typeface="Tahoma"/>
                <a:cs typeface="Tahoma"/>
              </a:rPr>
              <a:t>Diabetes</a:t>
            </a:r>
            <a:endParaRPr sz="1550">
              <a:latin typeface="Tahoma"/>
              <a:cs typeface="Tahoma"/>
            </a:endParaRPr>
          </a:p>
          <a:p>
            <a:pPr marL="355600">
              <a:lnSpc>
                <a:spcPts val="1685"/>
              </a:lnSpc>
            </a:pPr>
            <a:r>
              <a:rPr sz="1550" spc="65" dirty="0">
                <a:latin typeface="Tahoma"/>
                <a:cs typeface="Tahoma"/>
              </a:rPr>
              <a:t>Distress</a:t>
            </a:r>
            <a:r>
              <a:rPr sz="1550" spc="-45" dirty="0">
                <a:latin typeface="Tahoma"/>
                <a:cs typeface="Tahoma"/>
              </a:rPr>
              <a:t> </a:t>
            </a:r>
            <a:r>
              <a:rPr sz="1550" spc="90" dirty="0">
                <a:latin typeface="Tahoma"/>
                <a:cs typeface="Tahoma"/>
              </a:rPr>
              <a:t>and</a:t>
            </a:r>
            <a:r>
              <a:rPr sz="1550" spc="-40" dirty="0">
                <a:latin typeface="Tahoma"/>
                <a:cs typeface="Tahoma"/>
              </a:rPr>
              <a:t> </a:t>
            </a:r>
            <a:r>
              <a:rPr sz="1550" dirty="0">
                <a:latin typeface="Tahoma"/>
                <a:cs typeface="Tahoma"/>
              </a:rPr>
              <a:t>A1C.</a:t>
            </a:r>
            <a:r>
              <a:rPr sz="1550" spc="25" dirty="0">
                <a:latin typeface="Tahoma"/>
                <a:cs typeface="Tahoma"/>
              </a:rPr>
              <a:t> </a:t>
            </a:r>
            <a:r>
              <a:rPr sz="1550" i="1" spc="70" dirty="0">
                <a:latin typeface="Calibri"/>
                <a:cs typeface="Calibri"/>
              </a:rPr>
              <a:t>Annals</a:t>
            </a:r>
            <a:r>
              <a:rPr sz="1550" i="1" spc="180" dirty="0">
                <a:latin typeface="Calibri"/>
                <a:cs typeface="Calibri"/>
              </a:rPr>
              <a:t> </a:t>
            </a:r>
            <a:r>
              <a:rPr sz="1550" i="1" dirty="0">
                <a:latin typeface="Calibri"/>
                <a:cs typeface="Calibri"/>
              </a:rPr>
              <a:t>of</a:t>
            </a:r>
            <a:r>
              <a:rPr sz="1550" i="1" spc="145" dirty="0">
                <a:latin typeface="Calibri"/>
                <a:cs typeface="Calibri"/>
              </a:rPr>
              <a:t> </a:t>
            </a:r>
            <a:r>
              <a:rPr sz="1550" i="1" spc="75" dirty="0">
                <a:latin typeface="Calibri"/>
                <a:cs typeface="Calibri"/>
              </a:rPr>
              <a:t>Behavioral</a:t>
            </a:r>
            <a:r>
              <a:rPr sz="1550" i="1" spc="85" dirty="0">
                <a:latin typeface="Calibri"/>
                <a:cs typeface="Calibri"/>
              </a:rPr>
              <a:t> </a:t>
            </a:r>
            <a:r>
              <a:rPr sz="1550" i="1" spc="55" dirty="0">
                <a:latin typeface="Calibri"/>
                <a:cs typeface="Calibri"/>
              </a:rPr>
              <a:t>Medicine,</a:t>
            </a:r>
            <a:r>
              <a:rPr sz="1550" i="1" spc="110" dirty="0">
                <a:latin typeface="Calibri"/>
                <a:cs typeface="Calibri"/>
              </a:rPr>
              <a:t> </a:t>
            </a:r>
            <a:r>
              <a:rPr sz="1550" i="1" spc="65" dirty="0">
                <a:latin typeface="Calibri"/>
                <a:cs typeface="Calibri"/>
              </a:rPr>
              <a:t>53,</a:t>
            </a:r>
            <a:r>
              <a:rPr sz="1550" i="1" spc="150" dirty="0">
                <a:latin typeface="Calibri"/>
                <a:cs typeface="Calibri"/>
              </a:rPr>
              <a:t> </a:t>
            </a:r>
            <a:r>
              <a:rPr sz="1550" dirty="0">
                <a:latin typeface="Tahoma"/>
                <a:cs typeface="Tahoma"/>
              </a:rPr>
              <a:t>S572-</a:t>
            </a:r>
            <a:r>
              <a:rPr sz="1550" spc="-10" dirty="0">
                <a:latin typeface="Tahoma"/>
                <a:cs typeface="Tahoma"/>
              </a:rPr>
              <a:t>S572.</a:t>
            </a:r>
            <a:endParaRPr sz="1550">
              <a:latin typeface="Tahoma"/>
              <a:cs typeface="Tahoma"/>
            </a:endParaRPr>
          </a:p>
          <a:p>
            <a:pPr marL="355600" indent="-342900">
              <a:lnSpc>
                <a:spcPts val="1685"/>
              </a:lnSpc>
              <a:spcBef>
                <a:spcPts val="85"/>
              </a:spcBef>
              <a:buFont typeface="Arial"/>
              <a:buChar char="•"/>
              <a:tabLst>
                <a:tab pos="355600" algn="l"/>
              </a:tabLst>
            </a:pPr>
            <a:r>
              <a:rPr sz="1550" spc="60" dirty="0">
                <a:latin typeface="Tahoma"/>
                <a:cs typeface="Tahoma"/>
              </a:rPr>
              <a:t>Litchman,</a:t>
            </a:r>
            <a:r>
              <a:rPr sz="1550" spc="-35" dirty="0">
                <a:latin typeface="Tahoma"/>
                <a:cs typeface="Tahoma"/>
              </a:rPr>
              <a:t> </a:t>
            </a:r>
            <a:r>
              <a:rPr sz="1550" dirty="0">
                <a:latin typeface="Tahoma"/>
                <a:cs typeface="Tahoma"/>
              </a:rPr>
              <a:t>M.L.,</a:t>
            </a:r>
            <a:r>
              <a:rPr sz="1550" spc="-30" dirty="0">
                <a:latin typeface="Tahoma"/>
                <a:cs typeface="Tahoma"/>
              </a:rPr>
              <a:t> </a:t>
            </a:r>
            <a:r>
              <a:rPr sz="1550" dirty="0">
                <a:latin typeface="Tahoma"/>
                <a:cs typeface="Tahoma"/>
              </a:rPr>
              <a:t>Wang,</a:t>
            </a:r>
            <a:r>
              <a:rPr sz="1550" spc="-35" dirty="0">
                <a:latin typeface="Tahoma"/>
                <a:cs typeface="Tahoma"/>
              </a:rPr>
              <a:t> </a:t>
            </a:r>
            <a:r>
              <a:rPr sz="1550" spc="-45" dirty="0">
                <a:latin typeface="Tahoma"/>
                <a:cs typeface="Tahoma"/>
              </a:rPr>
              <a:t>X.,</a:t>
            </a:r>
            <a:r>
              <a:rPr sz="1550" spc="-30" dirty="0">
                <a:latin typeface="Tahoma"/>
                <a:cs typeface="Tahoma"/>
              </a:rPr>
              <a:t> </a:t>
            </a:r>
            <a:r>
              <a:rPr sz="1550" dirty="0">
                <a:latin typeface="Tahoma"/>
                <a:cs typeface="Tahoma"/>
              </a:rPr>
              <a:t>Delaney,</a:t>
            </a:r>
            <a:r>
              <a:rPr sz="1550" spc="-30" dirty="0">
                <a:latin typeface="Tahoma"/>
                <a:cs typeface="Tahoma"/>
              </a:rPr>
              <a:t> </a:t>
            </a:r>
            <a:r>
              <a:rPr sz="1550" spc="-65" dirty="0">
                <a:latin typeface="Tahoma"/>
                <a:cs typeface="Tahoma"/>
              </a:rPr>
              <a:t>R.,</a:t>
            </a:r>
            <a:r>
              <a:rPr sz="1550" spc="-35" dirty="0">
                <a:latin typeface="Tahoma"/>
                <a:cs typeface="Tahoma"/>
              </a:rPr>
              <a:t> </a:t>
            </a:r>
            <a:r>
              <a:rPr sz="1550" spc="70" dirty="0">
                <a:latin typeface="Tahoma"/>
                <a:cs typeface="Tahoma"/>
              </a:rPr>
              <a:t>Neuberger,</a:t>
            </a:r>
            <a:r>
              <a:rPr sz="1550" spc="-30" dirty="0">
                <a:latin typeface="Tahoma"/>
                <a:cs typeface="Tahoma"/>
              </a:rPr>
              <a:t> </a:t>
            </a:r>
            <a:r>
              <a:rPr sz="1550" spc="-130" dirty="0">
                <a:latin typeface="Tahoma"/>
                <a:cs typeface="Tahoma"/>
              </a:rPr>
              <a:t>J.,</a:t>
            </a:r>
            <a:r>
              <a:rPr sz="1550" spc="-30" dirty="0">
                <a:latin typeface="Tahoma"/>
                <a:cs typeface="Tahoma"/>
              </a:rPr>
              <a:t> </a:t>
            </a:r>
            <a:r>
              <a:rPr sz="1550" spc="50" dirty="0">
                <a:latin typeface="Tahoma"/>
                <a:cs typeface="Tahoma"/>
              </a:rPr>
              <a:t>Reeder,</a:t>
            </a:r>
            <a:r>
              <a:rPr sz="1550" spc="-30" dirty="0">
                <a:latin typeface="Tahoma"/>
                <a:cs typeface="Tahoma"/>
              </a:rPr>
              <a:t> </a:t>
            </a:r>
            <a:r>
              <a:rPr sz="1550" spc="-20" dirty="0">
                <a:latin typeface="Tahoma"/>
                <a:cs typeface="Tahoma"/>
              </a:rPr>
              <a:t>A.,</a:t>
            </a:r>
            <a:r>
              <a:rPr sz="1550" spc="-30" dirty="0">
                <a:latin typeface="Tahoma"/>
                <a:cs typeface="Tahoma"/>
              </a:rPr>
              <a:t> </a:t>
            </a:r>
            <a:r>
              <a:rPr sz="1550" dirty="0">
                <a:latin typeface="Tahoma"/>
                <a:cs typeface="Tahoma"/>
              </a:rPr>
              <a:t>Jones,</a:t>
            </a:r>
            <a:r>
              <a:rPr sz="1550" spc="-30" dirty="0">
                <a:latin typeface="Tahoma"/>
                <a:cs typeface="Tahoma"/>
              </a:rPr>
              <a:t> </a:t>
            </a:r>
            <a:r>
              <a:rPr sz="1550" spc="-60" dirty="0">
                <a:latin typeface="Tahoma"/>
                <a:cs typeface="Tahoma"/>
              </a:rPr>
              <a:t>S.,</a:t>
            </a:r>
            <a:r>
              <a:rPr sz="1550" spc="-30" dirty="0">
                <a:latin typeface="Tahoma"/>
                <a:cs typeface="Tahoma"/>
              </a:rPr>
              <a:t> </a:t>
            </a:r>
            <a:r>
              <a:rPr sz="1550" spc="55" dirty="0">
                <a:latin typeface="Tahoma"/>
                <a:cs typeface="Tahoma"/>
              </a:rPr>
              <a:t>Simonetti,</a:t>
            </a:r>
            <a:r>
              <a:rPr sz="1550" spc="45" dirty="0">
                <a:latin typeface="Tahoma"/>
                <a:cs typeface="Tahoma"/>
              </a:rPr>
              <a:t> </a:t>
            </a:r>
            <a:r>
              <a:rPr sz="1550" spc="-150" dirty="0">
                <a:latin typeface="Tahoma"/>
                <a:cs typeface="Tahoma"/>
              </a:rPr>
              <a:t>J.,</a:t>
            </a:r>
            <a:r>
              <a:rPr sz="1550" spc="-30" dirty="0">
                <a:latin typeface="Tahoma"/>
                <a:cs typeface="Tahoma"/>
              </a:rPr>
              <a:t> </a:t>
            </a:r>
            <a:r>
              <a:rPr sz="1550" dirty="0">
                <a:latin typeface="Tahoma"/>
                <a:cs typeface="Tahoma"/>
              </a:rPr>
              <a:t>Wahl,</a:t>
            </a:r>
            <a:r>
              <a:rPr sz="1550" spc="-30" dirty="0">
                <a:latin typeface="Tahoma"/>
                <a:cs typeface="Tahoma"/>
              </a:rPr>
              <a:t> </a:t>
            </a:r>
            <a:r>
              <a:rPr sz="1550" dirty="0">
                <a:latin typeface="Tahoma"/>
                <a:cs typeface="Tahoma"/>
              </a:rPr>
              <a:t>M.,</a:t>
            </a:r>
            <a:r>
              <a:rPr sz="1550" spc="50" dirty="0">
                <a:latin typeface="Tahoma"/>
                <a:cs typeface="Tahoma"/>
              </a:rPr>
              <a:t> </a:t>
            </a:r>
            <a:r>
              <a:rPr sz="1550" dirty="0">
                <a:latin typeface="Tahoma"/>
                <a:cs typeface="Tahoma"/>
              </a:rPr>
              <a:t>Fagerlin,</a:t>
            </a:r>
            <a:r>
              <a:rPr sz="1550" spc="-30" dirty="0">
                <a:latin typeface="Tahoma"/>
                <a:cs typeface="Tahoma"/>
              </a:rPr>
              <a:t> </a:t>
            </a:r>
            <a:r>
              <a:rPr sz="1550" spc="-20" dirty="0">
                <a:latin typeface="Tahoma"/>
                <a:cs typeface="Tahoma"/>
              </a:rPr>
              <a:t>A.,</a:t>
            </a:r>
            <a:r>
              <a:rPr sz="1550" spc="-35" dirty="0">
                <a:latin typeface="Tahoma"/>
                <a:cs typeface="Tahoma"/>
              </a:rPr>
              <a:t> </a:t>
            </a:r>
            <a:r>
              <a:rPr sz="1550" spc="90" dirty="0">
                <a:latin typeface="Tahoma"/>
                <a:cs typeface="Tahoma"/>
              </a:rPr>
              <a:t>and</a:t>
            </a:r>
            <a:r>
              <a:rPr sz="1550" spc="-35" dirty="0">
                <a:latin typeface="Tahoma"/>
                <a:cs typeface="Tahoma"/>
              </a:rPr>
              <a:t> </a:t>
            </a:r>
            <a:r>
              <a:rPr sz="1550" spc="65" dirty="0">
                <a:latin typeface="Tahoma"/>
                <a:cs typeface="Tahoma"/>
              </a:rPr>
              <a:t>Fisher,</a:t>
            </a:r>
            <a:r>
              <a:rPr sz="1550" spc="-15" dirty="0">
                <a:latin typeface="Tahoma"/>
                <a:cs typeface="Tahoma"/>
              </a:rPr>
              <a:t> </a:t>
            </a:r>
            <a:r>
              <a:rPr sz="1550" spc="-90" dirty="0">
                <a:latin typeface="Tahoma"/>
                <a:cs typeface="Tahoma"/>
              </a:rPr>
              <a:t>S.J.</a:t>
            </a:r>
            <a:r>
              <a:rPr sz="1550" spc="15" dirty="0">
                <a:latin typeface="Tahoma"/>
                <a:cs typeface="Tahoma"/>
              </a:rPr>
              <a:t> </a:t>
            </a:r>
            <a:r>
              <a:rPr sz="1550" spc="-20" dirty="0">
                <a:latin typeface="Tahoma"/>
                <a:cs typeface="Tahoma"/>
              </a:rPr>
              <a:t>(2021).</a:t>
            </a:r>
            <a:r>
              <a:rPr sz="1550" spc="15" dirty="0">
                <a:latin typeface="Tahoma"/>
                <a:cs typeface="Tahoma"/>
              </a:rPr>
              <a:t> </a:t>
            </a:r>
            <a:r>
              <a:rPr sz="1550" spc="80" dirty="0">
                <a:latin typeface="Tahoma"/>
                <a:cs typeface="Tahoma"/>
              </a:rPr>
              <a:t>Durable</a:t>
            </a:r>
            <a:r>
              <a:rPr sz="1550" spc="-25" dirty="0">
                <a:latin typeface="Tahoma"/>
                <a:cs typeface="Tahoma"/>
              </a:rPr>
              <a:t> </a:t>
            </a:r>
            <a:r>
              <a:rPr sz="1550" spc="75" dirty="0">
                <a:latin typeface="Tahoma"/>
                <a:cs typeface="Tahoma"/>
              </a:rPr>
              <a:t>Reductions</a:t>
            </a:r>
            <a:r>
              <a:rPr sz="1550" spc="-35" dirty="0">
                <a:latin typeface="Tahoma"/>
                <a:cs typeface="Tahoma"/>
              </a:rPr>
              <a:t> </a:t>
            </a:r>
            <a:r>
              <a:rPr sz="1550" spc="90" dirty="0">
                <a:latin typeface="Tahoma"/>
                <a:cs typeface="Tahoma"/>
              </a:rPr>
              <a:t>in</a:t>
            </a:r>
            <a:r>
              <a:rPr sz="1550" spc="-35" dirty="0">
                <a:latin typeface="Tahoma"/>
                <a:cs typeface="Tahoma"/>
              </a:rPr>
              <a:t> </a:t>
            </a:r>
            <a:r>
              <a:rPr sz="1550" spc="70" dirty="0">
                <a:latin typeface="Tahoma"/>
                <a:cs typeface="Tahoma"/>
              </a:rPr>
              <a:t>A1C</a:t>
            </a:r>
            <a:r>
              <a:rPr sz="1550" spc="5" dirty="0">
                <a:latin typeface="Tahoma"/>
                <a:cs typeface="Tahoma"/>
              </a:rPr>
              <a:t> </a:t>
            </a:r>
            <a:r>
              <a:rPr sz="1550" spc="90" dirty="0">
                <a:latin typeface="Tahoma"/>
                <a:cs typeface="Tahoma"/>
              </a:rPr>
              <a:t>and</a:t>
            </a:r>
            <a:r>
              <a:rPr sz="1550" spc="-35" dirty="0">
                <a:latin typeface="Tahoma"/>
                <a:cs typeface="Tahoma"/>
              </a:rPr>
              <a:t> </a:t>
            </a:r>
            <a:r>
              <a:rPr sz="1550" spc="70" dirty="0">
                <a:latin typeface="Tahoma"/>
                <a:cs typeface="Tahoma"/>
              </a:rPr>
              <a:t>Diabetes</a:t>
            </a:r>
            <a:r>
              <a:rPr sz="1550" spc="45" dirty="0">
                <a:latin typeface="Tahoma"/>
                <a:cs typeface="Tahoma"/>
              </a:rPr>
              <a:t> Distress</a:t>
            </a:r>
            <a:endParaRPr sz="1550">
              <a:latin typeface="Tahoma"/>
              <a:cs typeface="Tahoma"/>
            </a:endParaRPr>
          </a:p>
          <a:p>
            <a:pPr marL="355600">
              <a:lnSpc>
                <a:spcPts val="1685"/>
              </a:lnSpc>
            </a:pPr>
            <a:r>
              <a:rPr sz="1550" spc="75" dirty="0">
                <a:latin typeface="Tahoma"/>
                <a:cs typeface="Tahoma"/>
              </a:rPr>
              <a:t>with</a:t>
            </a:r>
            <a:r>
              <a:rPr sz="1550" spc="-15" dirty="0">
                <a:latin typeface="Tahoma"/>
                <a:cs typeface="Tahoma"/>
              </a:rPr>
              <a:t> </a:t>
            </a:r>
            <a:r>
              <a:rPr sz="1550" spc="65" dirty="0">
                <a:latin typeface="Tahoma"/>
                <a:cs typeface="Tahoma"/>
              </a:rPr>
              <a:t>a</a:t>
            </a:r>
            <a:r>
              <a:rPr sz="1550" spc="15" dirty="0">
                <a:latin typeface="Tahoma"/>
                <a:cs typeface="Tahoma"/>
              </a:rPr>
              <a:t> </a:t>
            </a:r>
            <a:r>
              <a:rPr sz="1550" spc="75" dirty="0">
                <a:latin typeface="Tahoma"/>
                <a:cs typeface="Tahoma"/>
              </a:rPr>
              <a:t>One-</a:t>
            </a:r>
            <a:r>
              <a:rPr sz="1550" spc="55" dirty="0">
                <a:latin typeface="Tahoma"/>
                <a:cs typeface="Tahoma"/>
              </a:rPr>
              <a:t>Day</a:t>
            </a:r>
            <a:r>
              <a:rPr sz="1550" spc="30" dirty="0">
                <a:latin typeface="Tahoma"/>
                <a:cs typeface="Tahoma"/>
              </a:rPr>
              <a:t> </a:t>
            </a:r>
            <a:r>
              <a:rPr sz="1550" spc="85" dirty="0">
                <a:latin typeface="Tahoma"/>
                <a:cs typeface="Tahoma"/>
              </a:rPr>
              <a:t>Hybrid</a:t>
            </a:r>
            <a:r>
              <a:rPr sz="1550" spc="-5" dirty="0">
                <a:latin typeface="Tahoma"/>
                <a:cs typeface="Tahoma"/>
              </a:rPr>
              <a:t> </a:t>
            </a:r>
            <a:r>
              <a:rPr sz="1550" spc="75" dirty="0">
                <a:latin typeface="Tahoma"/>
                <a:cs typeface="Tahoma"/>
              </a:rPr>
              <a:t>DSMES</a:t>
            </a:r>
            <a:r>
              <a:rPr sz="1550" spc="30" dirty="0">
                <a:latin typeface="Tahoma"/>
                <a:cs typeface="Tahoma"/>
              </a:rPr>
              <a:t> </a:t>
            </a:r>
            <a:r>
              <a:rPr sz="1550" spc="50" dirty="0">
                <a:latin typeface="Tahoma"/>
                <a:cs typeface="Tahoma"/>
              </a:rPr>
              <a:t>Intervention.</a:t>
            </a:r>
            <a:r>
              <a:rPr sz="1550" spc="-5" dirty="0">
                <a:latin typeface="Tahoma"/>
                <a:cs typeface="Tahoma"/>
              </a:rPr>
              <a:t> </a:t>
            </a:r>
            <a:r>
              <a:rPr sz="1550" i="1" spc="50" dirty="0">
                <a:latin typeface="Calibri"/>
                <a:cs typeface="Calibri"/>
              </a:rPr>
              <a:t>Diabetes</a:t>
            </a:r>
            <a:r>
              <a:rPr sz="1550" spc="50" dirty="0">
                <a:latin typeface="Tahoma"/>
                <a:cs typeface="Tahoma"/>
              </a:rPr>
              <a:t>,</a:t>
            </a:r>
            <a:r>
              <a:rPr sz="1550" spc="10" dirty="0">
                <a:latin typeface="Tahoma"/>
                <a:cs typeface="Tahoma"/>
              </a:rPr>
              <a:t> </a:t>
            </a:r>
            <a:r>
              <a:rPr sz="1550" i="1" spc="65" dirty="0">
                <a:latin typeface="Calibri"/>
                <a:cs typeface="Calibri"/>
              </a:rPr>
              <a:t>70</a:t>
            </a:r>
            <a:r>
              <a:rPr sz="1550" spc="65" dirty="0">
                <a:latin typeface="Tahoma"/>
                <a:cs typeface="Tahoma"/>
              </a:rPr>
              <a:t>(Supplement</a:t>
            </a:r>
            <a:r>
              <a:rPr sz="1550" spc="50" dirty="0">
                <a:latin typeface="Tahoma"/>
                <a:cs typeface="Tahoma"/>
              </a:rPr>
              <a:t> </a:t>
            </a:r>
            <a:r>
              <a:rPr sz="1550" spc="-40" dirty="0">
                <a:latin typeface="Tahoma"/>
                <a:cs typeface="Tahoma"/>
              </a:rPr>
              <a:t>1).</a:t>
            </a:r>
            <a:r>
              <a:rPr sz="1550" spc="40" dirty="0">
                <a:latin typeface="Tahoma"/>
                <a:cs typeface="Tahoma"/>
              </a:rPr>
              <a:t> </a:t>
            </a:r>
            <a:r>
              <a:rPr sz="1550" dirty="0">
                <a:latin typeface="Tahoma"/>
                <a:cs typeface="Tahoma"/>
              </a:rPr>
              <a:t>474-</a:t>
            </a:r>
            <a:r>
              <a:rPr sz="1550" spc="-95" dirty="0">
                <a:latin typeface="Tahoma"/>
                <a:cs typeface="Tahoma"/>
              </a:rPr>
              <a:t>P.</a:t>
            </a:r>
            <a:r>
              <a:rPr sz="1550" spc="60" dirty="0">
                <a:latin typeface="Tahoma"/>
                <a:cs typeface="Tahoma"/>
              </a:rPr>
              <a:t> </a:t>
            </a:r>
            <a:r>
              <a:rPr sz="1550" dirty="0">
                <a:latin typeface="Tahoma"/>
                <a:cs typeface="Tahoma"/>
              </a:rPr>
              <a:t>doi:</a:t>
            </a:r>
            <a:r>
              <a:rPr sz="1550" spc="20" dirty="0">
                <a:latin typeface="Tahoma"/>
                <a:cs typeface="Tahoma"/>
              </a:rPr>
              <a:t> </a:t>
            </a:r>
            <a:r>
              <a:rPr sz="1550" dirty="0">
                <a:latin typeface="Tahoma"/>
                <a:cs typeface="Tahoma"/>
              </a:rPr>
              <a:t>10.2337/db21-474-</a:t>
            </a:r>
            <a:r>
              <a:rPr sz="1550" spc="50" dirty="0">
                <a:latin typeface="Tahoma"/>
                <a:cs typeface="Tahoma"/>
              </a:rPr>
              <a:t>P</a:t>
            </a:r>
            <a:endParaRPr sz="1550">
              <a:latin typeface="Tahoma"/>
              <a:cs typeface="Tahoma"/>
            </a:endParaRPr>
          </a:p>
          <a:p>
            <a:pPr marL="355600" indent="-342900">
              <a:lnSpc>
                <a:spcPts val="1689"/>
              </a:lnSpc>
              <a:spcBef>
                <a:spcPts val="85"/>
              </a:spcBef>
              <a:buFont typeface="Arial"/>
              <a:buChar char="•"/>
              <a:tabLst>
                <a:tab pos="355600" algn="l"/>
              </a:tabLst>
            </a:pPr>
            <a:r>
              <a:rPr sz="1550" dirty="0">
                <a:latin typeface="Tahoma"/>
                <a:cs typeface="Tahoma"/>
              </a:rPr>
              <a:t>Oser,</a:t>
            </a:r>
            <a:r>
              <a:rPr sz="1550" spc="60" dirty="0">
                <a:latin typeface="Tahoma"/>
                <a:cs typeface="Tahoma"/>
              </a:rPr>
              <a:t> </a:t>
            </a:r>
            <a:r>
              <a:rPr sz="1550" spc="-65" dirty="0">
                <a:latin typeface="Tahoma"/>
                <a:cs typeface="Tahoma"/>
              </a:rPr>
              <a:t>T.K.,</a:t>
            </a:r>
            <a:r>
              <a:rPr sz="1550" spc="15" dirty="0">
                <a:latin typeface="Tahoma"/>
                <a:cs typeface="Tahoma"/>
              </a:rPr>
              <a:t> </a:t>
            </a:r>
            <a:r>
              <a:rPr sz="1550" spc="55" dirty="0">
                <a:latin typeface="Tahoma"/>
                <a:cs typeface="Tahoma"/>
              </a:rPr>
              <a:t>Zittleman,</a:t>
            </a:r>
            <a:r>
              <a:rPr sz="1550" spc="-20" dirty="0">
                <a:latin typeface="Tahoma"/>
                <a:cs typeface="Tahoma"/>
              </a:rPr>
              <a:t> </a:t>
            </a:r>
            <a:r>
              <a:rPr sz="1550" dirty="0">
                <a:latin typeface="Tahoma"/>
                <a:cs typeface="Tahoma"/>
              </a:rPr>
              <a:t>L,</a:t>
            </a:r>
            <a:r>
              <a:rPr sz="1550" spc="-20" dirty="0">
                <a:latin typeface="Tahoma"/>
                <a:cs typeface="Tahoma"/>
              </a:rPr>
              <a:t> </a:t>
            </a:r>
            <a:r>
              <a:rPr sz="1550" dirty="0">
                <a:latin typeface="Tahoma"/>
                <a:cs typeface="Tahoma"/>
              </a:rPr>
              <a:t>Curcija,</a:t>
            </a:r>
            <a:r>
              <a:rPr sz="1550" spc="-20" dirty="0">
                <a:latin typeface="Tahoma"/>
                <a:cs typeface="Tahoma"/>
              </a:rPr>
              <a:t> K., </a:t>
            </a:r>
            <a:r>
              <a:rPr sz="1550" dirty="0">
                <a:latin typeface="Tahoma"/>
                <a:cs typeface="Tahoma"/>
              </a:rPr>
              <a:t>Kwan,</a:t>
            </a:r>
            <a:r>
              <a:rPr sz="1550" spc="-20" dirty="0">
                <a:latin typeface="Tahoma"/>
                <a:cs typeface="Tahoma"/>
              </a:rPr>
              <a:t> </a:t>
            </a:r>
            <a:r>
              <a:rPr sz="1550" dirty="0">
                <a:latin typeface="Tahoma"/>
                <a:cs typeface="Tahoma"/>
              </a:rPr>
              <a:t>B.M.,</a:t>
            </a:r>
            <a:r>
              <a:rPr sz="1550" spc="-20" dirty="0">
                <a:latin typeface="Tahoma"/>
                <a:cs typeface="Tahoma"/>
              </a:rPr>
              <a:t> </a:t>
            </a:r>
            <a:r>
              <a:rPr sz="1550" spc="55" dirty="0">
                <a:latin typeface="Tahoma"/>
                <a:cs typeface="Tahoma"/>
              </a:rPr>
              <a:t>Burke,</a:t>
            </a:r>
            <a:r>
              <a:rPr sz="1550" spc="-20" dirty="0">
                <a:latin typeface="Tahoma"/>
                <a:cs typeface="Tahoma"/>
              </a:rPr>
              <a:t> </a:t>
            </a:r>
            <a:r>
              <a:rPr sz="1550" spc="-60" dirty="0">
                <a:latin typeface="Tahoma"/>
                <a:cs typeface="Tahoma"/>
              </a:rPr>
              <a:t>S.,</a:t>
            </a:r>
            <a:r>
              <a:rPr sz="1550" spc="-20" dirty="0">
                <a:latin typeface="Tahoma"/>
                <a:cs typeface="Tahoma"/>
              </a:rPr>
              <a:t> </a:t>
            </a:r>
            <a:r>
              <a:rPr sz="1550" spc="55" dirty="0">
                <a:latin typeface="Tahoma"/>
                <a:cs typeface="Tahoma"/>
              </a:rPr>
              <a:t>Gonzalez,</a:t>
            </a:r>
            <a:r>
              <a:rPr sz="1550" spc="-20" dirty="0">
                <a:latin typeface="Tahoma"/>
                <a:cs typeface="Tahoma"/>
              </a:rPr>
              <a:t> </a:t>
            </a:r>
            <a:r>
              <a:rPr sz="1550" spc="-60" dirty="0">
                <a:latin typeface="Tahoma"/>
                <a:cs typeface="Tahoma"/>
              </a:rPr>
              <a:t>S.,</a:t>
            </a:r>
            <a:r>
              <a:rPr sz="1550" spc="-20" dirty="0">
                <a:latin typeface="Tahoma"/>
                <a:cs typeface="Tahoma"/>
              </a:rPr>
              <a:t> </a:t>
            </a:r>
            <a:r>
              <a:rPr sz="1550" spc="65" dirty="0">
                <a:latin typeface="Tahoma"/>
                <a:cs typeface="Tahoma"/>
              </a:rPr>
              <a:t>Huss,</a:t>
            </a:r>
            <a:r>
              <a:rPr sz="1550" spc="-20" dirty="0">
                <a:latin typeface="Tahoma"/>
                <a:cs typeface="Tahoma"/>
              </a:rPr>
              <a:t> </a:t>
            </a:r>
            <a:r>
              <a:rPr sz="1550" spc="-50" dirty="0">
                <a:latin typeface="Tahoma"/>
                <a:cs typeface="Tahoma"/>
              </a:rPr>
              <a:t>K.,</a:t>
            </a:r>
            <a:r>
              <a:rPr sz="1550" spc="-20" dirty="0">
                <a:latin typeface="Tahoma"/>
                <a:cs typeface="Tahoma"/>
              </a:rPr>
              <a:t> </a:t>
            </a:r>
            <a:r>
              <a:rPr sz="1550" spc="45" dirty="0">
                <a:latin typeface="Tahoma"/>
                <a:cs typeface="Tahoma"/>
              </a:rPr>
              <a:t>Johnson,</a:t>
            </a:r>
            <a:r>
              <a:rPr sz="1550" spc="-20" dirty="0">
                <a:latin typeface="Tahoma"/>
                <a:cs typeface="Tahoma"/>
              </a:rPr>
              <a:t> </a:t>
            </a:r>
            <a:r>
              <a:rPr sz="1550" dirty="0">
                <a:latin typeface="Tahoma"/>
                <a:cs typeface="Tahoma"/>
              </a:rPr>
              <a:t>M.,</a:t>
            </a:r>
            <a:r>
              <a:rPr sz="1550" spc="-20" dirty="0">
                <a:latin typeface="Tahoma"/>
                <a:cs typeface="Tahoma"/>
              </a:rPr>
              <a:t> </a:t>
            </a:r>
            <a:r>
              <a:rPr sz="1550" dirty="0">
                <a:latin typeface="Tahoma"/>
                <a:cs typeface="Tahoma"/>
              </a:rPr>
              <a:t>Sanchez,</a:t>
            </a:r>
            <a:r>
              <a:rPr sz="1550" spc="-20" dirty="0">
                <a:latin typeface="Tahoma"/>
                <a:cs typeface="Tahoma"/>
              </a:rPr>
              <a:t> </a:t>
            </a:r>
            <a:r>
              <a:rPr sz="1550" dirty="0">
                <a:latin typeface="Tahoma"/>
                <a:cs typeface="Tahoma"/>
              </a:rPr>
              <a:t>N.,</a:t>
            </a:r>
            <a:r>
              <a:rPr sz="1550" spc="-20" dirty="0">
                <a:latin typeface="Tahoma"/>
                <a:cs typeface="Tahoma"/>
              </a:rPr>
              <a:t> </a:t>
            </a:r>
            <a:r>
              <a:rPr sz="1550" spc="70" dirty="0">
                <a:latin typeface="Tahoma"/>
                <a:cs typeface="Tahoma"/>
              </a:rPr>
              <a:t>Neuberger,</a:t>
            </a:r>
            <a:r>
              <a:rPr sz="1550" spc="-20" dirty="0">
                <a:latin typeface="Tahoma"/>
                <a:cs typeface="Tahoma"/>
              </a:rPr>
              <a:t> </a:t>
            </a:r>
            <a:r>
              <a:rPr sz="1550" spc="-130" dirty="0">
                <a:latin typeface="Tahoma"/>
                <a:cs typeface="Tahoma"/>
              </a:rPr>
              <a:t>J.,</a:t>
            </a:r>
            <a:r>
              <a:rPr sz="1550" spc="-20" dirty="0">
                <a:latin typeface="Tahoma"/>
                <a:cs typeface="Tahoma"/>
              </a:rPr>
              <a:t> </a:t>
            </a:r>
            <a:r>
              <a:rPr sz="1550" dirty="0">
                <a:latin typeface="Tahoma"/>
                <a:cs typeface="Tahoma"/>
              </a:rPr>
              <a:t>Iacob,</a:t>
            </a:r>
            <a:r>
              <a:rPr sz="1550" spc="-20" dirty="0">
                <a:latin typeface="Tahoma"/>
                <a:cs typeface="Tahoma"/>
              </a:rPr>
              <a:t> </a:t>
            </a:r>
            <a:r>
              <a:rPr sz="1550" spc="-60" dirty="0">
                <a:latin typeface="Tahoma"/>
                <a:cs typeface="Tahoma"/>
              </a:rPr>
              <a:t>E.,</a:t>
            </a:r>
            <a:r>
              <a:rPr sz="1550" spc="-20" dirty="0">
                <a:latin typeface="Tahoma"/>
                <a:cs typeface="Tahoma"/>
              </a:rPr>
              <a:t> </a:t>
            </a:r>
            <a:r>
              <a:rPr sz="1550" spc="75" dirty="0">
                <a:latin typeface="Tahoma"/>
                <a:cs typeface="Tahoma"/>
              </a:rPr>
              <a:t>Simonetti,</a:t>
            </a:r>
            <a:r>
              <a:rPr sz="1550" spc="-45" dirty="0">
                <a:latin typeface="Tahoma"/>
                <a:cs typeface="Tahoma"/>
              </a:rPr>
              <a:t> </a:t>
            </a:r>
            <a:r>
              <a:rPr sz="1550" spc="-130" dirty="0">
                <a:latin typeface="Tahoma"/>
                <a:cs typeface="Tahoma"/>
              </a:rPr>
              <a:t>J.,</a:t>
            </a:r>
            <a:r>
              <a:rPr sz="1550" spc="-20" dirty="0">
                <a:latin typeface="Tahoma"/>
                <a:cs typeface="Tahoma"/>
              </a:rPr>
              <a:t> </a:t>
            </a:r>
            <a:r>
              <a:rPr sz="1550" spc="60" dirty="0">
                <a:latin typeface="Tahoma"/>
                <a:cs typeface="Tahoma"/>
              </a:rPr>
              <a:t>Litchman,</a:t>
            </a:r>
            <a:r>
              <a:rPr sz="1550" spc="-20" dirty="0">
                <a:latin typeface="Tahoma"/>
                <a:cs typeface="Tahoma"/>
              </a:rPr>
              <a:t> </a:t>
            </a:r>
            <a:r>
              <a:rPr sz="1550" dirty="0">
                <a:latin typeface="Tahoma"/>
                <a:cs typeface="Tahoma"/>
              </a:rPr>
              <a:t>M.L.</a:t>
            </a:r>
            <a:r>
              <a:rPr sz="1550" spc="20" dirty="0">
                <a:latin typeface="Tahoma"/>
                <a:cs typeface="Tahoma"/>
              </a:rPr>
              <a:t> </a:t>
            </a:r>
            <a:r>
              <a:rPr sz="1550" spc="-10" dirty="0">
                <a:latin typeface="Tahoma"/>
                <a:cs typeface="Tahoma"/>
              </a:rPr>
              <a:t>(2022).</a:t>
            </a:r>
            <a:r>
              <a:rPr sz="1550" spc="20" dirty="0">
                <a:latin typeface="Tahoma"/>
                <a:cs typeface="Tahoma"/>
              </a:rPr>
              <a:t> </a:t>
            </a:r>
            <a:r>
              <a:rPr sz="1550" spc="70" dirty="0">
                <a:latin typeface="Tahoma"/>
                <a:cs typeface="Tahoma"/>
              </a:rPr>
              <a:t>Adaptation</a:t>
            </a:r>
            <a:r>
              <a:rPr sz="1550" spc="-30" dirty="0">
                <a:latin typeface="Tahoma"/>
                <a:cs typeface="Tahoma"/>
              </a:rPr>
              <a:t> </a:t>
            </a:r>
            <a:r>
              <a:rPr sz="1550" spc="105" dirty="0">
                <a:latin typeface="Tahoma"/>
                <a:cs typeface="Tahoma"/>
              </a:rPr>
              <a:t>of</a:t>
            </a:r>
            <a:r>
              <a:rPr sz="1550" spc="-25" dirty="0">
                <a:latin typeface="Tahoma"/>
                <a:cs typeface="Tahoma"/>
              </a:rPr>
              <a:t> </a:t>
            </a:r>
            <a:r>
              <a:rPr sz="1550" spc="15" dirty="0">
                <a:latin typeface="Tahoma"/>
                <a:cs typeface="Tahoma"/>
              </a:rPr>
              <a:t>a</a:t>
            </a:r>
            <a:endParaRPr sz="1550">
              <a:latin typeface="Tahoma"/>
              <a:cs typeface="Tahoma"/>
            </a:endParaRPr>
          </a:p>
          <a:p>
            <a:pPr marL="355600">
              <a:lnSpc>
                <a:spcPts val="1550"/>
              </a:lnSpc>
            </a:pPr>
            <a:r>
              <a:rPr sz="1550" spc="70" dirty="0">
                <a:latin typeface="Tahoma"/>
                <a:cs typeface="Tahoma"/>
              </a:rPr>
              <a:t>Diabetes</a:t>
            </a:r>
            <a:r>
              <a:rPr sz="1550" spc="35" dirty="0">
                <a:latin typeface="Tahoma"/>
                <a:cs typeface="Tahoma"/>
              </a:rPr>
              <a:t> </a:t>
            </a:r>
            <a:r>
              <a:rPr sz="1550" dirty="0">
                <a:latin typeface="Tahoma"/>
                <a:cs typeface="Tahoma"/>
              </a:rPr>
              <a:t>Self-</a:t>
            </a:r>
            <a:r>
              <a:rPr sz="1550" spc="100" dirty="0">
                <a:latin typeface="Tahoma"/>
                <a:cs typeface="Tahoma"/>
              </a:rPr>
              <a:t>Management</a:t>
            </a:r>
            <a:r>
              <a:rPr sz="1550" spc="15" dirty="0">
                <a:latin typeface="Tahoma"/>
                <a:cs typeface="Tahoma"/>
              </a:rPr>
              <a:t> </a:t>
            </a:r>
            <a:r>
              <a:rPr sz="1550" spc="70" dirty="0">
                <a:latin typeface="Tahoma"/>
                <a:cs typeface="Tahoma"/>
              </a:rPr>
              <a:t>Education</a:t>
            </a:r>
            <a:r>
              <a:rPr sz="1550" spc="-40" dirty="0">
                <a:latin typeface="Tahoma"/>
                <a:cs typeface="Tahoma"/>
              </a:rPr>
              <a:t> </a:t>
            </a:r>
            <a:r>
              <a:rPr sz="1550" spc="95" dirty="0">
                <a:latin typeface="Tahoma"/>
                <a:cs typeface="Tahoma"/>
              </a:rPr>
              <a:t>and</a:t>
            </a:r>
            <a:r>
              <a:rPr sz="1550" spc="40" dirty="0">
                <a:latin typeface="Tahoma"/>
                <a:cs typeface="Tahoma"/>
              </a:rPr>
              <a:t> </a:t>
            </a:r>
            <a:r>
              <a:rPr sz="1550" spc="80" dirty="0">
                <a:latin typeface="Tahoma"/>
                <a:cs typeface="Tahoma"/>
              </a:rPr>
              <a:t>Support</a:t>
            </a:r>
            <a:r>
              <a:rPr sz="1550" spc="-65" dirty="0">
                <a:latin typeface="Tahoma"/>
                <a:cs typeface="Tahoma"/>
              </a:rPr>
              <a:t> </a:t>
            </a:r>
            <a:r>
              <a:rPr sz="1550" spc="65" dirty="0">
                <a:latin typeface="Tahoma"/>
                <a:cs typeface="Tahoma"/>
              </a:rPr>
              <a:t>Intervention</a:t>
            </a:r>
            <a:r>
              <a:rPr sz="1550" spc="-40" dirty="0">
                <a:latin typeface="Tahoma"/>
                <a:cs typeface="Tahoma"/>
              </a:rPr>
              <a:t> </a:t>
            </a:r>
            <a:r>
              <a:rPr sz="1550" spc="85" dirty="0">
                <a:latin typeface="Tahoma"/>
                <a:cs typeface="Tahoma"/>
              </a:rPr>
              <a:t>to</a:t>
            </a:r>
            <a:r>
              <a:rPr sz="1550" spc="-25" dirty="0">
                <a:latin typeface="Tahoma"/>
                <a:cs typeface="Tahoma"/>
              </a:rPr>
              <a:t> </a:t>
            </a:r>
            <a:r>
              <a:rPr sz="1550" spc="65" dirty="0">
                <a:latin typeface="Tahoma"/>
                <a:cs typeface="Tahoma"/>
              </a:rPr>
              <a:t>Inform</a:t>
            </a:r>
            <a:r>
              <a:rPr sz="1550" spc="-35" dirty="0">
                <a:latin typeface="Tahoma"/>
                <a:cs typeface="Tahoma"/>
              </a:rPr>
              <a:t> </a:t>
            </a:r>
            <a:r>
              <a:rPr sz="1550" spc="65" dirty="0">
                <a:latin typeface="Tahoma"/>
                <a:cs typeface="Tahoma"/>
              </a:rPr>
              <a:t>a</a:t>
            </a:r>
            <a:r>
              <a:rPr sz="1550" spc="-15" dirty="0">
                <a:latin typeface="Tahoma"/>
                <a:cs typeface="Tahoma"/>
              </a:rPr>
              <a:t> </a:t>
            </a:r>
            <a:r>
              <a:rPr sz="1550" spc="90" dirty="0">
                <a:latin typeface="Tahoma"/>
                <a:cs typeface="Tahoma"/>
              </a:rPr>
              <a:t>Randomized</a:t>
            </a:r>
            <a:r>
              <a:rPr sz="1550" spc="40" dirty="0">
                <a:latin typeface="Tahoma"/>
                <a:cs typeface="Tahoma"/>
              </a:rPr>
              <a:t> </a:t>
            </a:r>
            <a:r>
              <a:rPr sz="1550" spc="75" dirty="0">
                <a:latin typeface="Tahoma"/>
                <a:cs typeface="Tahoma"/>
              </a:rPr>
              <a:t>Control</a:t>
            </a:r>
            <a:r>
              <a:rPr sz="1550" spc="30" dirty="0">
                <a:latin typeface="Tahoma"/>
                <a:cs typeface="Tahoma"/>
              </a:rPr>
              <a:t> </a:t>
            </a:r>
            <a:r>
              <a:rPr sz="1550" dirty="0">
                <a:latin typeface="Tahoma"/>
                <a:cs typeface="Tahoma"/>
              </a:rPr>
              <a:t>Trial</a:t>
            </a:r>
            <a:r>
              <a:rPr sz="1550" spc="-45" dirty="0">
                <a:latin typeface="Tahoma"/>
                <a:cs typeface="Tahoma"/>
              </a:rPr>
              <a:t> </a:t>
            </a:r>
            <a:r>
              <a:rPr sz="1550" spc="90" dirty="0">
                <a:latin typeface="Tahoma"/>
                <a:cs typeface="Tahoma"/>
              </a:rPr>
              <a:t>in</a:t>
            </a:r>
            <a:r>
              <a:rPr sz="1550" spc="-40" dirty="0">
                <a:latin typeface="Tahoma"/>
                <a:cs typeface="Tahoma"/>
              </a:rPr>
              <a:t> </a:t>
            </a:r>
            <a:r>
              <a:rPr sz="1550" spc="55" dirty="0">
                <a:latin typeface="Tahoma"/>
                <a:cs typeface="Tahoma"/>
              </a:rPr>
              <a:t>Rural</a:t>
            </a:r>
            <a:r>
              <a:rPr sz="1550" spc="30" dirty="0">
                <a:latin typeface="Tahoma"/>
                <a:cs typeface="Tahoma"/>
              </a:rPr>
              <a:t> </a:t>
            </a:r>
            <a:r>
              <a:rPr sz="1550" spc="75" dirty="0">
                <a:latin typeface="Tahoma"/>
                <a:cs typeface="Tahoma"/>
              </a:rPr>
              <a:t>Populations.</a:t>
            </a:r>
            <a:r>
              <a:rPr sz="1550" spc="-75" dirty="0">
                <a:latin typeface="Tahoma"/>
                <a:cs typeface="Tahoma"/>
              </a:rPr>
              <a:t> </a:t>
            </a:r>
            <a:r>
              <a:rPr sz="1550" i="1" dirty="0">
                <a:latin typeface="Calibri"/>
                <a:cs typeface="Calibri"/>
              </a:rPr>
              <a:t>JMIR</a:t>
            </a:r>
            <a:r>
              <a:rPr sz="1550" i="1" spc="90" dirty="0">
                <a:latin typeface="Calibri"/>
                <a:cs typeface="Calibri"/>
              </a:rPr>
              <a:t> </a:t>
            </a:r>
            <a:r>
              <a:rPr sz="1550" i="1" spc="45" dirty="0">
                <a:latin typeface="Calibri"/>
                <a:cs typeface="Calibri"/>
              </a:rPr>
              <a:t>Diabetes</a:t>
            </a:r>
            <a:r>
              <a:rPr sz="1550" spc="45" dirty="0">
                <a:latin typeface="Tahoma"/>
                <a:cs typeface="Tahoma"/>
              </a:rPr>
              <a:t>,</a:t>
            </a:r>
            <a:r>
              <a:rPr sz="1550" spc="-35" dirty="0">
                <a:latin typeface="Tahoma"/>
                <a:cs typeface="Tahoma"/>
              </a:rPr>
              <a:t> </a:t>
            </a:r>
            <a:r>
              <a:rPr sz="1550" dirty="0">
                <a:latin typeface="Tahoma"/>
                <a:cs typeface="Tahoma"/>
              </a:rPr>
              <a:t>7(2):e35664</a:t>
            </a:r>
            <a:r>
              <a:rPr sz="1550" spc="-30" dirty="0">
                <a:latin typeface="Tahoma"/>
                <a:cs typeface="Tahoma"/>
              </a:rPr>
              <a:t> </a:t>
            </a:r>
            <a:r>
              <a:rPr sz="1550" dirty="0">
                <a:latin typeface="Tahoma"/>
                <a:cs typeface="Tahoma"/>
              </a:rPr>
              <a:t>doi:</a:t>
            </a:r>
            <a:r>
              <a:rPr sz="1550" spc="-15" dirty="0">
                <a:latin typeface="Tahoma"/>
                <a:cs typeface="Tahoma"/>
              </a:rPr>
              <a:t> </a:t>
            </a:r>
            <a:r>
              <a:rPr sz="1550" u="sng" spc="-10" dirty="0">
                <a:solidFill>
                  <a:srgbClr val="0000FF"/>
                </a:solidFill>
                <a:uFill>
                  <a:solidFill>
                    <a:srgbClr val="0000FF"/>
                  </a:solidFill>
                </a:uFill>
                <a:latin typeface="Tahoma"/>
                <a:cs typeface="Tahoma"/>
                <a:hlinkClick r:id="rId3"/>
              </a:rPr>
              <a:t>10.2196/35664</a:t>
            </a:r>
            <a:endParaRPr sz="1550">
              <a:latin typeface="Tahoma"/>
              <a:cs typeface="Tahoma"/>
            </a:endParaRPr>
          </a:p>
          <a:p>
            <a:pPr marL="355600">
              <a:lnSpc>
                <a:spcPts val="1720"/>
              </a:lnSpc>
            </a:pPr>
            <a:r>
              <a:rPr sz="1550" dirty="0">
                <a:latin typeface="Tahoma"/>
                <a:cs typeface="Tahoma"/>
              </a:rPr>
              <a:t>PMID:</a:t>
            </a:r>
            <a:r>
              <a:rPr sz="1550" spc="90" dirty="0">
                <a:latin typeface="Tahoma"/>
                <a:cs typeface="Tahoma"/>
              </a:rPr>
              <a:t> </a:t>
            </a:r>
            <a:r>
              <a:rPr sz="1550" u="sng" spc="55" dirty="0">
                <a:solidFill>
                  <a:srgbClr val="0000FF"/>
                </a:solidFill>
                <a:uFill>
                  <a:solidFill>
                    <a:srgbClr val="0000FF"/>
                  </a:solidFill>
                </a:uFill>
                <a:latin typeface="Tahoma"/>
                <a:cs typeface="Tahoma"/>
                <a:hlinkClick r:id="rId4"/>
              </a:rPr>
              <a:t>35687385</a:t>
            </a:r>
            <a:r>
              <a:rPr sz="1550" u="none" spc="65" dirty="0">
                <a:solidFill>
                  <a:srgbClr val="0000FF"/>
                </a:solidFill>
                <a:latin typeface="Tahoma"/>
                <a:cs typeface="Tahoma"/>
              </a:rPr>
              <a:t> </a:t>
            </a:r>
            <a:r>
              <a:rPr sz="1550" u="none" dirty="0">
                <a:latin typeface="Tahoma"/>
                <a:cs typeface="Tahoma"/>
              </a:rPr>
              <a:t>PMCID:</a:t>
            </a:r>
            <a:r>
              <a:rPr sz="1550" u="none" spc="85" dirty="0">
                <a:latin typeface="Tahoma"/>
                <a:cs typeface="Tahoma"/>
              </a:rPr>
              <a:t> </a:t>
            </a:r>
            <a:r>
              <a:rPr sz="1550" u="sng" spc="40" dirty="0">
                <a:solidFill>
                  <a:srgbClr val="0000FF"/>
                </a:solidFill>
                <a:uFill>
                  <a:solidFill>
                    <a:srgbClr val="0000FF"/>
                  </a:solidFill>
                </a:uFill>
                <a:latin typeface="Tahoma"/>
                <a:cs typeface="Tahoma"/>
                <a:hlinkClick r:id="rId5"/>
              </a:rPr>
              <a:t>9233250</a:t>
            </a:r>
            <a:endParaRPr sz="1550">
              <a:latin typeface="Tahoma"/>
              <a:cs typeface="Tahoma"/>
            </a:endParaRPr>
          </a:p>
          <a:p>
            <a:pPr marL="355600" indent="-342900">
              <a:lnSpc>
                <a:spcPts val="1720"/>
              </a:lnSpc>
              <a:spcBef>
                <a:spcPts val="15"/>
              </a:spcBef>
              <a:buFont typeface="Arial"/>
              <a:buChar char="•"/>
              <a:tabLst>
                <a:tab pos="355600" algn="l"/>
              </a:tabLst>
            </a:pPr>
            <a:r>
              <a:rPr sz="1550" spc="60" dirty="0">
                <a:latin typeface="Tahoma"/>
                <a:cs typeface="Tahoma"/>
              </a:rPr>
              <a:t>Litchman,</a:t>
            </a:r>
            <a:r>
              <a:rPr sz="1550" spc="-40" dirty="0">
                <a:latin typeface="Tahoma"/>
                <a:cs typeface="Tahoma"/>
              </a:rPr>
              <a:t> </a:t>
            </a:r>
            <a:r>
              <a:rPr sz="1550" dirty="0">
                <a:latin typeface="Tahoma"/>
                <a:cs typeface="Tahoma"/>
              </a:rPr>
              <a:t>M.L.</a:t>
            </a:r>
            <a:r>
              <a:rPr sz="1550" spc="10" dirty="0">
                <a:latin typeface="Tahoma"/>
                <a:cs typeface="Tahoma"/>
              </a:rPr>
              <a:t> </a:t>
            </a:r>
            <a:r>
              <a:rPr sz="1550" dirty="0">
                <a:latin typeface="Tahoma"/>
                <a:cs typeface="Tahoma"/>
              </a:rPr>
              <a:t>Kwan,</a:t>
            </a:r>
            <a:r>
              <a:rPr sz="1550" spc="-35" dirty="0">
                <a:latin typeface="Tahoma"/>
                <a:cs typeface="Tahoma"/>
              </a:rPr>
              <a:t> </a:t>
            </a:r>
            <a:r>
              <a:rPr sz="1550" dirty="0">
                <a:latin typeface="Tahoma"/>
                <a:cs typeface="Tahoma"/>
              </a:rPr>
              <a:t>B.M., </a:t>
            </a:r>
            <a:r>
              <a:rPr sz="1550" spc="55" dirty="0">
                <a:latin typeface="Tahoma"/>
                <a:cs typeface="Tahoma"/>
              </a:rPr>
              <a:t>Zittleman,</a:t>
            </a:r>
            <a:r>
              <a:rPr sz="1550" spc="-35" dirty="0">
                <a:latin typeface="Tahoma"/>
                <a:cs typeface="Tahoma"/>
              </a:rPr>
              <a:t> </a:t>
            </a:r>
            <a:r>
              <a:rPr sz="1550" spc="-20" dirty="0">
                <a:latin typeface="Tahoma"/>
                <a:cs typeface="Tahoma"/>
              </a:rPr>
              <a:t>L.,</a:t>
            </a:r>
            <a:r>
              <a:rPr sz="1550" spc="40" dirty="0">
                <a:latin typeface="Tahoma"/>
                <a:cs typeface="Tahoma"/>
              </a:rPr>
              <a:t> </a:t>
            </a:r>
            <a:r>
              <a:rPr sz="1550" spc="55" dirty="0">
                <a:latin typeface="Tahoma"/>
                <a:cs typeface="Tahoma"/>
              </a:rPr>
              <a:t>Simonetti,</a:t>
            </a:r>
            <a:r>
              <a:rPr sz="1550" spc="-35" dirty="0">
                <a:latin typeface="Tahoma"/>
                <a:cs typeface="Tahoma"/>
              </a:rPr>
              <a:t> </a:t>
            </a:r>
            <a:r>
              <a:rPr sz="1550" spc="-130" dirty="0">
                <a:latin typeface="Tahoma"/>
                <a:cs typeface="Tahoma"/>
              </a:rPr>
              <a:t>J.,</a:t>
            </a:r>
            <a:r>
              <a:rPr sz="1550" spc="-35" dirty="0">
                <a:latin typeface="Tahoma"/>
                <a:cs typeface="Tahoma"/>
              </a:rPr>
              <a:t> </a:t>
            </a:r>
            <a:r>
              <a:rPr sz="1550" dirty="0">
                <a:latin typeface="Tahoma"/>
                <a:cs typeface="Tahoma"/>
              </a:rPr>
              <a:t>Iacob,</a:t>
            </a:r>
            <a:r>
              <a:rPr sz="1550" spc="-35" dirty="0">
                <a:latin typeface="Tahoma"/>
                <a:cs typeface="Tahoma"/>
              </a:rPr>
              <a:t> </a:t>
            </a:r>
            <a:r>
              <a:rPr sz="1550" spc="-60" dirty="0">
                <a:latin typeface="Tahoma"/>
                <a:cs typeface="Tahoma"/>
              </a:rPr>
              <a:t>E.,</a:t>
            </a:r>
            <a:r>
              <a:rPr sz="1550" spc="-35" dirty="0">
                <a:latin typeface="Tahoma"/>
                <a:cs typeface="Tahoma"/>
              </a:rPr>
              <a:t> </a:t>
            </a:r>
            <a:r>
              <a:rPr sz="1550" dirty="0">
                <a:latin typeface="Tahoma"/>
                <a:cs typeface="Tahoma"/>
              </a:rPr>
              <a:t>Curcija,</a:t>
            </a:r>
            <a:r>
              <a:rPr sz="1550" spc="-40" dirty="0">
                <a:latin typeface="Tahoma"/>
                <a:cs typeface="Tahoma"/>
              </a:rPr>
              <a:t> </a:t>
            </a:r>
            <a:r>
              <a:rPr sz="1550" spc="-20" dirty="0">
                <a:latin typeface="Tahoma"/>
                <a:cs typeface="Tahoma"/>
              </a:rPr>
              <a:t>K.,</a:t>
            </a:r>
            <a:r>
              <a:rPr sz="1550" spc="45" dirty="0">
                <a:latin typeface="Tahoma"/>
                <a:cs typeface="Tahoma"/>
              </a:rPr>
              <a:t> </a:t>
            </a:r>
            <a:r>
              <a:rPr sz="1550" spc="65" dirty="0">
                <a:latin typeface="Tahoma"/>
                <a:cs typeface="Tahoma"/>
              </a:rPr>
              <a:t>Neuberger,</a:t>
            </a:r>
            <a:r>
              <a:rPr sz="1550" spc="-35" dirty="0">
                <a:latin typeface="Tahoma"/>
                <a:cs typeface="Tahoma"/>
              </a:rPr>
              <a:t> </a:t>
            </a:r>
            <a:r>
              <a:rPr sz="1550" spc="-130" dirty="0">
                <a:latin typeface="Tahoma"/>
                <a:cs typeface="Tahoma"/>
              </a:rPr>
              <a:t>J.,</a:t>
            </a:r>
            <a:r>
              <a:rPr sz="1550" spc="-35" dirty="0">
                <a:latin typeface="Tahoma"/>
                <a:cs typeface="Tahoma"/>
              </a:rPr>
              <a:t> </a:t>
            </a:r>
            <a:r>
              <a:rPr sz="1550" spc="55" dirty="0">
                <a:latin typeface="Tahoma"/>
                <a:cs typeface="Tahoma"/>
              </a:rPr>
              <a:t>Latendresse,</a:t>
            </a:r>
            <a:r>
              <a:rPr sz="1550" spc="-35" dirty="0">
                <a:latin typeface="Tahoma"/>
                <a:cs typeface="Tahoma"/>
              </a:rPr>
              <a:t> </a:t>
            </a:r>
            <a:r>
              <a:rPr sz="1550" dirty="0">
                <a:latin typeface="Tahoma"/>
                <a:cs typeface="Tahoma"/>
              </a:rPr>
              <a:t>G.,</a:t>
            </a:r>
            <a:r>
              <a:rPr sz="1550" spc="40" dirty="0">
                <a:latin typeface="Tahoma"/>
                <a:cs typeface="Tahoma"/>
              </a:rPr>
              <a:t> </a:t>
            </a:r>
            <a:r>
              <a:rPr sz="1550" spc="50" dirty="0">
                <a:latin typeface="Tahoma"/>
                <a:cs typeface="Tahoma"/>
              </a:rPr>
              <a:t>Oser,</a:t>
            </a:r>
            <a:r>
              <a:rPr sz="1550" spc="-35" dirty="0">
                <a:latin typeface="Tahoma"/>
                <a:cs typeface="Tahoma"/>
              </a:rPr>
              <a:t> </a:t>
            </a:r>
            <a:r>
              <a:rPr sz="1550" spc="-40" dirty="0">
                <a:latin typeface="Tahoma"/>
                <a:cs typeface="Tahoma"/>
              </a:rPr>
              <a:t>T.K.</a:t>
            </a:r>
            <a:r>
              <a:rPr sz="1550" spc="-75" dirty="0">
                <a:latin typeface="Tahoma"/>
                <a:cs typeface="Tahoma"/>
              </a:rPr>
              <a:t> </a:t>
            </a:r>
            <a:r>
              <a:rPr sz="1550" spc="-10" dirty="0">
                <a:latin typeface="Tahoma"/>
                <a:cs typeface="Tahoma"/>
              </a:rPr>
              <a:t>(2022).</a:t>
            </a:r>
            <a:r>
              <a:rPr sz="1550" spc="10" dirty="0">
                <a:latin typeface="Tahoma"/>
                <a:cs typeface="Tahoma"/>
              </a:rPr>
              <a:t> </a:t>
            </a:r>
            <a:r>
              <a:rPr sz="1550" spc="70" dirty="0">
                <a:latin typeface="Tahoma"/>
                <a:cs typeface="Tahoma"/>
              </a:rPr>
              <a:t>A</a:t>
            </a:r>
            <a:r>
              <a:rPr sz="1550" dirty="0">
                <a:latin typeface="Tahoma"/>
                <a:cs typeface="Tahoma"/>
              </a:rPr>
              <a:t> </a:t>
            </a:r>
            <a:r>
              <a:rPr sz="1550" spc="50" dirty="0">
                <a:latin typeface="Tahoma"/>
                <a:cs typeface="Tahoma"/>
              </a:rPr>
              <a:t>Telehealth</a:t>
            </a:r>
            <a:r>
              <a:rPr sz="1550" spc="-50" dirty="0">
                <a:latin typeface="Tahoma"/>
                <a:cs typeface="Tahoma"/>
              </a:rPr>
              <a:t> </a:t>
            </a:r>
            <a:r>
              <a:rPr sz="1550" spc="80" dirty="0">
                <a:latin typeface="Tahoma"/>
                <a:cs typeface="Tahoma"/>
              </a:rPr>
              <a:t>Diabetes</a:t>
            </a:r>
            <a:r>
              <a:rPr sz="1550" spc="-40" dirty="0">
                <a:latin typeface="Tahoma"/>
                <a:cs typeface="Tahoma"/>
              </a:rPr>
              <a:t> </a:t>
            </a:r>
            <a:r>
              <a:rPr sz="1550" dirty="0">
                <a:latin typeface="Tahoma"/>
                <a:cs typeface="Tahoma"/>
              </a:rPr>
              <a:t>Interve</a:t>
            </a:r>
            <a:r>
              <a:rPr sz="1550" spc="-265" dirty="0">
                <a:latin typeface="Tahoma"/>
                <a:cs typeface="Tahoma"/>
              </a:rPr>
              <a:t> </a:t>
            </a:r>
            <a:r>
              <a:rPr sz="1550" spc="80" dirty="0">
                <a:latin typeface="Tahoma"/>
                <a:cs typeface="Tahoma"/>
              </a:rPr>
              <a:t>ntion</a:t>
            </a:r>
            <a:r>
              <a:rPr sz="1550" spc="35" dirty="0">
                <a:latin typeface="Tahoma"/>
                <a:cs typeface="Tahoma"/>
              </a:rPr>
              <a:t> </a:t>
            </a:r>
            <a:r>
              <a:rPr sz="1550" spc="80" dirty="0">
                <a:latin typeface="Tahoma"/>
                <a:cs typeface="Tahoma"/>
              </a:rPr>
              <a:t>for</a:t>
            </a:r>
            <a:r>
              <a:rPr sz="1550" spc="-80" dirty="0">
                <a:latin typeface="Tahoma"/>
                <a:cs typeface="Tahoma"/>
              </a:rPr>
              <a:t> </a:t>
            </a:r>
            <a:r>
              <a:rPr sz="1550" spc="65" dirty="0">
                <a:latin typeface="Tahoma"/>
                <a:cs typeface="Tahoma"/>
              </a:rPr>
              <a:t>Rural</a:t>
            </a:r>
            <a:r>
              <a:rPr sz="1550" spc="-45" dirty="0">
                <a:latin typeface="Tahoma"/>
                <a:cs typeface="Tahoma"/>
              </a:rPr>
              <a:t> </a:t>
            </a:r>
            <a:r>
              <a:rPr sz="1550" spc="55" dirty="0">
                <a:latin typeface="Tahoma"/>
                <a:cs typeface="Tahoma"/>
              </a:rPr>
              <a:t>Populations:</a:t>
            </a:r>
            <a:endParaRPr sz="1550">
              <a:latin typeface="Tahoma"/>
              <a:cs typeface="Tahoma"/>
            </a:endParaRPr>
          </a:p>
          <a:p>
            <a:pPr marL="355600">
              <a:lnSpc>
                <a:spcPts val="1720"/>
              </a:lnSpc>
            </a:pPr>
            <a:r>
              <a:rPr sz="1550" spc="75" dirty="0">
                <a:latin typeface="Tahoma"/>
                <a:cs typeface="Tahoma"/>
              </a:rPr>
              <a:t>Protocol</a:t>
            </a:r>
            <a:r>
              <a:rPr sz="1550" spc="35" dirty="0">
                <a:latin typeface="Tahoma"/>
                <a:cs typeface="Tahoma"/>
              </a:rPr>
              <a:t> </a:t>
            </a:r>
            <a:r>
              <a:rPr sz="1550" spc="85" dirty="0">
                <a:latin typeface="Tahoma"/>
                <a:cs typeface="Tahoma"/>
              </a:rPr>
              <a:t>for</a:t>
            </a:r>
            <a:r>
              <a:rPr sz="1550" spc="-70" dirty="0">
                <a:latin typeface="Tahoma"/>
                <a:cs typeface="Tahoma"/>
              </a:rPr>
              <a:t> </a:t>
            </a:r>
            <a:r>
              <a:rPr sz="1550" spc="65" dirty="0">
                <a:latin typeface="Tahoma"/>
                <a:cs typeface="Tahoma"/>
              </a:rPr>
              <a:t>a</a:t>
            </a:r>
            <a:r>
              <a:rPr sz="1550" spc="-15" dirty="0">
                <a:latin typeface="Tahoma"/>
                <a:cs typeface="Tahoma"/>
              </a:rPr>
              <a:t> </a:t>
            </a:r>
            <a:r>
              <a:rPr sz="1550" spc="85" dirty="0">
                <a:latin typeface="Tahoma"/>
                <a:cs typeface="Tahoma"/>
              </a:rPr>
              <a:t>Randomized</a:t>
            </a:r>
            <a:r>
              <a:rPr sz="1550" spc="-35" dirty="0">
                <a:latin typeface="Tahoma"/>
                <a:cs typeface="Tahoma"/>
              </a:rPr>
              <a:t> </a:t>
            </a:r>
            <a:r>
              <a:rPr sz="1550" spc="80" dirty="0">
                <a:latin typeface="Tahoma"/>
                <a:cs typeface="Tahoma"/>
              </a:rPr>
              <a:t>Control</a:t>
            </a:r>
            <a:r>
              <a:rPr sz="1550" spc="40" dirty="0">
                <a:latin typeface="Tahoma"/>
                <a:cs typeface="Tahoma"/>
              </a:rPr>
              <a:t> </a:t>
            </a:r>
            <a:r>
              <a:rPr sz="1550" dirty="0">
                <a:latin typeface="Tahoma"/>
                <a:cs typeface="Tahoma"/>
              </a:rPr>
              <a:t>Trial.</a:t>
            </a:r>
            <a:r>
              <a:rPr sz="1550" spc="70" dirty="0">
                <a:latin typeface="Tahoma"/>
                <a:cs typeface="Tahoma"/>
              </a:rPr>
              <a:t> </a:t>
            </a:r>
            <a:r>
              <a:rPr sz="1550" i="1" dirty="0">
                <a:latin typeface="Calibri"/>
                <a:cs typeface="Calibri"/>
              </a:rPr>
              <a:t>JMIR</a:t>
            </a:r>
            <a:r>
              <a:rPr sz="1550" i="1" spc="100" dirty="0">
                <a:latin typeface="Calibri"/>
                <a:cs typeface="Calibri"/>
              </a:rPr>
              <a:t> </a:t>
            </a:r>
            <a:r>
              <a:rPr sz="1550" i="1" spc="60" dirty="0">
                <a:latin typeface="Calibri"/>
                <a:cs typeface="Calibri"/>
              </a:rPr>
              <a:t>Protocols,</a:t>
            </a:r>
            <a:r>
              <a:rPr sz="1550" i="1" spc="114" dirty="0">
                <a:latin typeface="Calibri"/>
                <a:cs typeface="Calibri"/>
              </a:rPr>
              <a:t> </a:t>
            </a:r>
            <a:r>
              <a:rPr sz="1550" i="1" dirty="0">
                <a:latin typeface="Calibri"/>
                <a:cs typeface="Calibri"/>
              </a:rPr>
              <a:t>11</a:t>
            </a:r>
            <a:r>
              <a:rPr sz="1550" dirty="0">
                <a:latin typeface="Tahoma"/>
                <a:cs typeface="Tahoma"/>
              </a:rPr>
              <a:t>(6):e34255</a:t>
            </a:r>
            <a:r>
              <a:rPr sz="1550" i="1" dirty="0">
                <a:latin typeface="Calibri"/>
                <a:cs typeface="Calibri"/>
              </a:rPr>
              <a:t>.</a:t>
            </a:r>
            <a:r>
              <a:rPr sz="1550" i="1" spc="120" dirty="0">
                <a:latin typeface="Calibri"/>
                <a:cs typeface="Calibri"/>
              </a:rPr>
              <a:t> </a:t>
            </a:r>
            <a:r>
              <a:rPr sz="1550" dirty="0">
                <a:latin typeface="Tahoma"/>
                <a:cs typeface="Tahoma"/>
              </a:rPr>
              <a:t>PMID:</a:t>
            </a:r>
            <a:r>
              <a:rPr sz="1550" spc="-20" dirty="0">
                <a:latin typeface="Tahoma"/>
                <a:cs typeface="Tahoma"/>
              </a:rPr>
              <a:t> </a:t>
            </a:r>
            <a:r>
              <a:rPr sz="1550" spc="45" dirty="0">
                <a:latin typeface="Tahoma"/>
                <a:cs typeface="Tahoma"/>
              </a:rPr>
              <a:t>35700026</a:t>
            </a:r>
            <a:endParaRPr sz="1550">
              <a:latin typeface="Tahoma"/>
              <a:cs typeface="Tahoma"/>
            </a:endParaRPr>
          </a:p>
          <a:p>
            <a:pPr marL="355600" indent="-342900">
              <a:lnSpc>
                <a:spcPts val="1725"/>
              </a:lnSpc>
              <a:spcBef>
                <a:spcPts val="15"/>
              </a:spcBef>
              <a:buFont typeface="Arial"/>
              <a:buChar char="•"/>
              <a:tabLst>
                <a:tab pos="355600" algn="l"/>
              </a:tabLst>
            </a:pPr>
            <a:r>
              <a:rPr sz="1550" spc="60" dirty="0">
                <a:latin typeface="Tahoma"/>
                <a:cs typeface="Tahoma"/>
              </a:rPr>
              <a:t>Litchman,</a:t>
            </a:r>
            <a:r>
              <a:rPr sz="1550" spc="-30" dirty="0">
                <a:latin typeface="Tahoma"/>
                <a:cs typeface="Tahoma"/>
              </a:rPr>
              <a:t> </a:t>
            </a:r>
            <a:r>
              <a:rPr sz="1550" dirty="0">
                <a:latin typeface="Tahoma"/>
                <a:cs typeface="Tahoma"/>
              </a:rPr>
              <a:t>M.L.,</a:t>
            </a:r>
            <a:r>
              <a:rPr sz="1550" spc="-25" dirty="0">
                <a:latin typeface="Tahoma"/>
                <a:cs typeface="Tahoma"/>
              </a:rPr>
              <a:t> </a:t>
            </a:r>
            <a:r>
              <a:rPr sz="1550" spc="65" dirty="0">
                <a:latin typeface="Tahoma"/>
                <a:cs typeface="Tahoma"/>
              </a:rPr>
              <a:t>Miller,</a:t>
            </a:r>
            <a:r>
              <a:rPr sz="1550" spc="-25" dirty="0">
                <a:latin typeface="Tahoma"/>
                <a:cs typeface="Tahoma"/>
              </a:rPr>
              <a:t> </a:t>
            </a:r>
            <a:r>
              <a:rPr sz="1550" dirty="0">
                <a:latin typeface="Tahoma"/>
                <a:cs typeface="Tahoma"/>
              </a:rPr>
              <a:t>N.A.,</a:t>
            </a:r>
            <a:r>
              <a:rPr sz="1550" spc="-30" dirty="0">
                <a:latin typeface="Tahoma"/>
                <a:cs typeface="Tahoma"/>
              </a:rPr>
              <a:t> </a:t>
            </a:r>
            <a:r>
              <a:rPr sz="1550" spc="75" dirty="0">
                <a:latin typeface="Tahoma"/>
                <a:cs typeface="Tahoma"/>
              </a:rPr>
              <a:t>Mirus,</a:t>
            </a:r>
            <a:r>
              <a:rPr sz="1550" spc="-25" dirty="0">
                <a:latin typeface="Tahoma"/>
                <a:cs typeface="Tahoma"/>
              </a:rPr>
              <a:t> </a:t>
            </a:r>
            <a:r>
              <a:rPr sz="1550" spc="-20" dirty="0">
                <a:latin typeface="Tahoma"/>
                <a:cs typeface="Tahoma"/>
              </a:rPr>
              <a:t>K.,</a:t>
            </a:r>
            <a:r>
              <a:rPr sz="1550" spc="55" dirty="0">
                <a:latin typeface="Tahoma"/>
                <a:cs typeface="Tahoma"/>
              </a:rPr>
              <a:t> </a:t>
            </a:r>
            <a:r>
              <a:rPr sz="1550" dirty="0">
                <a:latin typeface="Tahoma"/>
                <a:cs typeface="Tahoma"/>
              </a:rPr>
              <a:t>Lee,</a:t>
            </a:r>
            <a:r>
              <a:rPr sz="1550" spc="-30" dirty="0">
                <a:latin typeface="Tahoma"/>
                <a:cs typeface="Tahoma"/>
              </a:rPr>
              <a:t> </a:t>
            </a:r>
            <a:r>
              <a:rPr sz="1550" spc="-60" dirty="0">
                <a:latin typeface="Tahoma"/>
                <a:cs typeface="Tahoma"/>
              </a:rPr>
              <a:t>S.,</a:t>
            </a:r>
            <a:r>
              <a:rPr sz="1550" spc="-25" dirty="0">
                <a:latin typeface="Tahoma"/>
                <a:cs typeface="Tahoma"/>
              </a:rPr>
              <a:t> </a:t>
            </a:r>
            <a:r>
              <a:rPr sz="1550" dirty="0">
                <a:latin typeface="Tahoma"/>
                <a:cs typeface="Tahoma"/>
              </a:rPr>
              <a:t>Rafeek,</a:t>
            </a:r>
            <a:r>
              <a:rPr sz="1550" spc="55" dirty="0">
                <a:latin typeface="Tahoma"/>
                <a:cs typeface="Tahoma"/>
              </a:rPr>
              <a:t> </a:t>
            </a:r>
            <a:r>
              <a:rPr sz="1550" spc="-114" dirty="0">
                <a:latin typeface="Tahoma"/>
                <a:cs typeface="Tahoma"/>
              </a:rPr>
              <a:t>T.,</a:t>
            </a:r>
            <a:r>
              <a:rPr sz="1550" spc="50" dirty="0">
                <a:latin typeface="Tahoma"/>
                <a:cs typeface="Tahoma"/>
              </a:rPr>
              <a:t> </a:t>
            </a:r>
            <a:r>
              <a:rPr sz="1550" dirty="0">
                <a:latin typeface="Tahoma"/>
                <a:cs typeface="Tahoma"/>
              </a:rPr>
              <a:t>Rivas,</a:t>
            </a:r>
            <a:r>
              <a:rPr sz="1550" spc="-25" dirty="0">
                <a:latin typeface="Tahoma"/>
                <a:cs typeface="Tahoma"/>
              </a:rPr>
              <a:t> </a:t>
            </a:r>
            <a:r>
              <a:rPr sz="1550" spc="-45" dirty="0">
                <a:latin typeface="Tahoma"/>
                <a:cs typeface="Tahoma"/>
              </a:rPr>
              <a:t>D.,</a:t>
            </a:r>
            <a:r>
              <a:rPr sz="1550" spc="-25" dirty="0">
                <a:latin typeface="Tahoma"/>
                <a:cs typeface="Tahoma"/>
              </a:rPr>
              <a:t> </a:t>
            </a:r>
            <a:r>
              <a:rPr sz="1550" dirty="0">
                <a:latin typeface="Tahoma"/>
                <a:cs typeface="Tahoma"/>
              </a:rPr>
              <a:t>Iacob,</a:t>
            </a:r>
            <a:r>
              <a:rPr sz="1550" spc="-30" dirty="0">
                <a:latin typeface="Tahoma"/>
                <a:cs typeface="Tahoma"/>
              </a:rPr>
              <a:t> </a:t>
            </a:r>
            <a:r>
              <a:rPr sz="1550" spc="-35" dirty="0">
                <a:latin typeface="Tahoma"/>
                <a:cs typeface="Tahoma"/>
              </a:rPr>
              <a:t>E.,</a:t>
            </a:r>
            <a:r>
              <a:rPr sz="1550" spc="-25" dirty="0">
                <a:latin typeface="Tahoma"/>
                <a:cs typeface="Tahoma"/>
              </a:rPr>
              <a:t> </a:t>
            </a:r>
            <a:r>
              <a:rPr sz="1550" dirty="0">
                <a:latin typeface="Tahoma"/>
                <a:cs typeface="Tahoma"/>
              </a:rPr>
              <a:t>Allen,</a:t>
            </a:r>
            <a:r>
              <a:rPr sz="1550" spc="-25" dirty="0">
                <a:latin typeface="Tahoma"/>
                <a:cs typeface="Tahoma"/>
              </a:rPr>
              <a:t> </a:t>
            </a:r>
            <a:r>
              <a:rPr sz="1550" dirty="0">
                <a:latin typeface="Tahoma"/>
                <a:cs typeface="Tahoma"/>
              </a:rPr>
              <a:t>N.A.</a:t>
            </a:r>
            <a:r>
              <a:rPr sz="1550" spc="20" dirty="0">
                <a:latin typeface="Tahoma"/>
                <a:cs typeface="Tahoma"/>
              </a:rPr>
              <a:t> </a:t>
            </a:r>
            <a:r>
              <a:rPr sz="1550" spc="60" dirty="0">
                <a:latin typeface="Tahoma"/>
                <a:cs typeface="Tahoma"/>
              </a:rPr>
              <a:t>(Under</a:t>
            </a:r>
            <a:r>
              <a:rPr sz="1550" spc="5" dirty="0">
                <a:latin typeface="Tahoma"/>
                <a:cs typeface="Tahoma"/>
              </a:rPr>
              <a:t> </a:t>
            </a:r>
            <a:r>
              <a:rPr sz="1550" dirty="0">
                <a:latin typeface="Tahoma"/>
                <a:cs typeface="Tahoma"/>
              </a:rPr>
              <a:t>Review).</a:t>
            </a:r>
            <a:r>
              <a:rPr sz="1550" spc="15" dirty="0">
                <a:latin typeface="Tahoma"/>
                <a:cs typeface="Tahoma"/>
              </a:rPr>
              <a:t> </a:t>
            </a:r>
            <a:r>
              <a:rPr sz="1550" dirty="0">
                <a:latin typeface="Tahoma"/>
                <a:cs typeface="Tahoma"/>
              </a:rPr>
              <a:t>Engaging </a:t>
            </a:r>
            <a:r>
              <a:rPr sz="1550" spc="65" dirty="0">
                <a:latin typeface="Tahoma"/>
                <a:cs typeface="Tahoma"/>
              </a:rPr>
              <a:t>a</a:t>
            </a:r>
            <a:r>
              <a:rPr sz="1550" spc="-15" dirty="0">
                <a:latin typeface="Tahoma"/>
                <a:cs typeface="Tahoma"/>
              </a:rPr>
              <a:t> </a:t>
            </a:r>
            <a:r>
              <a:rPr sz="1550" spc="80" dirty="0">
                <a:latin typeface="Tahoma"/>
                <a:cs typeface="Tahoma"/>
              </a:rPr>
              <a:t>De</a:t>
            </a:r>
            <a:r>
              <a:rPr sz="1550" spc="-295" dirty="0">
                <a:latin typeface="Tahoma"/>
                <a:cs typeface="Tahoma"/>
              </a:rPr>
              <a:t> </a:t>
            </a:r>
            <a:r>
              <a:rPr sz="1550" dirty="0">
                <a:latin typeface="Tahoma"/>
                <a:cs typeface="Tahoma"/>
              </a:rPr>
              <a:t>af</a:t>
            </a:r>
            <a:r>
              <a:rPr sz="1550" spc="15" dirty="0">
                <a:latin typeface="Tahoma"/>
                <a:cs typeface="Tahoma"/>
              </a:rPr>
              <a:t> </a:t>
            </a:r>
            <a:r>
              <a:rPr sz="1550" spc="100" dirty="0">
                <a:latin typeface="Tahoma"/>
                <a:cs typeface="Tahoma"/>
              </a:rPr>
              <a:t>Community</a:t>
            </a:r>
            <a:r>
              <a:rPr sz="1550" spc="-5" dirty="0">
                <a:latin typeface="Tahoma"/>
                <a:cs typeface="Tahoma"/>
              </a:rPr>
              <a:t> </a:t>
            </a:r>
            <a:r>
              <a:rPr sz="1550" spc="65" dirty="0">
                <a:latin typeface="Tahoma"/>
                <a:cs typeface="Tahoma"/>
              </a:rPr>
              <a:t>Advisory</a:t>
            </a:r>
            <a:r>
              <a:rPr sz="1550" spc="-5" dirty="0">
                <a:latin typeface="Tahoma"/>
                <a:cs typeface="Tahoma"/>
              </a:rPr>
              <a:t> </a:t>
            </a:r>
            <a:r>
              <a:rPr sz="1550" spc="95" dirty="0">
                <a:latin typeface="Tahoma"/>
                <a:cs typeface="Tahoma"/>
              </a:rPr>
              <a:t>Board</a:t>
            </a:r>
            <a:r>
              <a:rPr sz="1550" spc="-35" dirty="0">
                <a:latin typeface="Tahoma"/>
                <a:cs typeface="Tahoma"/>
              </a:rPr>
              <a:t> </a:t>
            </a:r>
            <a:r>
              <a:rPr sz="1550" spc="85" dirty="0">
                <a:latin typeface="Tahoma"/>
                <a:cs typeface="Tahoma"/>
              </a:rPr>
              <a:t>to</a:t>
            </a:r>
            <a:r>
              <a:rPr sz="1550" spc="-25" dirty="0">
                <a:latin typeface="Tahoma"/>
                <a:cs typeface="Tahoma"/>
              </a:rPr>
              <a:t> </a:t>
            </a:r>
            <a:r>
              <a:rPr sz="1550" spc="80" dirty="0">
                <a:latin typeface="Tahoma"/>
                <a:cs typeface="Tahoma"/>
              </a:rPr>
              <a:t>Address</a:t>
            </a:r>
            <a:r>
              <a:rPr sz="1550" spc="-35" dirty="0">
                <a:latin typeface="Tahoma"/>
                <a:cs typeface="Tahoma"/>
              </a:rPr>
              <a:t> </a:t>
            </a:r>
            <a:r>
              <a:rPr sz="1550" spc="70" dirty="0">
                <a:latin typeface="Tahoma"/>
                <a:cs typeface="Tahoma"/>
              </a:rPr>
              <a:t>Diabetes</a:t>
            </a:r>
            <a:r>
              <a:rPr sz="1550" spc="40" dirty="0">
                <a:latin typeface="Tahoma"/>
                <a:cs typeface="Tahoma"/>
              </a:rPr>
              <a:t> </a:t>
            </a:r>
            <a:r>
              <a:rPr sz="1550" spc="55" dirty="0">
                <a:latin typeface="Tahoma"/>
                <a:cs typeface="Tahoma"/>
              </a:rPr>
              <a:t>Education</a:t>
            </a:r>
            <a:endParaRPr sz="1550">
              <a:latin typeface="Tahoma"/>
              <a:cs typeface="Tahoma"/>
            </a:endParaRPr>
          </a:p>
          <a:p>
            <a:pPr marL="355600">
              <a:lnSpc>
                <a:spcPts val="1725"/>
              </a:lnSpc>
            </a:pPr>
            <a:r>
              <a:rPr sz="1550" spc="55" dirty="0">
                <a:latin typeface="Tahoma"/>
                <a:cs typeface="Tahoma"/>
              </a:rPr>
              <a:t>Disparities.</a:t>
            </a:r>
            <a:r>
              <a:rPr sz="1550" spc="-20" dirty="0">
                <a:latin typeface="Tahoma"/>
                <a:cs typeface="Tahoma"/>
              </a:rPr>
              <a:t> </a:t>
            </a:r>
            <a:r>
              <a:rPr sz="1550" i="1" spc="70" dirty="0">
                <a:latin typeface="Calibri"/>
                <a:cs typeface="Calibri"/>
              </a:rPr>
              <a:t>Health</a:t>
            </a:r>
            <a:r>
              <a:rPr sz="1550" i="1" spc="50" dirty="0">
                <a:latin typeface="Calibri"/>
                <a:cs typeface="Calibri"/>
              </a:rPr>
              <a:t> </a:t>
            </a:r>
            <a:r>
              <a:rPr sz="1550" i="1" spc="-10" dirty="0">
                <a:latin typeface="Calibri"/>
                <a:cs typeface="Calibri"/>
              </a:rPr>
              <a:t>Equity.</a:t>
            </a:r>
            <a:endParaRPr sz="1550">
              <a:latin typeface="Calibri"/>
              <a:cs typeface="Calibri"/>
            </a:endParaRPr>
          </a:p>
          <a:p>
            <a:pPr marL="355600" indent="-342900">
              <a:lnSpc>
                <a:spcPts val="1725"/>
              </a:lnSpc>
              <a:spcBef>
                <a:spcPts val="10"/>
              </a:spcBef>
              <a:buFont typeface="Arial"/>
              <a:buChar char="•"/>
              <a:tabLst>
                <a:tab pos="355600" algn="l"/>
              </a:tabLst>
            </a:pPr>
            <a:r>
              <a:rPr sz="1550" spc="75" dirty="0">
                <a:latin typeface="Tahoma"/>
                <a:cs typeface="Tahoma"/>
              </a:rPr>
              <a:t>Mirus,</a:t>
            </a:r>
            <a:r>
              <a:rPr sz="1550" spc="-25" dirty="0">
                <a:latin typeface="Tahoma"/>
                <a:cs typeface="Tahoma"/>
              </a:rPr>
              <a:t> </a:t>
            </a:r>
            <a:r>
              <a:rPr sz="1550" spc="-20" dirty="0">
                <a:latin typeface="Tahoma"/>
                <a:cs typeface="Tahoma"/>
              </a:rPr>
              <a:t>K.,</a:t>
            </a:r>
            <a:r>
              <a:rPr sz="1550" spc="-25" dirty="0">
                <a:latin typeface="Tahoma"/>
                <a:cs typeface="Tahoma"/>
              </a:rPr>
              <a:t> </a:t>
            </a:r>
            <a:r>
              <a:rPr sz="1550" spc="55" dirty="0">
                <a:latin typeface="Tahoma"/>
                <a:cs typeface="Tahoma"/>
              </a:rPr>
              <a:t>Miller,</a:t>
            </a:r>
            <a:r>
              <a:rPr sz="1550" spc="-25" dirty="0">
                <a:latin typeface="Tahoma"/>
                <a:cs typeface="Tahoma"/>
              </a:rPr>
              <a:t> </a:t>
            </a:r>
            <a:r>
              <a:rPr sz="1550" dirty="0">
                <a:latin typeface="Tahoma"/>
                <a:cs typeface="Tahoma"/>
              </a:rPr>
              <a:t>N.,</a:t>
            </a:r>
            <a:r>
              <a:rPr sz="1550" spc="25" dirty="0">
                <a:latin typeface="Tahoma"/>
                <a:cs typeface="Tahoma"/>
              </a:rPr>
              <a:t> </a:t>
            </a:r>
            <a:r>
              <a:rPr sz="1550" dirty="0">
                <a:latin typeface="Tahoma"/>
                <a:cs typeface="Tahoma"/>
              </a:rPr>
              <a:t>Farovitch,</a:t>
            </a:r>
            <a:r>
              <a:rPr sz="1550" spc="-25" dirty="0">
                <a:latin typeface="Tahoma"/>
                <a:cs typeface="Tahoma"/>
              </a:rPr>
              <a:t> </a:t>
            </a:r>
            <a:r>
              <a:rPr sz="1550" spc="-10" dirty="0">
                <a:latin typeface="Tahoma"/>
                <a:cs typeface="Tahoma"/>
              </a:rPr>
              <a:t>L.,</a:t>
            </a:r>
            <a:r>
              <a:rPr sz="1550" spc="60" dirty="0">
                <a:latin typeface="Tahoma"/>
                <a:cs typeface="Tahoma"/>
              </a:rPr>
              <a:t> </a:t>
            </a:r>
            <a:r>
              <a:rPr sz="1550" dirty="0">
                <a:latin typeface="Tahoma"/>
                <a:cs typeface="Tahoma"/>
              </a:rPr>
              <a:t>Allen,</a:t>
            </a:r>
            <a:r>
              <a:rPr sz="1550" spc="-25" dirty="0">
                <a:latin typeface="Tahoma"/>
                <a:cs typeface="Tahoma"/>
              </a:rPr>
              <a:t> </a:t>
            </a:r>
            <a:r>
              <a:rPr sz="1550" dirty="0">
                <a:latin typeface="Tahoma"/>
                <a:cs typeface="Tahoma"/>
              </a:rPr>
              <a:t>N.A.,</a:t>
            </a:r>
            <a:r>
              <a:rPr sz="1550" spc="-25" dirty="0">
                <a:latin typeface="Tahoma"/>
                <a:cs typeface="Tahoma"/>
              </a:rPr>
              <a:t> </a:t>
            </a:r>
            <a:r>
              <a:rPr sz="1550" dirty="0">
                <a:latin typeface="Tahoma"/>
                <a:cs typeface="Tahoma"/>
              </a:rPr>
              <a:t>Lee,</a:t>
            </a:r>
            <a:r>
              <a:rPr sz="1550" spc="-25" dirty="0">
                <a:latin typeface="Tahoma"/>
                <a:cs typeface="Tahoma"/>
              </a:rPr>
              <a:t> </a:t>
            </a:r>
            <a:r>
              <a:rPr sz="1550" spc="-30" dirty="0">
                <a:latin typeface="Tahoma"/>
                <a:cs typeface="Tahoma"/>
              </a:rPr>
              <a:t>S.,</a:t>
            </a:r>
            <a:r>
              <a:rPr sz="1550" spc="-25" dirty="0">
                <a:latin typeface="Tahoma"/>
                <a:cs typeface="Tahoma"/>
              </a:rPr>
              <a:t> </a:t>
            </a:r>
            <a:r>
              <a:rPr sz="1550" spc="55" dirty="0">
                <a:latin typeface="Tahoma"/>
                <a:cs typeface="Tahoma"/>
              </a:rPr>
              <a:t>Quiroga,</a:t>
            </a:r>
            <a:r>
              <a:rPr sz="1550" spc="-25" dirty="0">
                <a:latin typeface="Tahoma"/>
                <a:cs typeface="Tahoma"/>
              </a:rPr>
              <a:t> </a:t>
            </a:r>
            <a:r>
              <a:rPr sz="1550" spc="-130" dirty="0">
                <a:latin typeface="Tahoma"/>
                <a:cs typeface="Tahoma"/>
              </a:rPr>
              <a:t>J.,</a:t>
            </a:r>
            <a:r>
              <a:rPr sz="1550" spc="-25" dirty="0">
                <a:latin typeface="Tahoma"/>
                <a:cs typeface="Tahoma"/>
              </a:rPr>
              <a:t> </a:t>
            </a:r>
            <a:r>
              <a:rPr sz="1550" spc="65" dirty="0">
                <a:latin typeface="Tahoma"/>
                <a:cs typeface="Tahoma"/>
              </a:rPr>
              <a:t>Litchman,</a:t>
            </a:r>
            <a:r>
              <a:rPr sz="1550" spc="-25" dirty="0">
                <a:latin typeface="Tahoma"/>
                <a:cs typeface="Tahoma"/>
              </a:rPr>
              <a:t> </a:t>
            </a:r>
            <a:r>
              <a:rPr sz="1550" dirty="0">
                <a:latin typeface="Tahoma"/>
                <a:cs typeface="Tahoma"/>
              </a:rPr>
              <a:t>M.L.</a:t>
            </a:r>
            <a:r>
              <a:rPr sz="1550" spc="15" dirty="0">
                <a:latin typeface="Tahoma"/>
                <a:cs typeface="Tahoma"/>
              </a:rPr>
              <a:t> </a:t>
            </a:r>
            <a:r>
              <a:rPr sz="1550" spc="55" dirty="0">
                <a:latin typeface="Tahoma"/>
                <a:cs typeface="Tahoma"/>
              </a:rPr>
              <a:t>(</a:t>
            </a:r>
            <a:r>
              <a:rPr sz="1550" i="1" spc="55" dirty="0">
                <a:latin typeface="Calibri"/>
                <a:cs typeface="Calibri"/>
              </a:rPr>
              <a:t>Under</a:t>
            </a:r>
            <a:r>
              <a:rPr sz="1550" i="1" spc="85" dirty="0">
                <a:latin typeface="Calibri"/>
                <a:cs typeface="Calibri"/>
              </a:rPr>
              <a:t> </a:t>
            </a:r>
            <a:r>
              <a:rPr sz="1550" i="1" dirty="0">
                <a:latin typeface="Calibri"/>
                <a:cs typeface="Calibri"/>
              </a:rPr>
              <a:t>Review</a:t>
            </a:r>
            <a:r>
              <a:rPr sz="1550" dirty="0">
                <a:latin typeface="Tahoma"/>
                <a:cs typeface="Tahoma"/>
              </a:rPr>
              <a:t>).</a:t>
            </a:r>
            <a:r>
              <a:rPr sz="1550" spc="-65" dirty="0">
                <a:latin typeface="Tahoma"/>
                <a:cs typeface="Tahoma"/>
              </a:rPr>
              <a:t> </a:t>
            </a:r>
            <a:r>
              <a:rPr sz="1550" spc="65" dirty="0">
                <a:latin typeface="Tahoma"/>
                <a:cs typeface="Tahoma"/>
              </a:rPr>
              <a:t>Developing</a:t>
            </a:r>
            <a:r>
              <a:rPr sz="1550" spc="5" dirty="0">
                <a:latin typeface="Tahoma"/>
                <a:cs typeface="Tahoma"/>
              </a:rPr>
              <a:t> </a:t>
            </a:r>
            <a:r>
              <a:rPr sz="1550" spc="70" dirty="0">
                <a:latin typeface="Tahoma"/>
                <a:cs typeface="Tahoma"/>
              </a:rPr>
              <a:t>an</a:t>
            </a:r>
            <a:r>
              <a:rPr sz="1550" spc="-40" dirty="0">
                <a:latin typeface="Tahoma"/>
                <a:cs typeface="Tahoma"/>
              </a:rPr>
              <a:t> </a:t>
            </a:r>
            <a:r>
              <a:rPr sz="1550" spc="85" dirty="0">
                <a:latin typeface="Tahoma"/>
                <a:cs typeface="Tahoma"/>
              </a:rPr>
              <a:t>American</a:t>
            </a:r>
            <a:r>
              <a:rPr sz="1550" spc="45" dirty="0">
                <a:latin typeface="Tahoma"/>
                <a:cs typeface="Tahoma"/>
              </a:rPr>
              <a:t> </a:t>
            </a:r>
            <a:r>
              <a:rPr sz="1550" dirty="0">
                <a:latin typeface="Tahoma"/>
                <a:cs typeface="Tahoma"/>
              </a:rPr>
              <a:t>Sign</a:t>
            </a:r>
            <a:r>
              <a:rPr sz="1550" spc="45" dirty="0">
                <a:latin typeface="Tahoma"/>
                <a:cs typeface="Tahoma"/>
              </a:rPr>
              <a:t> </a:t>
            </a:r>
            <a:r>
              <a:rPr sz="1550" spc="60" dirty="0">
                <a:latin typeface="Tahoma"/>
                <a:cs typeface="Tahoma"/>
              </a:rPr>
              <a:t>Language</a:t>
            </a:r>
            <a:r>
              <a:rPr sz="1550" spc="-20" dirty="0">
                <a:latin typeface="Tahoma"/>
                <a:cs typeface="Tahoma"/>
              </a:rPr>
              <a:t> </a:t>
            </a:r>
            <a:r>
              <a:rPr sz="1550" spc="75" dirty="0">
                <a:latin typeface="Tahoma"/>
                <a:cs typeface="Tahoma"/>
              </a:rPr>
              <a:t>Glossary</a:t>
            </a:r>
            <a:r>
              <a:rPr sz="1550" dirty="0">
                <a:latin typeface="Tahoma"/>
                <a:cs typeface="Tahoma"/>
              </a:rPr>
              <a:t> </a:t>
            </a:r>
            <a:r>
              <a:rPr sz="1550" spc="60" dirty="0">
                <a:latin typeface="Tahoma"/>
                <a:cs typeface="Tahoma"/>
              </a:rPr>
              <a:t>for</a:t>
            </a:r>
            <a:r>
              <a:rPr sz="1550" spc="10" dirty="0">
                <a:latin typeface="Tahoma"/>
                <a:cs typeface="Tahoma"/>
              </a:rPr>
              <a:t> </a:t>
            </a:r>
            <a:r>
              <a:rPr sz="1550" spc="75" dirty="0">
                <a:latin typeface="Tahoma"/>
                <a:cs typeface="Tahoma"/>
              </a:rPr>
              <a:t>Diabetes</a:t>
            </a:r>
            <a:r>
              <a:rPr sz="1550" spc="-35" dirty="0">
                <a:latin typeface="Tahoma"/>
                <a:cs typeface="Tahoma"/>
              </a:rPr>
              <a:t> </a:t>
            </a:r>
            <a:r>
              <a:rPr sz="1550" dirty="0">
                <a:latin typeface="Tahoma"/>
                <a:cs typeface="Tahoma"/>
              </a:rPr>
              <a:t>Terms.</a:t>
            </a:r>
            <a:r>
              <a:rPr sz="1550" spc="95" dirty="0">
                <a:latin typeface="Tahoma"/>
                <a:cs typeface="Tahoma"/>
              </a:rPr>
              <a:t> </a:t>
            </a:r>
            <a:r>
              <a:rPr sz="1550" i="1" spc="65" dirty="0">
                <a:latin typeface="Calibri"/>
                <a:cs typeface="Calibri"/>
              </a:rPr>
              <a:t>Disability</a:t>
            </a:r>
            <a:r>
              <a:rPr sz="1550" i="1" spc="130" dirty="0">
                <a:latin typeface="Calibri"/>
                <a:cs typeface="Calibri"/>
              </a:rPr>
              <a:t> </a:t>
            </a:r>
            <a:r>
              <a:rPr sz="1550" i="1" spc="75" dirty="0">
                <a:latin typeface="Calibri"/>
                <a:cs typeface="Calibri"/>
              </a:rPr>
              <a:t>and</a:t>
            </a:r>
            <a:endParaRPr sz="1550">
              <a:latin typeface="Calibri"/>
              <a:cs typeface="Calibri"/>
            </a:endParaRPr>
          </a:p>
          <a:p>
            <a:pPr marL="355600">
              <a:lnSpc>
                <a:spcPts val="1725"/>
              </a:lnSpc>
            </a:pPr>
            <a:r>
              <a:rPr sz="1550" i="1" spc="70" dirty="0">
                <a:latin typeface="Calibri"/>
                <a:cs typeface="Calibri"/>
              </a:rPr>
              <a:t>Health</a:t>
            </a:r>
            <a:r>
              <a:rPr sz="1550" i="1" spc="35" dirty="0">
                <a:latin typeface="Calibri"/>
                <a:cs typeface="Calibri"/>
              </a:rPr>
              <a:t> </a:t>
            </a:r>
            <a:r>
              <a:rPr sz="1550" i="1" spc="50" dirty="0">
                <a:latin typeface="Calibri"/>
                <a:cs typeface="Calibri"/>
              </a:rPr>
              <a:t>Journal.</a:t>
            </a:r>
            <a:endParaRPr sz="1550">
              <a:latin typeface="Calibri"/>
              <a:cs typeface="Calibri"/>
            </a:endParaRPr>
          </a:p>
          <a:p>
            <a:pPr marL="355600" indent="-342900">
              <a:lnSpc>
                <a:spcPts val="1720"/>
              </a:lnSpc>
              <a:spcBef>
                <a:spcPts val="15"/>
              </a:spcBef>
              <a:buFont typeface="Arial"/>
              <a:buChar char="•"/>
              <a:tabLst>
                <a:tab pos="355600" algn="l"/>
              </a:tabLst>
            </a:pPr>
            <a:r>
              <a:rPr sz="1550" spc="60" dirty="0">
                <a:latin typeface="Tahoma"/>
                <a:cs typeface="Tahoma"/>
              </a:rPr>
              <a:t>Litchman,</a:t>
            </a:r>
            <a:r>
              <a:rPr sz="1550" spc="-25" dirty="0">
                <a:latin typeface="Tahoma"/>
                <a:cs typeface="Tahoma"/>
              </a:rPr>
              <a:t> </a:t>
            </a:r>
            <a:r>
              <a:rPr sz="1550" dirty="0">
                <a:latin typeface="Tahoma"/>
                <a:cs typeface="Tahoma"/>
              </a:rPr>
              <a:t>M.L.,</a:t>
            </a:r>
            <a:r>
              <a:rPr sz="1550" spc="-25" dirty="0">
                <a:latin typeface="Tahoma"/>
                <a:cs typeface="Tahoma"/>
              </a:rPr>
              <a:t> </a:t>
            </a:r>
            <a:r>
              <a:rPr sz="1550" spc="70" dirty="0">
                <a:latin typeface="Tahoma"/>
                <a:cs typeface="Tahoma"/>
              </a:rPr>
              <a:t>Miller,</a:t>
            </a:r>
            <a:r>
              <a:rPr sz="1550" spc="-20" dirty="0">
                <a:latin typeface="Tahoma"/>
                <a:cs typeface="Tahoma"/>
              </a:rPr>
              <a:t> </a:t>
            </a:r>
            <a:r>
              <a:rPr sz="1550" dirty="0">
                <a:latin typeface="Tahoma"/>
                <a:cs typeface="Tahoma"/>
              </a:rPr>
              <a:t>N.A.,</a:t>
            </a:r>
            <a:r>
              <a:rPr sz="1550" spc="-25" dirty="0">
                <a:latin typeface="Tahoma"/>
                <a:cs typeface="Tahoma"/>
              </a:rPr>
              <a:t> </a:t>
            </a:r>
            <a:r>
              <a:rPr sz="1550" dirty="0">
                <a:latin typeface="Tahoma"/>
                <a:cs typeface="Tahoma"/>
              </a:rPr>
              <a:t>Lee,</a:t>
            </a:r>
            <a:r>
              <a:rPr sz="1550" spc="-25" dirty="0">
                <a:latin typeface="Tahoma"/>
                <a:cs typeface="Tahoma"/>
              </a:rPr>
              <a:t> </a:t>
            </a:r>
            <a:r>
              <a:rPr sz="1550" spc="-60" dirty="0">
                <a:latin typeface="Tahoma"/>
                <a:cs typeface="Tahoma"/>
              </a:rPr>
              <a:t>S.,</a:t>
            </a:r>
            <a:r>
              <a:rPr sz="1550" spc="-20" dirty="0">
                <a:latin typeface="Tahoma"/>
                <a:cs typeface="Tahoma"/>
              </a:rPr>
              <a:t> </a:t>
            </a:r>
            <a:r>
              <a:rPr sz="1550" spc="95" dirty="0">
                <a:latin typeface="Tahoma"/>
                <a:cs typeface="Tahoma"/>
              </a:rPr>
              <a:t>Kauwe</a:t>
            </a:r>
            <a:r>
              <a:rPr sz="1550" spc="35" dirty="0">
                <a:latin typeface="Tahoma"/>
                <a:cs typeface="Tahoma"/>
              </a:rPr>
              <a:t> </a:t>
            </a:r>
            <a:r>
              <a:rPr sz="1550" dirty="0">
                <a:latin typeface="Tahoma"/>
                <a:cs typeface="Tahoma"/>
              </a:rPr>
              <a:t>Tuitama,</a:t>
            </a:r>
            <a:r>
              <a:rPr sz="1550" spc="-25" dirty="0">
                <a:latin typeface="Tahoma"/>
                <a:cs typeface="Tahoma"/>
              </a:rPr>
              <a:t> </a:t>
            </a:r>
            <a:r>
              <a:rPr sz="1550" spc="-55" dirty="0">
                <a:latin typeface="Tahoma"/>
                <a:cs typeface="Tahoma"/>
              </a:rPr>
              <a:t>A.I.,</a:t>
            </a:r>
            <a:r>
              <a:rPr sz="1550" spc="-25" dirty="0">
                <a:latin typeface="Tahoma"/>
                <a:cs typeface="Tahoma"/>
              </a:rPr>
              <a:t> </a:t>
            </a:r>
            <a:r>
              <a:rPr sz="1550" spc="75" dirty="0">
                <a:latin typeface="Tahoma"/>
                <a:cs typeface="Tahoma"/>
              </a:rPr>
              <a:t>Mirus,</a:t>
            </a:r>
            <a:r>
              <a:rPr sz="1550" spc="-20" dirty="0">
                <a:latin typeface="Tahoma"/>
                <a:cs typeface="Tahoma"/>
              </a:rPr>
              <a:t> K.,</a:t>
            </a:r>
            <a:r>
              <a:rPr sz="1550" spc="-25" dirty="0">
                <a:latin typeface="Tahoma"/>
                <a:cs typeface="Tahoma"/>
              </a:rPr>
              <a:t> </a:t>
            </a:r>
            <a:r>
              <a:rPr sz="1550" spc="45" dirty="0">
                <a:latin typeface="Tahoma"/>
                <a:cs typeface="Tahoma"/>
              </a:rPr>
              <a:t>Layton,</a:t>
            </a:r>
            <a:r>
              <a:rPr sz="1550" spc="-25" dirty="0">
                <a:latin typeface="Tahoma"/>
                <a:cs typeface="Tahoma"/>
              </a:rPr>
              <a:t> </a:t>
            </a:r>
            <a:r>
              <a:rPr sz="1550" spc="-40" dirty="0">
                <a:latin typeface="Tahoma"/>
                <a:cs typeface="Tahoma"/>
              </a:rPr>
              <a:t>R.,</a:t>
            </a:r>
            <a:r>
              <a:rPr sz="1550" spc="-20" dirty="0">
                <a:latin typeface="Tahoma"/>
                <a:cs typeface="Tahoma"/>
              </a:rPr>
              <a:t> </a:t>
            </a:r>
            <a:r>
              <a:rPr sz="1550" spc="45" dirty="0">
                <a:latin typeface="Tahoma"/>
                <a:cs typeface="Tahoma"/>
              </a:rPr>
              <a:t>Layton,</a:t>
            </a:r>
            <a:r>
              <a:rPr sz="1550" spc="-25" dirty="0">
                <a:latin typeface="Tahoma"/>
                <a:cs typeface="Tahoma"/>
              </a:rPr>
              <a:t> </a:t>
            </a:r>
            <a:r>
              <a:rPr sz="1550" spc="-30" dirty="0">
                <a:latin typeface="Tahoma"/>
                <a:cs typeface="Tahoma"/>
              </a:rPr>
              <a:t>S.,</a:t>
            </a:r>
            <a:r>
              <a:rPr sz="1550" spc="65" dirty="0">
                <a:latin typeface="Tahoma"/>
                <a:cs typeface="Tahoma"/>
              </a:rPr>
              <a:t> </a:t>
            </a:r>
            <a:r>
              <a:rPr sz="1550" dirty="0">
                <a:latin typeface="Tahoma"/>
                <a:cs typeface="Tahoma"/>
              </a:rPr>
              <a:t>Farovitch,</a:t>
            </a:r>
            <a:r>
              <a:rPr sz="1550" spc="-25" dirty="0">
                <a:latin typeface="Tahoma"/>
                <a:cs typeface="Tahoma"/>
              </a:rPr>
              <a:t> </a:t>
            </a:r>
            <a:r>
              <a:rPr sz="1550" spc="-10" dirty="0">
                <a:latin typeface="Tahoma"/>
                <a:cs typeface="Tahoma"/>
              </a:rPr>
              <a:t>L.,</a:t>
            </a:r>
            <a:r>
              <a:rPr sz="1550" spc="60" dirty="0">
                <a:latin typeface="Tahoma"/>
                <a:cs typeface="Tahoma"/>
              </a:rPr>
              <a:t> </a:t>
            </a:r>
            <a:r>
              <a:rPr sz="1550" dirty="0">
                <a:latin typeface="Tahoma"/>
                <a:cs typeface="Tahoma"/>
              </a:rPr>
              <a:t>Allen,</a:t>
            </a:r>
            <a:r>
              <a:rPr sz="1550" spc="-25" dirty="0">
                <a:latin typeface="Tahoma"/>
                <a:cs typeface="Tahoma"/>
              </a:rPr>
              <a:t> </a:t>
            </a:r>
            <a:r>
              <a:rPr sz="1550" dirty="0">
                <a:latin typeface="Tahoma"/>
                <a:cs typeface="Tahoma"/>
              </a:rPr>
              <a:t>N.A.</a:t>
            </a:r>
            <a:r>
              <a:rPr sz="1550" spc="25" dirty="0">
                <a:latin typeface="Tahoma"/>
                <a:cs typeface="Tahoma"/>
              </a:rPr>
              <a:t> </a:t>
            </a:r>
            <a:r>
              <a:rPr sz="1550" spc="55" dirty="0">
                <a:latin typeface="Tahoma"/>
                <a:cs typeface="Tahoma"/>
              </a:rPr>
              <a:t>(epub</a:t>
            </a:r>
            <a:r>
              <a:rPr sz="1550" spc="-20" dirty="0">
                <a:latin typeface="Tahoma"/>
                <a:cs typeface="Tahoma"/>
              </a:rPr>
              <a:t> </a:t>
            </a:r>
            <a:r>
              <a:rPr sz="1550" spc="85" dirty="0">
                <a:latin typeface="Tahoma"/>
                <a:cs typeface="Tahoma"/>
              </a:rPr>
              <a:t>ahead</a:t>
            </a:r>
            <a:r>
              <a:rPr sz="1550" spc="-30" dirty="0">
                <a:latin typeface="Tahoma"/>
                <a:cs typeface="Tahoma"/>
              </a:rPr>
              <a:t> </a:t>
            </a:r>
            <a:r>
              <a:rPr sz="1550" spc="105" dirty="0">
                <a:latin typeface="Tahoma"/>
                <a:cs typeface="Tahoma"/>
              </a:rPr>
              <a:t>of</a:t>
            </a:r>
            <a:r>
              <a:rPr sz="1550" spc="-25" dirty="0">
                <a:latin typeface="Tahoma"/>
                <a:cs typeface="Tahoma"/>
              </a:rPr>
              <a:t> </a:t>
            </a:r>
            <a:r>
              <a:rPr sz="1550" dirty="0">
                <a:latin typeface="Tahoma"/>
                <a:cs typeface="Tahoma"/>
              </a:rPr>
              <a:t>print,</a:t>
            </a:r>
            <a:r>
              <a:rPr sz="1550" spc="-25" dirty="0">
                <a:latin typeface="Tahoma"/>
                <a:cs typeface="Tahoma"/>
              </a:rPr>
              <a:t> </a:t>
            </a:r>
            <a:r>
              <a:rPr sz="1550" dirty="0">
                <a:latin typeface="Tahoma"/>
                <a:cs typeface="Tahoma"/>
              </a:rPr>
              <a:t>2025).</a:t>
            </a:r>
            <a:r>
              <a:rPr sz="1550" spc="-65" dirty="0">
                <a:latin typeface="Tahoma"/>
                <a:cs typeface="Tahoma"/>
              </a:rPr>
              <a:t> </a:t>
            </a:r>
            <a:r>
              <a:rPr sz="1550" spc="85" dirty="0">
                <a:latin typeface="Tahoma"/>
                <a:cs typeface="Tahoma"/>
              </a:rPr>
              <a:t>Development</a:t>
            </a:r>
            <a:r>
              <a:rPr sz="1550" spc="-50" dirty="0">
                <a:latin typeface="Tahoma"/>
                <a:cs typeface="Tahoma"/>
              </a:rPr>
              <a:t> </a:t>
            </a:r>
            <a:r>
              <a:rPr sz="1550" spc="70" dirty="0">
                <a:latin typeface="Tahoma"/>
                <a:cs typeface="Tahoma"/>
              </a:rPr>
              <a:t>of</a:t>
            </a:r>
            <a:r>
              <a:rPr sz="1550" spc="50" dirty="0">
                <a:latin typeface="Tahoma"/>
                <a:cs typeface="Tahoma"/>
              </a:rPr>
              <a:t> </a:t>
            </a:r>
            <a:r>
              <a:rPr sz="1550" spc="65" dirty="0">
                <a:latin typeface="Tahoma"/>
                <a:cs typeface="Tahoma"/>
              </a:rPr>
              <a:t>a</a:t>
            </a:r>
            <a:r>
              <a:rPr sz="1550" spc="-10" dirty="0">
                <a:latin typeface="Tahoma"/>
                <a:cs typeface="Tahoma"/>
              </a:rPr>
              <a:t> </a:t>
            </a:r>
            <a:r>
              <a:rPr sz="1550" spc="70" dirty="0">
                <a:latin typeface="Tahoma"/>
                <a:cs typeface="Tahoma"/>
              </a:rPr>
              <a:t>Diabetes</a:t>
            </a:r>
            <a:r>
              <a:rPr sz="1550" spc="-30" dirty="0">
                <a:latin typeface="Tahoma"/>
                <a:cs typeface="Tahoma"/>
              </a:rPr>
              <a:t> </a:t>
            </a:r>
            <a:r>
              <a:rPr sz="1550" spc="65" dirty="0">
                <a:latin typeface="Tahoma"/>
                <a:cs typeface="Tahoma"/>
              </a:rPr>
              <a:t>Education</a:t>
            </a:r>
            <a:endParaRPr sz="1550">
              <a:latin typeface="Tahoma"/>
              <a:cs typeface="Tahoma"/>
            </a:endParaRPr>
          </a:p>
          <a:p>
            <a:pPr marL="355600">
              <a:lnSpc>
                <a:spcPts val="1550"/>
              </a:lnSpc>
            </a:pPr>
            <a:r>
              <a:rPr sz="1550" spc="75" dirty="0">
                <a:latin typeface="Tahoma"/>
                <a:cs typeface="Tahoma"/>
              </a:rPr>
              <a:t>Video</a:t>
            </a:r>
            <a:r>
              <a:rPr sz="1550" spc="-30" dirty="0">
                <a:latin typeface="Tahoma"/>
                <a:cs typeface="Tahoma"/>
              </a:rPr>
              <a:t> </a:t>
            </a:r>
            <a:r>
              <a:rPr sz="1550" spc="60" dirty="0">
                <a:latin typeface="Tahoma"/>
                <a:cs typeface="Tahoma"/>
              </a:rPr>
              <a:t>Series</a:t>
            </a:r>
            <a:r>
              <a:rPr sz="1550" spc="-50" dirty="0">
                <a:latin typeface="Tahoma"/>
                <a:cs typeface="Tahoma"/>
              </a:rPr>
              <a:t> </a:t>
            </a:r>
            <a:r>
              <a:rPr sz="1550" spc="85" dirty="0">
                <a:latin typeface="Tahoma"/>
                <a:cs typeface="Tahoma"/>
              </a:rPr>
              <a:t>in</a:t>
            </a:r>
            <a:r>
              <a:rPr sz="1550" spc="-45" dirty="0">
                <a:latin typeface="Tahoma"/>
                <a:cs typeface="Tahoma"/>
              </a:rPr>
              <a:t> </a:t>
            </a:r>
            <a:r>
              <a:rPr sz="1550" spc="85" dirty="0">
                <a:latin typeface="Tahoma"/>
                <a:cs typeface="Tahoma"/>
              </a:rPr>
              <a:t>American</a:t>
            </a:r>
            <a:r>
              <a:rPr sz="1550" spc="-45" dirty="0">
                <a:latin typeface="Tahoma"/>
                <a:cs typeface="Tahoma"/>
              </a:rPr>
              <a:t> </a:t>
            </a:r>
            <a:r>
              <a:rPr sz="1550" dirty="0">
                <a:latin typeface="Tahoma"/>
                <a:cs typeface="Tahoma"/>
              </a:rPr>
              <a:t>Sign</a:t>
            </a:r>
            <a:r>
              <a:rPr sz="1550" spc="-50" dirty="0">
                <a:latin typeface="Tahoma"/>
                <a:cs typeface="Tahoma"/>
              </a:rPr>
              <a:t> </a:t>
            </a:r>
            <a:r>
              <a:rPr sz="1550" spc="60" dirty="0">
                <a:latin typeface="Tahoma"/>
                <a:cs typeface="Tahoma"/>
              </a:rPr>
              <a:t>Language</a:t>
            </a:r>
            <a:r>
              <a:rPr sz="1550" spc="-30" dirty="0">
                <a:latin typeface="Tahoma"/>
                <a:cs typeface="Tahoma"/>
              </a:rPr>
              <a:t> </a:t>
            </a:r>
            <a:r>
              <a:rPr sz="1550" spc="85" dirty="0">
                <a:latin typeface="Tahoma"/>
                <a:cs typeface="Tahoma"/>
              </a:rPr>
              <a:t>for</a:t>
            </a:r>
            <a:r>
              <a:rPr sz="1550" dirty="0">
                <a:latin typeface="Tahoma"/>
                <a:cs typeface="Tahoma"/>
              </a:rPr>
              <a:t> </a:t>
            </a:r>
            <a:r>
              <a:rPr sz="1550" spc="70" dirty="0">
                <a:latin typeface="Tahoma"/>
                <a:cs typeface="Tahoma"/>
              </a:rPr>
              <a:t>Deaf</a:t>
            </a:r>
            <a:r>
              <a:rPr sz="1550" spc="-40" dirty="0">
                <a:latin typeface="Tahoma"/>
                <a:cs typeface="Tahoma"/>
              </a:rPr>
              <a:t> </a:t>
            </a:r>
            <a:r>
              <a:rPr sz="1550" spc="90" dirty="0">
                <a:latin typeface="Tahoma"/>
                <a:cs typeface="Tahoma"/>
              </a:rPr>
              <a:t>and</a:t>
            </a:r>
            <a:r>
              <a:rPr sz="1550" spc="30" dirty="0">
                <a:latin typeface="Tahoma"/>
                <a:cs typeface="Tahoma"/>
              </a:rPr>
              <a:t> </a:t>
            </a:r>
            <a:r>
              <a:rPr sz="1550" spc="80" dirty="0">
                <a:latin typeface="Tahoma"/>
                <a:cs typeface="Tahoma"/>
              </a:rPr>
              <a:t>Hard</a:t>
            </a:r>
            <a:r>
              <a:rPr sz="1550" spc="-45" dirty="0">
                <a:latin typeface="Tahoma"/>
                <a:cs typeface="Tahoma"/>
              </a:rPr>
              <a:t> </a:t>
            </a:r>
            <a:r>
              <a:rPr sz="1550" spc="70" dirty="0">
                <a:latin typeface="Tahoma"/>
                <a:cs typeface="Tahoma"/>
              </a:rPr>
              <a:t>of</a:t>
            </a:r>
            <a:r>
              <a:rPr sz="1550" spc="35" dirty="0">
                <a:latin typeface="Tahoma"/>
                <a:cs typeface="Tahoma"/>
              </a:rPr>
              <a:t> </a:t>
            </a:r>
            <a:r>
              <a:rPr sz="1550" spc="65" dirty="0">
                <a:latin typeface="Tahoma"/>
                <a:cs typeface="Tahoma"/>
              </a:rPr>
              <a:t>Hearing</a:t>
            </a:r>
            <a:r>
              <a:rPr sz="1550" spc="-5" dirty="0">
                <a:latin typeface="Tahoma"/>
                <a:cs typeface="Tahoma"/>
              </a:rPr>
              <a:t> </a:t>
            </a:r>
            <a:r>
              <a:rPr sz="1550" spc="70" dirty="0">
                <a:latin typeface="Tahoma"/>
                <a:cs typeface="Tahoma"/>
              </a:rPr>
              <a:t>Populations. </a:t>
            </a:r>
            <a:r>
              <a:rPr sz="1550" i="1" spc="70" dirty="0">
                <a:latin typeface="Calibri"/>
                <a:cs typeface="Calibri"/>
              </a:rPr>
              <a:t>The</a:t>
            </a:r>
            <a:r>
              <a:rPr sz="1550" i="1" spc="140" dirty="0">
                <a:latin typeface="Calibri"/>
                <a:cs typeface="Calibri"/>
              </a:rPr>
              <a:t> </a:t>
            </a:r>
            <a:r>
              <a:rPr sz="1550" i="1" spc="60" dirty="0">
                <a:latin typeface="Calibri"/>
                <a:cs typeface="Calibri"/>
              </a:rPr>
              <a:t>Science</a:t>
            </a:r>
            <a:r>
              <a:rPr sz="1550" i="1" spc="140" dirty="0">
                <a:latin typeface="Calibri"/>
                <a:cs typeface="Calibri"/>
              </a:rPr>
              <a:t> </a:t>
            </a:r>
            <a:r>
              <a:rPr sz="1550" i="1" spc="70" dirty="0">
                <a:latin typeface="Calibri"/>
                <a:cs typeface="Calibri"/>
              </a:rPr>
              <a:t>of</a:t>
            </a:r>
            <a:r>
              <a:rPr sz="1550" i="1" spc="60" dirty="0">
                <a:latin typeface="Calibri"/>
                <a:cs typeface="Calibri"/>
              </a:rPr>
              <a:t> </a:t>
            </a:r>
            <a:r>
              <a:rPr sz="1550" i="1" spc="65" dirty="0">
                <a:latin typeface="Calibri"/>
                <a:cs typeface="Calibri"/>
              </a:rPr>
              <a:t>Diabetes</a:t>
            </a:r>
            <a:r>
              <a:rPr sz="1550" i="1" spc="170" dirty="0">
                <a:latin typeface="Calibri"/>
                <a:cs typeface="Calibri"/>
              </a:rPr>
              <a:t> </a:t>
            </a:r>
            <a:r>
              <a:rPr sz="1550" i="1" dirty="0">
                <a:latin typeface="Calibri"/>
                <a:cs typeface="Calibri"/>
              </a:rPr>
              <a:t>Self-</a:t>
            </a:r>
            <a:r>
              <a:rPr sz="1550" i="1" spc="65" dirty="0">
                <a:latin typeface="Calibri"/>
                <a:cs typeface="Calibri"/>
              </a:rPr>
              <a:t>Management</a:t>
            </a:r>
            <a:r>
              <a:rPr sz="1550" i="1" spc="120" dirty="0">
                <a:latin typeface="Calibri"/>
                <a:cs typeface="Calibri"/>
              </a:rPr>
              <a:t> </a:t>
            </a:r>
            <a:r>
              <a:rPr sz="1550" i="1" spc="100" dirty="0">
                <a:latin typeface="Calibri"/>
                <a:cs typeface="Calibri"/>
              </a:rPr>
              <a:t>and</a:t>
            </a:r>
            <a:r>
              <a:rPr sz="1550" i="1" spc="145" dirty="0">
                <a:latin typeface="Calibri"/>
                <a:cs typeface="Calibri"/>
              </a:rPr>
              <a:t> </a:t>
            </a:r>
            <a:r>
              <a:rPr sz="1550" i="1" dirty="0">
                <a:latin typeface="Calibri"/>
                <a:cs typeface="Calibri"/>
              </a:rPr>
              <a:t>Care,51</a:t>
            </a:r>
            <a:r>
              <a:rPr sz="1550" dirty="0">
                <a:latin typeface="Tahoma"/>
                <a:cs typeface="Tahoma"/>
              </a:rPr>
              <a:t>(2).</a:t>
            </a:r>
            <a:r>
              <a:rPr sz="1550" spc="-25" dirty="0">
                <a:latin typeface="Tahoma"/>
                <a:cs typeface="Tahoma"/>
              </a:rPr>
              <a:t> </a:t>
            </a:r>
            <a:r>
              <a:rPr sz="1550" dirty="0">
                <a:latin typeface="Tahoma"/>
                <a:cs typeface="Tahoma"/>
              </a:rPr>
              <a:t>PMID:</a:t>
            </a:r>
            <a:r>
              <a:rPr sz="1550" spc="-30" dirty="0">
                <a:latin typeface="Tahoma"/>
                <a:cs typeface="Tahoma"/>
              </a:rPr>
              <a:t> </a:t>
            </a:r>
            <a:r>
              <a:rPr sz="1550" spc="45" dirty="0">
                <a:latin typeface="Tahoma"/>
                <a:cs typeface="Tahoma"/>
              </a:rPr>
              <a:t>40119772</a:t>
            </a:r>
            <a:endParaRPr sz="1550">
              <a:latin typeface="Tahoma"/>
              <a:cs typeface="Tahoma"/>
            </a:endParaRPr>
          </a:p>
          <a:p>
            <a:pPr marL="355600">
              <a:lnSpc>
                <a:spcPts val="1685"/>
              </a:lnSpc>
            </a:pPr>
            <a:r>
              <a:rPr sz="1550" dirty="0">
                <a:latin typeface="Tahoma"/>
                <a:cs typeface="Tahoma"/>
              </a:rPr>
              <a:t>doi:</a:t>
            </a:r>
            <a:r>
              <a:rPr sz="1550" spc="70" dirty="0">
                <a:latin typeface="Tahoma"/>
                <a:cs typeface="Tahoma"/>
              </a:rPr>
              <a:t> </a:t>
            </a:r>
            <a:r>
              <a:rPr sz="1550" u="sng" spc="40" dirty="0">
                <a:solidFill>
                  <a:srgbClr val="0000FF"/>
                </a:solidFill>
                <a:uFill>
                  <a:solidFill>
                    <a:srgbClr val="0000FF"/>
                  </a:solidFill>
                </a:uFill>
                <a:latin typeface="Tahoma"/>
                <a:cs typeface="Tahoma"/>
                <a:hlinkClick r:id="rId6"/>
              </a:rPr>
              <a:t>10.1177/26350106251315676</a:t>
            </a:r>
            <a:endParaRPr sz="1550">
              <a:latin typeface="Tahoma"/>
              <a:cs typeface="Tahoma"/>
            </a:endParaRPr>
          </a:p>
          <a:p>
            <a:pPr marL="355600" indent="-342900">
              <a:lnSpc>
                <a:spcPts val="1685"/>
              </a:lnSpc>
              <a:spcBef>
                <a:spcPts val="85"/>
              </a:spcBef>
              <a:buFont typeface="Arial"/>
              <a:buChar char="•"/>
              <a:tabLst>
                <a:tab pos="355600" algn="l"/>
              </a:tabLst>
            </a:pPr>
            <a:r>
              <a:rPr sz="1550" spc="60" dirty="0">
                <a:latin typeface="Tahoma"/>
                <a:cs typeface="Tahoma"/>
              </a:rPr>
              <a:t>Litchman,</a:t>
            </a:r>
            <a:r>
              <a:rPr sz="1550" spc="-25" dirty="0">
                <a:latin typeface="Tahoma"/>
                <a:cs typeface="Tahoma"/>
              </a:rPr>
              <a:t> </a:t>
            </a:r>
            <a:r>
              <a:rPr sz="1550" dirty="0">
                <a:latin typeface="Tahoma"/>
                <a:cs typeface="Tahoma"/>
              </a:rPr>
              <a:t>M.L.,</a:t>
            </a:r>
            <a:r>
              <a:rPr sz="1550" spc="-20" dirty="0">
                <a:latin typeface="Tahoma"/>
                <a:cs typeface="Tahoma"/>
              </a:rPr>
              <a:t> </a:t>
            </a:r>
            <a:r>
              <a:rPr sz="1550" dirty="0">
                <a:latin typeface="Tahoma"/>
                <a:cs typeface="Tahoma"/>
              </a:rPr>
              <a:t>Iacob,</a:t>
            </a:r>
            <a:r>
              <a:rPr sz="1550" spc="-25" dirty="0">
                <a:latin typeface="Tahoma"/>
                <a:cs typeface="Tahoma"/>
              </a:rPr>
              <a:t> </a:t>
            </a:r>
            <a:r>
              <a:rPr sz="1550" spc="-60" dirty="0">
                <a:latin typeface="Tahoma"/>
                <a:cs typeface="Tahoma"/>
              </a:rPr>
              <a:t>E.,</a:t>
            </a:r>
            <a:r>
              <a:rPr sz="1550" spc="-20" dirty="0">
                <a:latin typeface="Tahoma"/>
                <a:cs typeface="Tahoma"/>
              </a:rPr>
              <a:t> </a:t>
            </a:r>
            <a:r>
              <a:rPr sz="1550" dirty="0">
                <a:latin typeface="Tahoma"/>
                <a:cs typeface="Tahoma"/>
              </a:rPr>
              <a:t>Lee,</a:t>
            </a:r>
            <a:r>
              <a:rPr sz="1550" spc="60" dirty="0">
                <a:latin typeface="Tahoma"/>
                <a:cs typeface="Tahoma"/>
              </a:rPr>
              <a:t> </a:t>
            </a:r>
            <a:r>
              <a:rPr sz="1550" spc="-60" dirty="0">
                <a:latin typeface="Tahoma"/>
                <a:cs typeface="Tahoma"/>
              </a:rPr>
              <a:t>S.,</a:t>
            </a:r>
            <a:r>
              <a:rPr sz="1550" spc="-25" dirty="0">
                <a:latin typeface="Tahoma"/>
                <a:cs typeface="Tahoma"/>
              </a:rPr>
              <a:t> </a:t>
            </a:r>
            <a:r>
              <a:rPr sz="1550" spc="75" dirty="0">
                <a:latin typeface="Tahoma"/>
                <a:cs typeface="Tahoma"/>
              </a:rPr>
              <a:t>Mirus,</a:t>
            </a:r>
            <a:r>
              <a:rPr sz="1550" spc="-20" dirty="0">
                <a:latin typeface="Tahoma"/>
                <a:cs typeface="Tahoma"/>
              </a:rPr>
              <a:t> </a:t>
            </a:r>
            <a:r>
              <a:rPr sz="1550" dirty="0">
                <a:latin typeface="Tahoma"/>
                <a:cs typeface="Tahoma"/>
              </a:rPr>
              <a:t>K.,</a:t>
            </a:r>
            <a:r>
              <a:rPr sz="1550" spc="100" dirty="0">
                <a:latin typeface="Tahoma"/>
                <a:cs typeface="Tahoma"/>
              </a:rPr>
              <a:t> </a:t>
            </a:r>
            <a:r>
              <a:rPr sz="1550" dirty="0">
                <a:latin typeface="Tahoma"/>
                <a:cs typeface="Tahoma"/>
              </a:rPr>
              <a:t>Farovitch,</a:t>
            </a:r>
            <a:r>
              <a:rPr sz="1550" spc="-20" dirty="0">
                <a:latin typeface="Tahoma"/>
                <a:cs typeface="Tahoma"/>
              </a:rPr>
              <a:t> L.,</a:t>
            </a:r>
            <a:r>
              <a:rPr sz="1550" spc="60" dirty="0">
                <a:latin typeface="Tahoma"/>
                <a:cs typeface="Tahoma"/>
              </a:rPr>
              <a:t> </a:t>
            </a:r>
            <a:r>
              <a:rPr sz="1550" spc="50" dirty="0">
                <a:latin typeface="Tahoma"/>
                <a:cs typeface="Tahoma"/>
              </a:rPr>
              <a:t>Elmore,</a:t>
            </a:r>
            <a:r>
              <a:rPr sz="1550" spc="-25" dirty="0">
                <a:latin typeface="Tahoma"/>
                <a:cs typeface="Tahoma"/>
              </a:rPr>
              <a:t> </a:t>
            </a:r>
            <a:r>
              <a:rPr sz="1550" spc="-20" dirty="0">
                <a:latin typeface="Tahoma"/>
                <a:cs typeface="Tahoma"/>
              </a:rPr>
              <a:t>C., </a:t>
            </a:r>
            <a:r>
              <a:rPr sz="1550" spc="60" dirty="0">
                <a:latin typeface="Tahoma"/>
                <a:cs typeface="Tahoma"/>
              </a:rPr>
              <a:t>Krigsman,</a:t>
            </a:r>
            <a:r>
              <a:rPr sz="1550" spc="-25" dirty="0">
                <a:latin typeface="Tahoma"/>
                <a:cs typeface="Tahoma"/>
              </a:rPr>
              <a:t> </a:t>
            </a:r>
            <a:r>
              <a:rPr sz="1550" spc="-114" dirty="0">
                <a:latin typeface="Tahoma"/>
                <a:cs typeface="Tahoma"/>
              </a:rPr>
              <a:t>J.P.,</a:t>
            </a:r>
            <a:r>
              <a:rPr sz="1550" spc="20" dirty="0">
                <a:latin typeface="Tahoma"/>
                <a:cs typeface="Tahoma"/>
              </a:rPr>
              <a:t> </a:t>
            </a:r>
            <a:r>
              <a:rPr sz="1550" dirty="0">
                <a:latin typeface="Tahoma"/>
                <a:cs typeface="Tahoma"/>
              </a:rPr>
              <a:t>Wertley,</a:t>
            </a:r>
            <a:r>
              <a:rPr sz="1550" spc="-20" dirty="0">
                <a:latin typeface="Tahoma"/>
                <a:cs typeface="Tahoma"/>
              </a:rPr>
              <a:t> </a:t>
            </a:r>
            <a:r>
              <a:rPr sz="1550" dirty="0">
                <a:latin typeface="Tahoma"/>
                <a:cs typeface="Tahoma"/>
              </a:rPr>
              <a:t>A.M.,</a:t>
            </a:r>
            <a:r>
              <a:rPr sz="1550" spc="-25" dirty="0">
                <a:latin typeface="Tahoma"/>
                <a:cs typeface="Tahoma"/>
              </a:rPr>
              <a:t> </a:t>
            </a:r>
            <a:r>
              <a:rPr sz="1550" spc="50" dirty="0">
                <a:latin typeface="Tahoma"/>
                <a:cs typeface="Tahoma"/>
              </a:rPr>
              <a:t>Allen,</a:t>
            </a:r>
            <a:r>
              <a:rPr sz="1550" spc="-20" dirty="0">
                <a:latin typeface="Tahoma"/>
                <a:cs typeface="Tahoma"/>
              </a:rPr>
              <a:t> </a:t>
            </a:r>
            <a:r>
              <a:rPr sz="1550" dirty="0">
                <a:latin typeface="Tahoma"/>
                <a:cs typeface="Tahoma"/>
              </a:rPr>
              <a:t>N.A.</a:t>
            </a:r>
            <a:r>
              <a:rPr sz="1550" spc="-60" dirty="0">
                <a:latin typeface="Tahoma"/>
                <a:cs typeface="Tahoma"/>
              </a:rPr>
              <a:t> </a:t>
            </a:r>
            <a:r>
              <a:rPr sz="1550" spc="65" dirty="0">
                <a:latin typeface="Tahoma"/>
                <a:cs typeface="Tahoma"/>
              </a:rPr>
              <a:t>(</a:t>
            </a:r>
            <a:r>
              <a:rPr sz="1550" i="1" spc="65" dirty="0">
                <a:latin typeface="Calibri"/>
                <a:cs typeface="Calibri"/>
              </a:rPr>
              <a:t>Under</a:t>
            </a:r>
            <a:r>
              <a:rPr sz="1550" i="1" spc="85" dirty="0">
                <a:latin typeface="Calibri"/>
                <a:cs typeface="Calibri"/>
              </a:rPr>
              <a:t> </a:t>
            </a:r>
            <a:r>
              <a:rPr sz="1550" i="1" dirty="0">
                <a:latin typeface="Calibri"/>
                <a:cs typeface="Calibri"/>
              </a:rPr>
              <a:t>Review).</a:t>
            </a:r>
            <a:r>
              <a:rPr sz="1550" i="1" spc="145" dirty="0">
                <a:latin typeface="Calibri"/>
                <a:cs typeface="Calibri"/>
              </a:rPr>
              <a:t> </a:t>
            </a:r>
            <a:r>
              <a:rPr sz="1550" spc="45" dirty="0">
                <a:latin typeface="Tahoma"/>
                <a:cs typeface="Tahoma"/>
              </a:rPr>
              <a:t>Feasibility</a:t>
            </a:r>
            <a:r>
              <a:rPr sz="1550" dirty="0">
                <a:latin typeface="Tahoma"/>
                <a:cs typeface="Tahoma"/>
              </a:rPr>
              <a:t> </a:t>
            </a:r>
            <a:r>
              <a:rPr sz="1550" spc="105" dirty="0">
                <a:latin typeface="Tahoma"/>
                <a:cs typeface="Tahoma"/>
              </a:rPr>
              <a:t>of</a:t>
            </a:r>
            <a:r>
              <a:rPr sz="1550" spc="-25" dirty="0">
                <a:latin typeface="Tahoma"/>
                <a:cs typeface="Tahoma"/>
              </a:rPr>
              <a:t> </a:t>
            </a:r>
            <a:r>
              <a:rPr sz="1550" spc="70" dirty="0">
                <a:latin typeface="Tahoma"/>
                <a:cs typeface="Tahoma"/>
              </a:rPr>
              <a:t>Deaf</a:t>
            </a:r>
            <a:r>
              <a:rPr sz="1550" spc="-30" dirty="0">
                <a:latin typeface="Tahoma"/>
                <a:cs typeface="Tahoma"/>
              </a:rPr>
              <a:t> </a:t>
            </a:r>
            <a:r>
              <a:rPr sz="1550" spc="75" dirty="0">
                <a:latin typeface="Tahoma"/>
                <a:cs typeface="Tahoma"/>
              </a:rPr>
              <a:t>Diabetes</a:t>
            </a:r>
            <a:r>
              <a:rPr sz="1550" spc="-35" dirty="0">
                <a:latin typeface="Tahoma"/>
                <a:cs typeface="Tahoma"/>
              </a:rPr>
              <a:t> </a:t>
            </a:r>
            <a:r>
              <a:rPr sz="1550" spc="75" dirty="0">
                <a:latin typeface="Tahoma"/>
                <a:cs typeface="Tahoma"/>
              </a:rPr>
              <a:t>Can</a:t>
            </a:r>
            <a:r>
              <a:rPr sz="1550" spc="50" dirty="0">
                <a:latin typeface="Tahoma"/>
                <a:cs typeface="Tahoma"/>
              </a:rPr>
              <a:t> </a:t>
            </a:r>
            <a:r>
              <a:rPr sz="1550" dirty="0">
                <a:latin typeface="Tahoma"/>
                <a:cs typeface="Tahoma"/>
              </a:rPr>
              <a:t>Together:</a:t>
            </a:r>
            <a:r>
              <a:rPr sz="1550" spc="-65" dirty="0">
                <a:latin typeface="Tahoma"/>
                <a:cs typeface="Tahoma"/>
              </a:rPr>
              <a:t> </a:t>
            </a:r>
            <a:r>
              <a:rPr sz="1550" spc="70" dirty="0">
                <a:latin typeface="Tahoma"/>
                <a:cs typeface="Tahoma"/>
              </a:rPr>
              <a:t>A</a:t>
            </a:r>
            <a:r>
              <a:rPr sz="1550" spc="20" dirty="0">
                <a:latin typeface="Tahoma"/>
                <a:cs typeface="Tahoma"/>
              </a:rPr>
              <a:t> </a:t>
            </a:r>
            <a:r>
              <a:rPr sz="1550" spc="35" dirty="0">
                <a:latin typeface="Tahoma"/>
                <a:cs typeface="Tahoma"/>
              </a:rPr>
              <a:t>Telehealth</a:t>
            </a:r>
            <a:endParaRPr sz="1550">
              <a:latin typeface="Tahoma"/>
              <a:cs typeface="Tahoma"/>
            </a:endParaRPr>
          </a:p>
          <a:p>
            <a:pPr marL="355600">
              <a:lnSpc>
                <a:spcPts val="1685"/>
              </a:lnSpc>
            </a:pPr>
            <a:r>
              <a:rPr sz="1550" spc="70" dirty="0">
                <a:latin typeface="Tahoma"/>
                <a:cs typeface="Tahoma"/>
              </a:rPr>
              <a:t>DSMES</a:t>
            </a:r>
            <a:r>
              <a:rPr sz="1550" spc="-35" dirty="0">
                <a:latin typeface="Tahoma"/>
                <a:cs typeface="Tahoma"/>
              </a:rPr>
              <a:t> </a:t>
            </a:r>
            <a:r>
              <a:rPr sz="1550" spc="75" dirty="0">
                <a:latin typeface="Tahoma"/>
                <a:cs typeface="Tahoma"/>
              </a:rPr>
              <a:t>Program</a:t>
            </a:r>
            <a:r>
              <a:rPr sz="1550" spc="-70" dirty="0">
                <a:latin typeface="Tahoma"/>
                <a:cs typeface="Tahoma"/>
              </a:rPr>
              <a:t> </a:t>
            </a:r>
            <a:r>
              <a:rPr sz="1550" spc="90" dirty="0">
                <a:latin typeface="Tahoma"/>
                <a:cs typeface="Tahoma"/>
              </a:rPr>
              <a:t>in</a:t>
            </a:r>
            <a:r>
              <a:rPr sz="1550" spc="-70" dirty="0">
                <a:latin typeface="Tahoma"/>
                <a:cs typeface="Tahoma"/>
              </a:rPr>
              <a:t> </a:t>
            </a:r>
            <a:r>
              <a:rPr sz="1550" spc="85" dirty="0">
                <a:latin typeface="Tahoma"/>
                <a:cs typeface="Tahoma"/>
              </a:rPr>
              <a:t>American</a:t>
            </a:r>
            <a:r>
              <a:rPr sz="1550" spc="5" dirty="0">
                <a:latin typeface="Tahoma"/>
                <a:cs typeface="Tahoma"/>
              </a:rPr>
              <a:t> </a:t>
            </a:r>
            <a:r>
              <a:rPr sz="1550" dirty="0">
                <a:latin typeface="Tahoma"/>
                <a:cs typeface="Tahoma"/>
              </a:rPr>
              <a:t>Sign</a:t>
            </a:r>
            <a:r>
              <a:rPr sz="1550" spc="5" dirty="0">
                <a:latin typeface="Tahoma"/>
                <a:cs typeface="Tahoma"/>
              </a:rPr>
              <a:t> </a:t>
            </a:r>
            <a:r>
              <a:rPr sz="1550" spc="45" dirty="0">
                <a:latin typeface="Tahoma"/>
                <a:cs typeface="Tahoma"/>
              </a:rPr>
              <a:t>Language.</a:t>
            </a:r>
            <a:r>
              <a:rPr sz="1550" spc="15" dirty="0">
                <a:latin typeface="Tahoma"/>
                <a:cs typeface="Tahoma"/>
              </a:rPr>
              <a:t> </a:t>
            </a:r>
            <a:r>
              <a:rPr sz="1550" i="1" spc="60" dirty="0">
                <a:latin typeface="Calibri"/>
                <a:cs typeface="Calibri"/>
              </a:rPr>
              <a:t>Diabetes</a:t>
            </a:r>
            <a:r>
              <a:rPr sz="1550" i="1" spc="75" dirty="0">
                <a:latin typeface="Calibri"/>
                <a:cs typeface="Calibri"/>
              </a:rPr>
              <a:t> </a:t>
            </a:r>
            <a:r>
              <a:rPr sz="1550" i="1" spc="65" dirty="0">
                <a:latin typeface="Calibri"/>
                <a:cs typeface="Calibri"/>
              </a:rPr>
              <a:t>Research</a:t>
            </a:r>
            <a:r>
              <a:rPr sz="1550" i="1" spc="130" dirty="0">
                <a:latin typeface="Calibri"/>
                <a:cs typeface="Calibri"/>
              </a:rPr>
              <a:t> </a:t>
            </a:r>
            <a:r>
              <a:rPr sz="1550" i="1" spc="95" dirty="0">
                <a:latin typeface="Calibri"/>
                <a:cs typeface="Calibri"/>
              </a:rPr>
              <a:t>and</a:t>
            </a:r>
            <a:r>
              <a:rPr sz="1550" i="1" spc="125" dirty="0">
                <a:latin typeface="Calibri"/>
                <a:cs typeface="Calibri"/>
              </a:rPr>
              <a:t> </a:t>
            </a:r>
            <a:r>
              <a:rPr sz="1550" i="1" spc="70" dirty="0">
                <a:latin typeface="Calibri"/>
                <a:cs typeface="Calibri"/>
              </a:rPr>
              <a:t>Clinical</a:t>
            </a:r>
            <a:r>
              <a:rPr sz="1550" i="1" spc="130" dirty="0">
                <a:latin typeface="Calibri"/>
                <a:cs typeface="Calibri"/>
              </a:rPr>
              <a:t> </a:t>
            </a:r>
            <a:r>
              <a:rPr sz="1550" i="1" spc="35" dirty="0">
                <a:latin typeface="Calibri"/>
                <a:cs typeface="Calibri"/>
              </a:rPr>
              <a:t>Practice.</a:t>
            </a:r>
            <a:endParaRPr sz="1550">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C9CF352C-10A1-4213-B3C9-C8ED8E737494}"/>
              </a:ext>
            </a:extLst>
          </p:cNvPr>
          <p:cNvSpPr>
            <a:spLocks noGrp="1"/>
          </p:cNvSpPr>
          <p:nvPr>
            <p:ph type="title" idx="4294967295"/>
          </p:nvPr>
        </p:nvSpPr>
        <p:spPr>
          <a:xfrm>
            <a:off x="2223516" y="-553998"/>
            <a:ext cx="13773785" cy="553998"/>
          </a:xfrm>
        </p:spPr>
        <p:txBody>
          <a:bodyPr wrap="square" lIns="0" tIns="0" rIns="0" bIns="0" anchor="b">
            <a:spAutoFit/>
          </a:bodyPr>
          <a:lstStyle/>
          <a:p>
            <a:r>
              <a:rPr lang="en-US" dirty="0">
                <a:solidFill>
                  <a:schemeClr val="tx1"/>
                </a:solidFill>
              </a:rPr>
              <a:t>Contact Info</a:t>
            </a:r>
          </a:p>
        </p:txBody>
      </p:sp>
      <p:pic>
        <p:nvPicPr>
          <p:cNvPr id="2" name="object 2" descr="University of Utah Nursing logo"/>
          <p:cNvPicPr/>
          <p:nvPr/>
        </p:nvPicPr>
        <p:blipFill>
          <a:blip r:embed="rId2" cstate="print"/>
          <a:stretch>
            <a:fillRect/>
          </a:stretch>
        </p:blipFill>
        <p:spPr>
          <a:xfrm>
            <a:off x="7415783" y="649223"/>
            <a:ext cx="3456431" cy="3273552"/>
          </a:xfrm>
          <a:prstGeom prst="rect">
            <a:avLst/>
          </a:prstGeom>
        </p:spPr>
      </p:pic>
      <p:sp>
        <p:nvSpPr>
          <p:cNvPr id="3" name="object 3"/>
          <p:cNvSpPr txBox="1"/>
          <p:nvPr/>
        </p:nvSpPr>
        <p:spPr>
          <a:xfrm>
            <a:off x="4328795" y="4770183"/>
            <a:ext cx="9649460" cy="3944620"/>
          </a:xfrm>
          <a:prstGeom prst="rect">
            <a:avLst/>
          </a:prstGeom>
        </p:spPr>
        <p:txBody>
          <a:bodyPr vert="horz" wrap="square" lIns="0" tIns="15875" rIns="0" bIns="0" rtlCol="0">
            <a:spAutoFit/>
          </a:bodyPr>
          <a:lstStyle/>
          <a:p>
            <a:pPr algn="ctr">
              <a:lnSpc>
                <a:spcPct val="100000"/>
              </a:lnSpc>
              <a:spcBef>
                <a:spcPts val="125"/>
              </a:spcBef>
            </a:pPr>
            <a:r>
              <a:rPr sz="4800" b="1" dirty="0">
                <a:solidFill>
                  <a:srgbClr val="2B2A2A"/>
                </a:solidFill>
                <a:latin typeface="Century Gothic"/>
                <a:cs typeface="Century Gothic"/>
              </a:rPr>
              <a:t>Michelle</a:t>
            </a:r>
            <a:r>
              <a:rPr sz="4800" b="1" spc="350" dirty="0">
                <a:solidFill>
                  <a:srgbClr val="2B2A2A"/>
                </a:solidFill>
                <a:latin typeface="Century Gothic"/>
                <a:cs typeface="Century Gothic"/>
              </a:rPr>
              <a:t> </a:t>
            </a:r>
            <a:r>
              <a:rPr sz="4800" b="1" dirty="0">
                <a:solidFill>
                  <a:srgbClr val="2B2A2A"/>
                </a:solidFill>
                <a:latin typeface="Century Gothic"/>
                <a:cs typeface="Century Gothic"/>
              </a:rPr>
              <a:t>Litchman,</a:t>
            </a:r>
            <a:r>
              <a:rPr sz="4800" b="1" spc="370" dirty="0">
                <a:solidFill>
                  <a:srgbClr val="2B2A2A"/>
                </a:solidFill>
                <a:latin typeface="Century Gothic"/>
                <a:cs typeface="Century Gothic"/>
              </a:rPr>
              <a:t> </a:t>
            </a:r>
            <a:r>
              <a:rPr sz="4800" b="1" dirty="0">
                <a:solidFill>
                  <a:srgbClr val="2B2A2A"/>
                </a:solidFill>
                <a:latin typeface="Century Gothic"/>
                <a:cs typeface="Century Gothic"/>
              </a:rPr>
              <a:t>PhD,</a:t>
            </a:r>
            <a:r>
              <a:rPr sz="4800" b="1" spc="375" dirty="0">
                <a:solidFill>
                  <a:srgbClr val="2B2A2A"/>
                </a:solidFill>
                <a:latin typeface="Century Gothic"/>
                <a:cs typeface="Century Gothic"/>
              </a:rPr>
              <a:t> </a:t>
            </a:r>
            <a:r>
              <a:rPr sz="4800" b="1" spc="60" dirty="0">
                <a:solidFill>
                  <a:srgbClr val="2B2A2A"/>
                </a:solidFill>
                <a:latin typeface="Century Gothic"/>
                <a:cs typeface="Century Gothic"/>
              </a:rPr>
              <a:t>FNP-</a:t>
            </a:r>
            <a:r>
              <a:rPr sz="4800" b="1" spc="55" dirty="0">
                <a:solidFill>
                  <a:srgbClr val="2B2A2A"/>
                </a:solidFill>
                <a:latin typeface="Century Gothic"/>
                <a:cs typeface="Century Gothic"/>
              </a:rPr>
              <a:t>BC</a:t>
            </a:r>
            <a:endParaRPr sz="4800">
              <a:latin typeface="Century Gothic"/>
              <a:cs typeface="Century Gothic"/>
            </a:endParaRPr>
          </a:p>
          <a:p>
            <a:pPr marL="534035" marR="560705" algn="ctr">
              <a:lnSpc>
                <a:spcPct val="159000"/>
              </a:lnSpc>
              <a:spcBef>
                <a:spcPts val="640"/>
              </a:spcBef>
            </a:pPr>
            <a:r>
              <a:rPr sz="4000" spc="-10" dirty="0">
                <a:latin typeface="Century Gothic"/>
                <a:cs typeface="Century Gothic"/>
              </a:rPr>
              <a:t>michelle.</a:t>
            </a:r>
            <a:r>
              <a:rPr sz="4000" spc="-10" dirty="0">
                <a:latin typeface="Century Gothic"/>
                <a:cs typeface="Century Gothic"/>
                <a:hlinkClick r:id="rId3"/>
              </a:rPr>
              <a:t>Litchman@nurs.utah.edu</a:t>
            </a:r>
            <a:r>
              <a:rPr sz="4000" spc="1000" dirty="0">
                <a:latin typeface="Century Gothic"/>
                <a:cs typeface="Century Gothic"/>
              </a:rPr>
              <a:t> </a:t>
            </a:r>
            <a:r>
              <a:rPr sz="4800" b="1" dirty="0">
                <a:latin typeface="Century Gothic"/>
                <a:cs typeface="Century Gothic"/>
              </a:rPr>
              <a:t>Karissa</a:t>
            </a:r>
            <a:r>
              <a:rPr sz="4800" b="1" spc="330" dirty="0">
                <a:latin typeface="Century Gothic"/>
                <a:cs typeface="Century Gothic"/>
              </a:rPr>
              <a:t> </a:t>
            </a:r>
            <a:r>
              <a:rPr sz="4800" b="1" dirty="0">
                <a:latin typeface="Century Gothic"/>
                <a:cs typeface="Century Gothic"/>
              </a:rPr>
              <a:t>Mirus,</a:t>
            </a:r>
            <a:r>
              <a:rPr sz="4800" b="1" spc="375" dirty="0">
                <a:latin typeface="Century Gothic"/>
                <a:cs typeface="Century Gothic"/>
              </a:rPr>
              <a:t> </a:t>
            </a:r>
            <a:r>
              <a:rPr sz="4800" b="1" spc="-20" dirty="0">
                <a:latin typeface="Century Gothic"/>
                <a:cs typeface="Century Gothic"/>
              </a:rPr>
              <a:t>MSHA </a:t>
            </a:r>
            <a:r>
              <a:rPr sz="4000" spc="-10" dirty="0">
                <a:latin typeface="Century Gothic"/>
                <a:cs typeface="Century Gothic"/>
              </a:rPr>
              <a:t>Karissa.mirus@nurs.utah.edu</a:t>
            </a:r>
            <a:endParaRPr sz="4000">
              <a:latin typeface="Century Gothic"/>
              <a:cs typeface="Century Gothic"/>
            </a:endParaRPr>
          </a:p>
        </p:txBody>
      </p:sp>
      <p:grpSp>
        <p:nvGrpSpPr>
          <p:cNvPr id="47" name="Group 46">
            <a:extLst>
              <a:ext uri="{FF2B5EF4-FFF2-40B4-BE49-F238E27FC236}">
                <a16:creationId xmlns:a16="http://schemas.microsoft.com/office/drawing/2014/main" id="{9D46571A-D623-4529-AB82-B2BC1256BD42}"/>
              </a:ext>
              <a:ext uri="{C183D7F6-B498-43B3-948B-1728B52AA6E4}">
                <adec:decorative xmlns:adec="http://schemas.microsoft.com/office/drawing/2017/decorative" val="1"/>
              </a:ext>
            </a:extLst>
          </p:cNvPr>
          <p:cNvGrpSpPr/>
          <p:nvPr/>
        </p:nvGrpSpPr>
        <p:grpSpPr>
          <a:xfrm>
            <a:off x="17237467" y="191361"/>
            <a:ext cx="983729" cy="1289941"/>
            <a:chOff x="17237467" y="191361"/>
            <a:chExt cx="983729" cy="1289941"/>
          </a:xfrm>
        </p:grpSpPr>
        <p:sp>
          <p:nvSpPr>
            <p:cNvPr id="4" name="object 4"/>
            <p:cNvSpPr/>
            <p:nvPr/>
          </p:nvSpPr>
          <p:spPr>
            <a:xfrm>
              <a:off x="17237467"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5" name="object 5"/>
            <p:cNvSpPr/>
            <p:nvPr/>
          </p:nvSpPr>
          <p:spPr>
            <a:xfrm>
              <a:off x="17237468" y="50163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6" name="object 6"/>
            <p:cNvSpPr/>
            <p:nvPr/>
          </p:nvSpPr>
          <p:spPr>
            <a:xfrm>
              <a:off x="17237468"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7" name="object 7"/>
            <p:cNvSpPr/>
            <p:nvPr/>
          </p:nvSpPr>
          <p:spPr>
            <a:xfrm>
              <a:off x="17237468" y="1122144"/>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8" name="object 8"/>
            <p:cNvSpPr/>
            <p:nvPr/>
          </p:nvSpPr>
          <p:spPr>
            <a:xfrm>
              <a:off x="17237468"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9" name="object 9"/>
            <p:cNvSpPr/>
            <p:nvPr/>
          </p:nvSpPr>
          <p:spPr>
            <a:xfrm>
              <a:off x="1754907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0" name="object 10"/>
            <p:cNvSpPr/>
            <p:nvPr/>
          </p:nvSpPr>
          <p:spPr>
            <a:xfrm>
              <a:off x="1754907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1" name="object 11"/>
            <p:cNvSpPr/>
            <p:nvPr/>
          </p:nvSpPr>
          <p:spPr>
            <a:xfrm>
              <a:off x="17549079"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2" name="object 12"/>
            <p:cNvSpPr/>
            <p:nvPr/>
          </p:nvSpPr>
          <p:spPr>
            <a:xfrm>
              <a:off x="17549079"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3" name="object 13"/>
            <p:cNvSpPr/>
            <p:nvPr/>
          </p:nvSpPr>
          <p:spPr>
            <a:xfrm>
              <a:off x="17549080"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4" name="object 14"/>
            <p:cNvSpPr/>
            <p:nvPr/>
          </p:nvSpPr>
          <p:spPr>
            <a:xfrm>
              <a:off x="17860689"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5" name="object 15"/>
            <p:cNvSpPr/>
            <p:nvPr/>
          </p:nvSpPr>
          <p:spPr>
            <a:xfrm>
              <a:off x="17860689"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6" name="object 16"/>
            <p:cNvSpPr/>
            <p:nvPr/>
          </p:nvSpPr>
          <p:spPr>
            <a:xfrm>
              <a:off x="1786069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7" name="object 17"/>
            <p:cNvSpPr/>
            <p:nvPr/>
          </p:nvSpPr>
          <p:spPr>
            <a:xfrm>
              <a:off x="1786069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8" name="object 18"/>
            <p:cNvSpPr/>
            <p:nvPr/>
          </p:nvSpPr>
          <p:spPr>
            <a:xfrm>
              <a:off x="17860691" y="1432406"/>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19" name="object 19"/>
            <p:cNvSpPr/>
            <p:nvPr/>
          </p:nvSpPr>
          <p:spPr>
            <a:xfrm>
              <a:off x="18172300"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0" name="object 20"/>
            <p:cNvSpPr/>
            <p:nvPr/>
          </p:nvSpPr>
          <p:spPr>
            <a:xfrm>
              <a:off x="181723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1" name="object 21"/>
            <p:cNvSpPr/>
            <p:nvPr/>
          </p:nvSpPr>
          <p:spPr>
            <a:xfrm>
              <a:off x="181723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2" name="object 22"/>
            <p:cNvSpPr/>
            <p:nvPr/>
          </p:nvSpPr>
          <p:spPr>
            <a:xfrm>
              <a:off x="181723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3" name="object 23"/>
            <p:cNvSpPr/>
            <p:nvPr/>
          </p:nvSpPr>
          <p:spPr>
            <a:xfrm>
              <a:off x="181723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8" name="Group 47">
            <a:extLst>
              <a:ext uri="{FF2B5EF4-FFF2-40B4-BE49-F238E27FC236}">
                <a16:creationId xmlns:a16="http://schemas.microsoft.com/office/drawing/2014/main" id="{AFD3826D-D999-4895-88E3-E5F6ED630E23}"/>
              </a:ext>
              <a:ext uri="{C183D7F6-B498-43B3-948B-1728B52AA6E4}">
                <adec:decorative xmlns:adec="http://schemas.microsoft.com/office/drawing/2017/decorative" val="1"/>
              </a:ext>
            </a:extLst>
          </p:cNvPr>
          <p:cNvGrpSpPr/>
          <p:nvPr/>
        </p:nvGrpSpPr>
        <p:grpSpPr>
          <a:xfrm>
            <a:off x="112901" y="191361"/>
            <a:ext cx="983742" cy="1289941"/>
            <a:chOff x="112901" y="191361"/>
            <a:chExt cx="983742" cy="1289941"/>
          </a:xfrm>
        </p:grpSpPr>
        <p:sp>
          <p:nvSpPr>
            <p:cNvPr id="24" name="object 24"/>
            <p:cNvSpPr/>
            <p:nvPr/>
          </p:nvSpPr>
          <p:spPr>
            <a:xfrm>
              <a:off x="112901"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5" name="object 25"/>
            <p:cNvSpPr/>
            <p:nvPr/>
          </p:nvSpPr>
          <p:spPr>
            <a:xfrm>
              <a:off x="112901"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6" name="object 26"/>
            <p:cNvSpPr/>
            <p:nvPr/>
          </p:nvSpPr>
          <p:spPr>
            <a:xfrm>
              <a:off x="112901" y="811888"/>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7" name="object 27"/>
            <p:cNvSpPr/>
            <p:nvPr/>
          </p:nvSpPr>
          <p:spPr>
            <a:xfrm>
              <a:off x="112901"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8" name="object 28"/>
            <p:cNvSpPr/>
            <p:nvPr/>
          </p:nvSpPr>
          <p:spPr>
            <a:xfrm>
              <a:off x="112901"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29" name="object 29"/>
            <p:cNvSpPr/>
            <p:nvPr/>
          </p:nvSpPr>
          <p:spPr>
            <a:xfrm>
              <a:off x="424512"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0" name="object 30"/>
            <p:cNvSpPr/>
            <p:nvPr/>
          </p:nvSpPr>
          <p:spPr>
            <a:xfrm>
              <a:off x="424512"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1" name="object 31"/>
            <p:cNvSpPr/>
            <p:nvPr/>
          </p:nvSpPr>
          <p:spPr>
            <a:xfrm>
              <a:off x="424512" y="811888"/>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2" name="object 32"/>
            <p:cNvSpPr/>
            <p:nvPr/>
          </p:nvSpPr>
          <p:spPr>
            <a:xfrm>
              <a:off x="424512"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3" name="object 33"/>
            <p:cNvSpPr/>
            <p:nvPr/>
          </p:nvSpPr>
          <p:spPr>
            <a:xfrm>
              <a:off x="424512"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4" name="object 34"/>
            <p:cNvSpPr/>
            <p:nvPr/>
          </p:nvSpPr>
          <p:spPr>
            <a:xfrm>
              <a:off x="736123" y="191361"/>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5" name="object 35"/>
            <p:cNvSpPr/>
            <p:nvPr/>
          </p:nvSpPr>
          <p:spPr>
            <a:xfrm>
              <a:off x="736123" y="501632"/>
              <a:ext cx="48895" cy="48895"/>
            </a:xfrm>
            <a:custGeom>
              <a:avLst/>
              <a:gdLst/>
              <a:ahLst/>
              <a:cxnLst/>
              <a:rect l="l" t="t" r="r" b="b"/>
              <a:pathLst>
                <a:path w="48895"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6" name="object 36"/>
            <p:cNvSpPr/>
            <p:nvPr/>
          </p:nvSpPr>
          <p:spPr>
            <a:xfrm>
              <a:off x="736123" y="811889"/>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7" name="object 37"/>
            <p:cNvSpPr/>
            <p:nvPr/>
          </p:nvSpPr>
          <p:spPr>
            <a:xfrm>
              <a:off x="736123" y="1122145"/>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8" name="object 38"/>
            <p:cNvSpPr/>
            <p:nvPr/>
          </p:nvSpPr>
          <p:spPr>
            <a:xfrm>
              <a:off x="736123" y="1432407"/>
              <a:ext cx="48895" cy="48895"/>
            </a:xfrm>
            <a:custGeom>
              <a:avLst/>
              <a:gdLst/>
              <a:ahLst/>
              <a:cxnLst/>
              <a:rect l="l" t="t" r="r" b="b"/>
              <a:pathLst>
                <a:path w="48895"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39" name="object 39"/>
            <p:cNvSpPr/>
            <p:nvPr/>
          </p:nvSpPr>
          <p:spPr>
            <a:xfrm>
              <a:off x="1047748" y="191361"/>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0" name="object 40"/>
            <p:cNvSpPr/>
            <p:nvPr/>
          </p:nvSpPr>
          <p:spPr>
            <a:xfrm>
              <a:off x="1047748" y="501632"/>
              <a:ext cx="48895" cy="48895"/>
            </a:xfrm>
            <a:custGeom>
              <a:avLst/>
              <a:gdLst/>
              <a:ahLst/>
              <a:cxnLst/>
              <a:rect l="l" t="t" r="r" b="b"/>
              <a:pathLst>
                <a:path w="48894" h="48895">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1" name="object 41"/>
            <p:cNvSpPr/>
            <p:nvPr/>
          </p:nvSpPr>
          <p:spPr>
            <a:xfrm>
              <a:off x="1047748" y="811889"/>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2" name="object 42"/>
            <p:cNvSpPr/>
            <p:nvPr/>
          </p:nvSpPr>
          <p:spPr>
            <a:xfrm>
              <a:off x="1047748" y="1122145"/>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sp>
          <p:nvSpPr>
            <p:cNvPr id="43" name="object 43"/>
            <p:cNvSpPr/>
            <p:nvPr/>
          </p:nvSpPr>
          <p:spPr>
            <a:xfrm>
              <a:off x="1047748" y="1432407"/>
              <a:ext cx="48895" cy="48895"/>
            </a:xfrm>
            <a:custGeom>
              <a:avLst/>
              <a:gdLst/>
              <a:ahLst/>
              <a:cxnLst/>
              <a:rect l="l" t="t" r="r" b="b"/>
              <a:pathLst>
                <a:path w="48894" h="48894">
                  <a:moveTo>
                    <a:pt x="48525" y="0"/>
                  </a:moveTo>
                  <a:lnTo>
                    <a:pt x="0" y="0"/>
                  </a:lnTo>
                  <a:lnTo>
                    <a:pt x="0" y="48483"/>
                  </a:lnTo>
                  <a:lnTo>
                    <a:pt x="48525" y="48483"/>
                  </a:lnTo>
                  <a:lnTo>
                    <a:pt x="48525" y="0"/>
                  </a:lnTo>
                  <a:close/>
                </a:path>
              </a:pathLst>
            </a:custGeom>
            <a:solidFill>
              <a:srgbClr val="000000"/>
            </a:solidFill>
          </p:spPr>
          <p:txBody>
            <a:bodyPr wrap="square" lIns="0" tIns="0" rIns="0" bIns="0" rtlCol="0"/>
            <a:lstStyle/>
            <a:p>
              <a:endParaRPr/>
            </a:p>
          </p:txBody>
        </p:sp>
      </p:grpSp>
      <p:grpSp>
        <p:nvGrpSpPr>
          <p:cNvPr id="49" name="Group 48">
            <a:extLst>
              <a:ext uri="{FF2B5EF4-FFF2-40B4-BE49-F238E27FC236}">
                <a16:creationId xmlns:a16="http://schemas.microsoft.com/office/drawing/2014/main" id="{82C2BA87-3254-45E6-A3F6-F715079C8296}"/>
              </a:ext>
              <a:ext uri="{C183D7F6-B498-43B3-948B-1728B52AA6E4}">
                <adec:decorative xmlns:adec="http://schemas.microsoft.com/office/drawing/2017/decorative" val="1"/>
              </a:ext>
            </a:extLst>
          </p:cNvPr>
          <p:cNvGrpSpPr/>
          <p:nvPr/>
        </p:nvGrpSpPr>
        <p:grpSpPr>
          <a:xfrm>
            <a:off x="0" y="9564623"/>
            <a:ext cx="18288253" cy="139066"/>
            <a:chOff x="0" y="9564623"/>
            <a:chExt cx="18288253" cy="139066"/>
          </a:xfrm>
        </p:grpSpPr>
        <p:sp>
          <p:nvSpPr>
            <p:cNvPr id="44" name="object 44"/>
            <p:cNvSpPr/>
            <p:nvPr/>
          </p:nvSpPr>
          <p:spPr>
            <a:xfrm>
              <a:off x="0" y="9608439"/>
              <a:ext cx="4554220" cy="95250"/>
            </a:xfrm>
            <a:custGeom>
              <a:avLst/>
              <a:gdLst/>
              <a:ahLst/>
              <a:cxnLst/>
              <a:rect l="l" t="t" r="r" b="b"/>
              <a:pathLst>
                <a:path w="4554220" h="95250">
                  <a:moveTo>
                    <a:pt x="4553712" y="0"/>
                  </a:moveTo>
                  <a:lnTo>
                    <a:pt x="0" y="0"/>
                  </a:lnTo>
                  <a:lnTo>
                    <a:pt x="0" y="95249"/>
                  </a:lnTo>
                  <a:lnTo>
                    <a:pt x="4553712" y="95249"/>
                  </a:lnTo>
                  <a:lnTo>
                    <a:pt x="4553712" y="0"/>
                  </a:lnTo>
                  <a:close/>
                </a:path>
              </a:pathLst>
            </a:custGeom>
            <a:solidFill>
              <a:srgbClr val="AE172D"/>
            </a:solidFill>
          </p:spPr>
          <p:txBody>
            <a:bodyPr wrap="square" lIns="0" tIns="0" rIns="0" bIns="0" rtlCol="0"/>
            <a:lstStyle/>
            <a:p>
              <a:endParaRPr/>
            </a:p>
          </p:txBody>
        </p:sp>
        <p:sp>
          <p:nvSpPr>
            <p:cNvPr id="45" name="object 45"/>
            <p:cNvSpPr/>
            <p:nvPr/>
          </p:nvSpPr>
          <p:spPr>
            <a:xfrm>
              <a:off x="13450823" y="9564623"/>
              <a:ext cx="4837430" cy="0"/>
            </a:xfrm>
            <a:custGeom>
              <a:avLst/>
              <a:gdLst/>
              <a:ahLst/>
              <a:cxnLst/>
              <a:rect l="l" t="t" r="r" b="b"/>
              <a:pathLst>
                <a:path w="4837430">
                  <a:moveTo>
                    <a:pt x="0" y="0"/>
                  </a:moveTo>
                  <a:lnTo>
                    <a:pt x="4837176" y="0"/>
                  </a:lnTo>
                </a:path>
              </a:pathLst>
            </a:custGeom>
            <a:ln w="95250">
              <a:solidFill>
                <a:srgbClr val="AE172D"/>
              </a:solidFill>
            </a:ln>
          </p:spPr>
          <p:txBody>
            <a:bodyPr wrap="square" lIns="0" tIns="0" rIns="0" bIns="0" rtlCol="0"/>
            <a:lstStyle/>
            <a:p>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TotalTime>
  <Words>2060</Words>
  <PresentationFormat>Custom</PresentationFormat>
  <Paragraphs>308</Paragraphs>
  <Slides>47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Arial Black</vt:lpstr>
      <vt:lpstr>Calibri</vt:lpstr>
      <vt:lpstr>Century Gothic</vt:lpstr>
      <vt:lpstr>Tahoma</vt:lpstr>
      <vt:lpstr>Office Theme</vt:lpstr>
      <vt:lpstr>DeafDiabetesCan.org: The First Diabetes Education Website In American Sign Language</vt:lpstr>
      <vt:lpstr>Americans w/Diabetes</vt:lpstr>
      <vt:lpstr>Dinner Table Syndrome</vt:lpstr>
      <vt:lpstr>Lack of ASL Interpreters Provided</vt:lpstr>
      <vt:lpstr>AMERICAN DISABILITIES ACT</vt:lpstr>
      <vt:lpstr>HEARING ASL INTERPRETER</vt:lpstr>
      <vt:lpstr>CERTIFIED DEAF INTERPRETER</vt:lpstr>
      <vt:lpstr>ASL is Not Visual English</vt:lpstr>
      <vt:lpstr>Lack of Video-Based Education in ASL</vt:lpstr>
      <vt:lpstr>Program of Research</vt:lpstr>
      <vt:lpstr>Program of Research</vt:lpstr>
      <vt:lpstr>Program of Research</vt:lpstr>
      <vt:lpstr>ADAPTATION</vt:lpstr>
      <vt:lpstr>Community Advisory Board</vt:lpstr>
      <vt:lpstr>METHODS</vt:lpstr>
      <vt:lpstr>DOCUMENTARY</vt:lpstr>
      <vt:lpstr>Language of Care</vt:lpstr>
      <vt:lpstr>ASL GLOSSARY OF DIABETES TERMS</vt:lpstr>
      <vt:lpstr>DATA COLLECTION</vt:lpstr>
      <vt:lpstr>ASL DIABETES EDUCATION VIDEOS</vt:lpstr>
      <vt:lpstr>ASL DIABETES EDUCATION VIDEOS</vt:lpstr>
      <vt:lpstr>ASL DIABETES EDUCATION VIDEOS</vt:lpstr>
      <vt:lpstr>ASL DIABETES EDUCATION VIDEOS</vt:lpstr>
      <vt:lpstr>G08</vt:lpstr>
      <vt:lpstr>METHODS</vt:lpstr>
      <vt:lpstr>METHODS</vt:lpstr>
      <vt:lpstr>METHODS</vt:lpstr>
      <vt:lpstr>Deaf Diabetes Can Together</vt:lpstr>
      <vt:lpstr>Research Repository</vt:lpstr>
      <vt:lpstr>METHODS</vt:lpstr>
      <vt:lpstr>Local Deaf Events</vt:lpstr>
      <vt:lpstr>DEAF EXPO</vt:lpstr>
      <vt:lpstr>CLINICIANS</vt:lpstr>
      <vt:lpstr>MEDICAL LIBRARIANS</vt:lpstr>
      <vt:lpstr>METHODS</vt:lpstr>
      <vt:lpstr>CONCLUSION</vt:lpstr>
      <vt:lpstr>Next Steps</vt:lpstr>
      <vt:lpstr>Visions for Deaf Health</vt:lpstr>
      <vt:lpstr>Deaf Diabetes</vt:lpstr>
      <vt:lpstr>ONGOING PROJECTS</vt:lpstr>
      <vt:lpstr>DEAF GAIN</vt:lpstr>
      <vt:lpstr>DEAF GAIN</vt:lpstr>
      <vt:lpstr>Improve Deaf Health Outcomes</vt:lpstr>
      <vt:lpstr>Funding Sources</vt:lpstr>
      <vt:lpstr>T H E T E A M</vt:lpstr>
      <vt:lpstr>REFERENCES</vt:lpstr>
      <vt:lpstr>Contact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2026-09-22T17:17:27Z</dcterms:created>
  <dcterms:modified xsi:type="dcterms:W3CDTF">2026-09-22T23:26:15Z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2026-09-22T00:00:00Z</vt:filetime>
  </property>
  <property fmtid="{D5CDD505-2E9C-101B-9397-08002B2CF9AE}" pid="3" name="LastSaved">
    <vt:filetime>2026-09-22T00:00:00Z</vt:filetime>
  </property>
</Properties>
</file>