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h2301f364152363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h2301f364152363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h2301f3641523639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h2301f3641523639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409fe83b81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09fe83b81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409fe83b81d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409fe83b81d_4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h2301f3641523639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h2301f3641523639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2301f3641523639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h2301f3641523639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409fe83b8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09fe83b8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409fe83b81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409fe83b81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409fe83b81d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409fe83b81d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 (+ add-ins from others)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h29fbea96c495db82_16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h29fbea96c495db82_16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409fe83b81d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09fe83b81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409fe83b81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09fe83b81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h656349ed93aef22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h656349ed93aef22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409fe83b81d_4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409fe83b81d_4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409fe83b81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409fe83b81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409fe83b81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409fe83b81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409fe83b81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409fe83b81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409fe83b81d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409fe83b81d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h2301f3641523639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h2301f3641523639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h2301f36415236390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h2301f36415236390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2301f36415236390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h2301f3641523639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Nicole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h2301f3641523639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h2301f3641523639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409fe83b81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409fe83b81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409fe83b81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409fe83b81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Summer</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409dea8ab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409dea8ab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Dani</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30200" lvl="1" marL="914400">
              <a:spcBef>
                <a:spcPts val="0"/>
              </a:spcBef>
              <a:spcAft>
                <a:spcPts val="0"/>
              </a:spcAft>
              <a:buSzPts val="16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30200" lvl="1" marL="914400">
              <a:spcBef>
                <a:spcPts val="0"/>
              </a:spcBef>
              <a:spcAft>
                <a:spcPts val="0"/>
              </a:spcAft>
              <a:buSzPts val="16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30200" lvl="1" marL="914400" algn="ctr">
              <a:spcBef>
                <a:spcPts val="0"/>
              </a:spcBef>
              <a:spcAft>
                <a:spcPts val="0"/>
              </a:spcAft>
              <a:buSzPts val="16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30200" lvl="1" marL="914400">
              <a:lnSpc>
                <a:spcPct val="115000"/>
              </a:lnSpc>
              <a:spcBef>
                <a:spcPts val="0"/>
              </a:spcBef>
              <a:spcAft>
                <a:spcPts val="0"/>
              </a:spcAft>
              <a:buClr>
                <a:schemeClr val="dk2"/>
              </a:buClr>
              <a:buSzPts val="1600"/>
              <a:buChar char="○"/>
              <a:defRPr sz="1600">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docs.stiltsoft.com/tfac/cloud/radar-spider-chart-type-42242753.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hyperlink" Target="https://www.tidytextmining.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oi.org/10.1191/1478088706qp063o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oi.org/10.5860/crln.85.8.332"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5.jp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tinyurl.com/mdls-reflections-padlet" TargetMode="External"/><Relationship Id="rId4" Type="http://schemas.openxmlformats.org/officeDocument/2006/relationships/image" Target="../media/image2.png"/><Relationship Id="rId5"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hyperlink" Target="http://tinyurl.com/mdls-nominations" TargetMode="External"/><Relationship Id="rId5" Type="http://schemas.openxmlformats.org/officeDocument/2006/relationships/hyperlink" Target="mailto:danielle.kirsch@okstate.edu" TargetMode="External"/><Relationship Id="rId6" Type="http://schemas.openxmlformats.org/officeDocument/2006/relationships/hyperlink" Target="mailto:smengare@nd.edu" TargetMode="External"/><Relationship Id="rId7" Type="http://schemas.openxmlformats.org/officeDocument/2006/relationships/hyperlink" Target="mailto:nscholtz@umich.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descr="&quot;&quot;" id="54" name="Google Shape;54;p13"/>
          <p:cNvPicPr preferRelativeResize="0"/>
          <p:nvPr/>
        </p:nvPicPr>
        <p:blipFill rotWithShape="1">
          <a:blip r:embed="rId3">
            <a:alphaModFix/>
          </a:blip>
          <a:srcRect b="0" l="0" r="23177" t="0"/>
          <a:stretch/>
        </p:blipFill>
        <p:spPr>
          <a:xfrm>
            <a:off x="0" y="0"/>
            <a:ext cx="9144003" cy="5143501"/>
          </a:xfrm>
          <a:prstGeom prst="rect">
            <a:avLst/>
          </a:prstGeom>
          <a:noFill/>
          <a:ln>
            <a:noFill/>
          </a:ln>
        </p:spPr>
      </p:pic>
      <p:sp>
        <p:nvSpPr>
          <p:cNvPr id="55" name="Google Shape;55;p13"/>
          <p:cNvSpPr txBox="1"/>
          <p:nvPr>
            <p:ph type="ctrTitle"/>
          </p:nvPr>
        </p:nvSpPr>
        <p:spPr>
          <a:xfrm>
            <a:off x="0" y="2407425"/>
            <a:ext cx="9144000" cy="1048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 People’s History of MDLS</a:t>
            </a:r>
            <a:endParaRPr/>
          </a:p>
        </p:txBody>
      </p:sp>
      <p:sp>
        <p:nvSpPr>
          <p:cNvPr id="56" name="Google Shape;56;p13"/>
          <p:cNvSpPr txBox="1"/>
          <p:nvPr>
            <p:ph idx="1" type="subTitle"/>
          </p:nvPr>
        </p:nvSpPr>
        <p:spPr>
          <a:xfrm>
            <a:off x="3521450" y="3644050"/>
            <a:ext cx="5563800" cy="12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rPr>
              <a:t>Dani Kirsch</a:t>
            </a:r>
            <a:r>
              <a:rPr lang="en" sz="2000">
                <a:solidFill>
                  <a:schemeClr val="dk1"/>
                </a:solidFill>
              </a:rPr>
              <a:t>, Oklahoma State University</a:t>
            </a:r>
            <a:endParaRPr sz="2000">
              <a:solidFill>
                <a:schemeClr val="dk1"/>
              </a:solidFill>
            </a:endParaRPr>
          </a:p>
          <a:p>
            <a:pPr indent="0" lvl="0" marL="0" rtl="0" algn="l">
              <a:spcBef>
                <a:spcPts val="0"/>
              </a:spcBef>
              <a:spcAft>
                <a:spcPts val="0"/>
              </a:spcAft>
              <a:buNone/>
            </a:pPr>
            <a:r>
              <a:rPr b="1" lang="en" sz="2000">
                <a:solidFill>
                  <a:schemeClr val="dk1"/>
                </a:solidFill>
              </a:rPr>
              <a:t>Summer Mengarelli</a:t>
            </a:r>
            <a:r>
              <a:rPr lang="en" sz="2000">
                <a:solidFill>
                  <a:schemeClr val="dk1"/>
                </a:solidFill>
              </a:rPr>
              <a:t>, University of Notre Dame</a:t>
            </a:r>
            <a:endParaRPr sz="2000">
              <a:solidFill>
                <a:schemeClr val="dk1"/>
              </a:solidFill>
            </a:endParaRPr>
          </a:p>
          <a:p>
            <a:pPr indent="0" lvl="0" marL="0" rtl="0" algn="l">
              <a:spcBef>
                <a:spcPts val="0"/>
              </a:spcBef>
              <a:spcAft>
                <a:spcPts val="0"/>
              </a:spcAft>
              <a:buNone/>
            </a:pPr>
            <a:r>
              <a:rPr b="1" lang="en" sz="2000">
                <a:solidFill>
                  <a:schemeClr val="dk1"/>
                </a:solidFill>
              </a:rPr>
              <a:t>Nicole Scholtz</a:t>
            </a:r>
            <a:r>
              <a:rPr lang="en" sz="2000">
                <a:solidFill>
                  <a:schemeClr val="dk1"/>
                </a:solidFill>
              </a:rPr>
              <a:t>, University of Michigan</a:t>
            </a:r>
            <a:endParaRPr sz="2000">
              <a:solidFill>
                <a:schemeClr val="dk1"/>
              </a:solidFill>
            </a:endParaRPr>
          </a:p>
        </p:txBody>
      </p:sp>
      <p:sp>
        <p:nvSpPr>
          <p:cNvPr id="57" name="Google Shape;57;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Session Outline</a:t>
            </a:r>
            <a:endParaRPr/>
          </a:p>
        </p:txBody>
      </p:sp>
      <p:sp>
        <p:nvSpPr>
          <p:cNvPr id="63" name="Google Shape;63;p14"/>
          <p:cNvSpPr txBox="1"/>
          <p:nvPr>
            <p:ph idx="1" type="body"/>
          </p:nvPr>
        </p:nvSpPr>
        <p:spPr>
          <a:xfrm>
            <a:off x="311700" y="1152475"/>
            <a:ext cx="4477500" cy="3713100"/>
          </a:xfrm>
          <a:prstGeom prst="rect">
            <a:avLst/>
          </a:prstGeom>
        </p:spPr>
        <p:txBody>
          <a:bodyPr anchorCtr="0" anchor="ctr" bIns="91425" lIns="91425" spcFirstLastPara="1" rIns="91425" wrap="square" tIns="91425">
            <a:noAutofit/>
          </a:bodyPr>
          <a:lstStyle/>
          <a:p>
            <a:pPr indent="-241300" lvl="0" marL="342900" rtl="0" algn="l">
              <a:spcBef>
                <a:spcPts val="0"/>
              </a:spcBef>
              <a:spcAft>
                <a:spcPts val="0"/>
              </a:spcAft>
              <a:buClr>
                <a:schemeClr val="dk1"/>
              </a:buClr>
              <a:buSzPts val="2000"/>
              <a:buChar char="●"/>
            </a:pPr>
            <a:r>
              <a:rPr lang="en" sz="2000">
                <a:solidFill>
                  <a:schemeClr val="dk1"/>
                </a:solidFill>
              </a:rPr>
              <a:t>Self-reflection and table discussion (15-20 min)</a:t>
            </a:r>
            <a:endParaRPr sz="2000">
              <a:solidFill>
                <a:schemeClr val="dk1"/>
              </a:solidFill>
            </a:endParaRPr>
          </a:p>
          <a:p>
            <a:pPr indent="-241300" lvl="0" marL="342900" rtl="0" algn="l">
              <a:spcBef>
                <a:spcPts val="1000"/>
              </a:spcBef>
              <a:spcAft>
                <a:spcPts val="0"/>
              </a:spcAft>
              <a:buClr>
                <a:schemeClr val="dk1"/>
              </a:buClr>
              <a:buSzPts val="2000"/>
              <a:buChar char="●"/>
            </a:pPr>
            <a:r>
              <a:rPr lang="en" sz="2000">
                <a:solidFill>
                  <a:schemeClr val="dk1"/>
                </a:solidFill>
              </a:rPr>
              <a:t>Overview &amp; preliminary results of our project (15-20 min)</a:t>
            </a:r>
            <a:endParaRPr sz="2000">
              <a:solidFill>
                <a:schemeClr val="dk1"/>
              </a:solidFill>
            </a:endParaRPr>
          </a:p>
          <a:p>
            <a:pPr indent="-241300" lvl="0" marL="342900" rtl="0" algn="l">
              <a:spcBef>
                <a:spcPts val="1000"/>
              </a:spcBef>
              <a:spcAft>
                <a:spcPts val="1000"/>
              </a:spcAft>
              <a:buClr>
                <a:schemeClr val="dk1"/>
              </a:buClr>
              <a:buSzPts val="2000"/>
              <a:buChar char="●"/>
            </a:pPr>
            <a:r>
              <a:rPr lang="en" sz="2000">
                <a:solidFill>
                  <a:schemeClr val="dk1"/>
                </a:solidFill>
              </a:rPr>
              <a:t>Group reflection and discussion (5-10 min)</a:t>
            </a:r>
            <a:endParaRPr sz="2000">
              <a:solidFill>
                <a:schemeClr val="dk1"/>
              </a:solidFill>
            </a:endParaRPr>
          </a:p>
        </p:txBody>
      </p:sp>
      <p:pic>
        <p:nvPicPr>
          <p:cNvPr descr="&quot;&quot;" id="64" name="Google Shape;64;p14"/>
          <p:cNvPicPr preferRelativeResize="0"/>
          <p:nvPr/>
        </p:nvPicPr>
        <p:blipFill rotWithShape="1">
          <a:blip r:embed="rId3">
            <a:alphaModFix/>
          </a:blip>
          <a:srcRect b="0" l="18982" r="0" t="0"/>
          <a:stretch/>
        </p:blipFill>
        <p:spPr>
          <a:xfrm>
            <a:off x="4976975" y="0"/>
            <a:ext cx="4167025" cy="5143501"/>
          </a:xfrm>
          <a:prstGeom prst="rect">
            <a:avLst/>
          </a:prstGeom>
          <a:noFill/>
          <a:ln>
            <a:noFill/>
          </a:ln>
        </p:spPr>
      </p:pic>
      <p:sp>
        <p:nvSpPr>
          <p:cNvPr id="65" name="Google Shape;65;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Rules of the Road</a:t>
            </a:r>
            <a:endParaRPr/>
          </a:p>
        </p:txBody>
      </p:sp>
      <p:sp>
        <p:nvSpPr>
          <p:cNvPr id="71" name="Google Shape;71;p15"/>
          <p:cNvSpPr txBox="1"/>
          <p:nvPr>
            <p:ph idx="1" type="body"/>
          </p:nvPr>
        </p:nvSpPr>
        <p:spPr>
          <a:xfrm>
            <a:off x="311700" y="1152475"/>
            <a:ext cx="8520600" cy="3754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Much of this session will incorporate group- and self-reflection on experiences and perceptions of MDLS</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Remember that your feelings and experiences may be quite different than others around you, and we want this to be a safe space for everyone to express themselves</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We welcome everyone to engage with the reflections to the extent that they are comfortable, and we will provide an option for anonymous sharing toward the end of the session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During group discussions and reflection, please make space and time for each group member to share so that everyone’s voice can be heard</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Please also respect individuals’ decisions not to engage with the broader discussion</a:t>
            </a:r>
            <a:endParaRPr>
              <a:solidFill>
                <a:schemeClr val="dk1"/>
              </a:solidFill>
            </a:endParaRPr>
          </a:p>
        </p:txBody>
      </p:sp>
      <p:sp>
        <p:nvSpPr>
          <p:cNvPr id="72" name="Google Shape;72;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Table Reflections &amp; Discussion</a:t>
            </a:r>
            <a:endParaRPr/>
          </a:p>
        </p:txBody>
      </p:sp>
      <p:sp>
        <p:nvSpPr>
          <p:cNvPr id="78" name="Google Shape;78;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Self-reflection (5-7 min)</a:t>
            </a:r>
            <a:endParaRPr/>
          </a:p>
        </p:txBody>
      </p:sp>
      <p:sp>
        <p:nvSpPr>
          <p:cNvPr id="84" name="Google Shape;84;p17"/>
          <p:cNvSpPr txBox="1"/>
          <p:nvPr>
            <p:ph idx="1" type="body"/>
          </p:nvPr>
        </p:nvSpPr>
        <p:spPr>
          <a:xfrm>
            <a:off x="311700" y="1152475"/>
            <a:ext cx="5105100" cy="3777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sz="2300">
                <a:solidFill>
                  <a:schemeClr val="dk1"/>
                </a:solidFill>
              </a:rPr>
              <a:t>Draw, doodle, brainstorm, or just think quietly about…</a:t>
            </a:r>
            <a:endParaRPr sz="2300">
              <a:solidFill>
                <a:schemeClr val="dk1"/>
              </a:solidFill>
            </a:endParaRPr>
          </a:p>
          <a:p>
            <a:pPr indent="0" lvl="0" marL="457200" rtl="0" algn="l">
              <a:spcBef>
                <a:spcPts val="1200"/>
              </a:spcBef>
              <a:spcAft>
                <a:spcPts val="0"/>
              </a:spcAft>
              <a:buNone/>
            </a:pPr>
            <a:r>
              <a:rPr b="1" lang="en" sz="2300">
                <a:solidFill>
                  <a:schemeClr val="dk1"/>
                </a:solidFill>
              </a:rPr>
              <a:t>something that represents MDLS to you</a:t>
            </a:r>
            <a:endParaRPr b="1" sz="2300">
              <a:solidFill>
                <a:schemeClr val="dk1"/>
              </a:solidFill>
            </a:endParaRPr>
          </a:p>
          <a:p>
            <a:pPr indent="0" lvl="0" marL="0" rtl="0" algn="l">
              <a:spcBef>
                <a:spcPts val="1200"/>
              </a:spcBef>
              <a:spcAft>
                <a:spcPts val="1200"/>
              </a:spcAft>
              <a:buNone/>
            </a:pPr>
            <a:r>
              <a:rPr lang="en" sz="2300">
                <a:solidFill>
                  <a:schemeClr val="dk1"/>
                </a:solidFill>
              </a:rPr>
              <a:t>It can be specific to this MDLS, to your MDLS experiences overall, or something else entirely.</a:t>
            </a:r>
            <a:endParaRPr sz="2300">
              <a:solidFill>
                <a:schemeClr val="dk1"/>
              </a:solidFill>
            </a:endParaRPr>
          </a:p>
        </p:txBody>
      </p:sp>
      <p:sp>
        <p:nvSpPr>
          <p:cNvPr id="85" name="Google Shape;85;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quot;&quot;" id="86" name="Google Shape;86;p17"/>
          <p:cNvPicPr preferRelativeResize="0"/>
          <p:nvPr/>
        </p:nvPicPr>
        <p:blipFill>
          <a:blip r:embed="rId3">
            <a:alphaModFix/>
          </a:blip>
          <a:stretch>
            <a:fillRect/>
          </a:stretch>
        </p:blipFill>
        <p:spPr>
          <a:xfrm>
            <a:off x="5416685" y="1032636"/>
            <a:ext cx="3604465" cy="30782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Table Discussion &amp; Spider Chart (10 min)</a:t>
            </a:r>
            <a:endParaRPr/>
          </a:p>
        </p:txBody>
      </p:sp>
      <p:sp>
        <p:nvSpPr>
          <p:cNvPr id="92" name="Google Shape;92;p18"/>
          <p:cNvSpPr txBox="1"/>
          <p:nvPr>
            <p:ph idx="1" type="body"/>
          </p:nvPr>
        </p:nvSpPr>
        <p:spPr>
          <a:xfrm>
            <a:off x="311700" y="1152475"/>
            <a:ext cx="4800300" cy="3789300"/>
          </a:xfrm>
          <a:prstGeom prst="rect">
            <a:avLst/>
          </a:prstGeom>
        </p:spPr>
        <p:txBody>
          <a:bodyPr anchorCtr="0" anchor="ctr" bIns="91425" lIns="91425" spcFirstLastPara="1" rIns="91425" wrap="square" tIns="91425">
            <a:normAutofit lnSpcReduction="10000"/>
          </a:bodyPr>
          <a:lstStyle/>
          <a:p>
            <a:pPr indent="-342900" lvl="0" marL="457200" rtl="0" algn="l">
              <a:spcBef>
                <a:spcPts val="0"/>
              </a:spcBef>
              <a:spcAft>
                <a:spcPts val="0"/>
              </a:spcAft>
              <a:buClr>
                <a:schemeClr val="dk1"/>
              </a:buClr>
              <a:buSzPts val="1800"/>
              <a:buChar char="●"/>
            </a:pPr>
            <a:r>
              <a:rPr lang="en">
                <a:solidFill>
                  <a:schemeClr val="dk1"/>
                </a:solidFill>
              </a:rPr>
              <a:t>Distill your self-reflection into 1 or 2 words or short phrases that represent it</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Share/discuss with your table!</a:t>
            </a:r>
            <a:endParaRPr>
              <a:solidFill>
                <a:schemeClr val="dk1"/>
              </a:solidFill>
            </a:endParaRPr>
          </a:p>
          <a:p>
            <a:pPr indent="-342900" lvl="0" marL="457200" rtl="0" algn="l">
              <a:spcBef>
                <a:spcPts val="1000"/>
              </a:spcBef>
              <a:spcAft>
                <a:spcPts val="0"/>
              </a:spcAft>
              <a:buClr>
                <a:schemeClr val="dk1"/>
              </a:buClr>
              <a:buSzPts val="1800"/>
              <a:buChar char="●"/>
            </a:pPr>
            <a:r>
              <a:rPr lang="en">
                <a:solidFill>
                  <a:schemeClr val="dk1"/>
                </a:solidFill>
              </a:rPr>
              <a:t>Work </a:t>
            </a:r>
            <a:r>
              <a:rPr lang="en">
                <a:solidFill>
                  <a:schemeClr val="dk1"/>
                </a:solidFill>
              </a:rPr>
              <a:t>with your table to fit everyone’s words on the blank spider chart </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Each word should go at a node</a:t>
            </a:r>
            <a:endParaRPr>
              <a:solidFill>
                <a:schemeClr val="dk1"/>
              </a:solidFill>
            </a:endParaRPr>
          </a:p>
          <a:p>
            <a:pPr indent="-342900" lvl="0" marL="457200" rtl="0" algn="l">
              <a:spcBef>
                <a:spcPts val="1000"/>
              </a:spcBef>
              <a:spcAft>
                <a:spcPts val="0"/>
              </a:spcAft>
              <a:buClr>
                <a:schemeClr val="dk1"/>
              </a:buClr>
              <a:buSzPts val="1800"/>
              <a:buChar char="●"/>
            </a:pPr>
            <a:r>
              <a:rPr lang="en">
                <a:solidFill>
                  <a:schemeClr val="dk1"/>
                </a:solidFill>
              </a:rPr>
              <a:t>Each person at the table takes a few dot stickers and marks how relevant each word is to their MDLS experience</a:t>
            </a:r>
            <a:endParaRPr>
              <a:solidFill>
                <a:schemeClr val="dk1"/>
              </a:solidFill>
            </a:endParaRPr>
          </a:p>
          <a:p>
            <a:pPr indent="-342900" lvl="0" marL="457200" rtl="0" algn="l">
              <a:spcBef>
                <a:spcPts val="1000"/>
              </a:spcBef>
              <a:spcAft>
                <a:spcPts val="1000"/>
              </a:spcAft>
              <a:buClr>
                <a:schemeClr val="dk1"/>
              </a:buClr>
              <a:buSzPts val="1800"/>
              <a:buChar char="●"/>
            </a:pPr>
            <a:r>
              <a:rPr lang="en">
                <a:solidFill>
                  <a:schemeClr val="dk1"/>
                </a:solidFill>
              </a:rPr>
              <a:t>Then connect your dots with marker lines and compare with your group</a:t>
            </a:r>
            <a:endParaRPr>
              <a:solidFill>
                <a:schemeClr val="dk1"/>
              </a:solidFill>
            </a:endParaRPr>
          </a:p>
        </p:txBody>
      </p:sp>
      <p:pic>
        <p:nvPicPr>
          <p:cNvPr descr="Spider chart with the nodes &quot;communication&quot;, &quot;punctuality&quot;, &quot;problem solving&quot;, &quot;meeting deadlines&quot;, &quot;team player&quot;, and &quot;technical skills.&quot; Each individual ranked themselves on each node and connected their dots." id="93" name="Google Shape;93;p18"/>
          <p:cNvPicPr preferRelativeResize="0"/>
          <p:nvPr/>
        </p:nvPicPr>
        <p:blipFill rotWithShape="1">
          <a:blip r:embed="rId3">
            <a:alphaModFix/>
          </a:blip>
          <a:srcRect b="29401" l="13548" r="37009" t="20699"/>
          <a:stretch/>
        </p:blipFill>
        <p:spPr>
          <a:xfrm>
            <a:off x="5469975" y="1203150"/>
            <a:ext cx="3157352" cy="2875849"/>
          </a:xfrm>
          <a:prstGeom prst="rect">
            <a:avLst/>
          </a:prstGeom>
          <a:noFill/>
          <a:ln>
            <a:noFill/>
          </a:ln>
        </p:spPr>
      </p:pic>
      <p:sp>
        <p:nvSpPr>
          <p:cNvPr id="94" name="Google Shape;94;p18"/>
          <p:cNvSpPr txBox="1"/>
          <p:nvPr/>
        </p:nvSpPr>
        <p:spPr>
          <a:xfrm>
            <a:off x="5733900" y="4208125"/>
            <a:ext cx="2629500" cy="49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rPr>
              <a:t>Image from </a:t>
            </a:r>
            <a:r>
              <a:rPr lang="en" sz="1200" u="sng">
                <a:solidFill>
                  <a:schemeClr val="hlink"/>
                </a:solidFill>
                <a:hlinkClick r:id="rId4"/>
              </a:rPr>
              <a:t>Stiltsoft User Guide on Radar (Spider) charts</a:t>
            </a:r>
            <a:endParaRPr sz="1200">
              <a:solidFill>
                <a:schemeClr val="dk2"/>
              </a:solidFill>
            </a:endParaRPr>
          </a:p>
        </p:txBody>
      </p:sp>
      <p:sp>
        <p:nvSpPr>
          <p:cNvPr id="95" name="Google Shape;95;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descr="People in art gallery (Provided by Getty Images)" id="100" name="Google Shape;100;p19"/>
          <p:cNvPicPr preferRelativeResize="0"/>
          <p:nvPr/>
        </p:nvPicPr>
        <p:blipFill rotWithShape="1">
          <a:blip r:embed="rId3">
            <a:alphaModFix/>
          </a:blip>
          <a:srcRect b="1204" l="0" r="0" t="12186"/>
          <a:stretch/>
        </p:blipFill>
        <p:spPr>
          <a:xfrm>
            <a:off x="0" y="0"/>
            <a:ext cx="9144003" cy="5143499"/>
          </a:xfrm>
          <a:prstGeom prst="rect">
            <a:avLst/>
          </a:prstGeom>
          <a:noFill/>
          <a:ln>
            <a:noFill/>
          </a:ln>
        </p:spPr>
      </p:pic>
      <p:sp>
        <p:nvSpPr>
          <p:cNvPr id="101" name="Google Shape;101;p19"/>
          <p:cNvSpPr txBox="1"/>
          <p:nvPr>
            <p:ph type="title"/>
          </p:nvPr>
        </p:nvSpPr>
        <p:spPr>
          <a:xfrm>
            <a:off x="311700" y="895225"/>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Gallery Walk! MDLS Participatory Data Viz</a:t>
            </a:r>
            <a:endParaRPr/>
          </a:p>
          <a:p>
            <a:pPr indent="0" lvl="0" marL="0" rtl="0" algn="ctr">
              <a:spcBef>
                <a:spcPts val="0"/>
              </a:spcBef>
              <a:spcAft>
                <a:spcPts val="0"/>
              </a:spcAft>
              <a:buNone/>
            </a:pPr>
            <a:r>
              <a:rPr lang="en" sz="2822"/>
              <a:t>(3-5 min)</a:t>
            </a:r>
            <a:endParaRPr sz="2822"/>
          </a:p>
        </p:txBody>
      </p:sp>
      <p:sp>
        <p:nvSpPr>
          <p:cNvPr id="102" name="Google Shape;10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311700" y="991875"/>
            <a:ext cx="8520600" cy="28113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en" sz="4711"/>
              <a:t>The Project</a:t>
            </a:r>
            <a:endParaRPr b="1" sz="4711"/>
          </a:p>
          <a:p>
            <a:pPr indent="0" lvl="0" marL="0" rtl="0" algn="ctr">
              <a:spcBef>
                <a:spcPts val="0"/>
              </a:spcBef>
              <a:spcAft>
                <a:spcPts val="0"/>
              </a:spcAft>
              <a:buNone/>
            </a:pPr>
            <a:r>
              <a:t/>
            </a:r>
            <a:endParaRPr/>
          </a:p>
          <a:p>
            <a:pPr indent="0" lvl="0" marL="0" rtl="0" algn="ctr">
              <a:spcBef>
                <a:spcPts val="0"/>
              </a:spcBef>
              <a:spcAft>
                <a:spcPts val="0"/>
              </a:spcAft>
              <a:buNone/>
            </a:pPr>
            <a:r>
              <a:rPr lang="en"/>
              <a:t>A People’s History of MDLS: </a:t>
            </a:r>
            <a:endParaRPr/>
          </a:p>
          <a:p>
            <a:pPr indent="0" lvl="0" marL="0" rtl="0" algn="ctr">
              <a:spcBef>
                <a:spcPts val="0"/>
              </a:spcBef>
              <a:spcAft>
                <a:spcPts val="0"/>
              </a:spcAft>
              <a:buNone/>
            </a:pPr>
            <a:r>
              <a:rPr lang="en"/>
              <a:t>Reflections and Aspirations for a Regional Data Librarian Symposium</a:t>
            </a:r>
            <a:endParaRPr/>
          </a:p>
        </p:txBody>
      </p:sp>
      <p:sp>
        <p:nvSpPr>
          <p:cNvPr id="108" name="Google Shape;108;p20"/>
          <p:cNvSpPr txBox="1"/>
          <p:nvPr/>
        </p:nvSpPr>
        <p:spPr>
          <a:xfrm>
            <a:off x="275850" y="4337225"/>
            <a:ext cx="858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This research project has been reviewed and approved by the Oklahoma State University IRB (Study IRB-26-317)</a:t>
            </a:r>
            <a:endParaRPr sz="1800">
              <a:solidFill>
                <a:schemeClr val="dk2"/>
              </a:solidFill>
            </a:endParaRPr>
          </a:p>
        </p:txBody>
      </p:sp>
      <p:sp>
        <p:nvSpPr>
          <p:cNvPr id="109" name="Google Shape;10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3335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Context: Why Are We Doing This?</a:t>
            </a:r>
            <a:endParaRPr/>
          </a:p>
        </p:txBody>
      </p:sp>
      <p:sp>
        <p:nvSpPr>
          <p:cNvPr id="115" name="Google Shape;115;p21"/>
          <p:cNvSpPr txBox="1"/>
          <p:nvPr>
            <p:ph idx="1" type="body"/>
          </p:nvPr>
        </p:nvSpPr>
        <p:spPr>
          <a:xfrm>
            <a:off x="311700" y="1021225"/>
            <a:ext cx="8520600" cy="3920700"/>
          </a:xfrm>
          <a:prstGeom prst="rect">
            <a:avLst/>
          </a:prstGeom>
        </p:spPr>
        <p:txBody>
          <a:bodyPr anchorCtr="0" anchor="ctr" bIns="91425" lIns="91425" spcFirstLastPara="1" rIns="91425" wrap="square" tIns="91425">
            <a:normAutofit lnSpcReduction="10000"/>
          </a:bodyPr>
          <a:lstStyle/>
          <a:p>
            <a:pPr indent="-342900" lvl="0" marL="457200" rtl="0" algn="l">
              <a:spcBef>
                <a:spcPts val="0"/>
              </a:spcBef>
              <a:spcAft>
                <a:spcPts val="0"/>
              </a:spcAft>
              <a:buClr>
                <a:schemeClr val="dk1"/>
              </a:buClr>
              <a:buSzPts val="1800"/>
              <a:buChar char="●"/>
            </a:pPr>
            <a:r>
              <a:rPr b="1" lang="en">
                <a:solidFill>
                  <a:schemeClr val="dk1"/>
                </a:solidFill>
              </a:rPr>
              <a:t>MDLS 2025 </a:t>
            </a:r>
            <a:endParaRPr b="1">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Tracing Our Data Lineage (E.M. Durham)</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Discussions about disconnect between newer &amp; established attendees </a:t>
            </a:r>
            <a:br>
              <a:rPr lang="en">
                <a:solidFill>
                  <a:schemeClr val="dk1"/>
                </a:solidFill>
              </a:rPr>
            </a:br>
            <a:r>
              <a:rPr lang="en">
                <a:solidFill>
                  <a:schemeClr val="dk1"/>
                </a:solidFill>
              </a:rPr>
              <a:t>(e.g., shared vocabulary, lineage of MDLS)</a:t>
            </a:r>
            <a:endParaRPr>
              <a:solidFill>
                <a:schemeClr val="dk1"/>
              </a:solidFill>
            </a:endParaRPr>
          </a:p>
          <a:p>
            <a:pPr indent="-342900" lvl="0" marL="457200" rtl="0" algn="l">
              <a:spcBef>
                <a:spcPts val="1000"/>
              </a:spcBef>
              <a:spcAft>
                <a:spcPts val="0"/>
              </a:spcAft>
              <a:buClr>
                <a:schemeClr val="dk1"/>
              </a:buClr>
              <a:buSzPts val="1800"/>
              <a:buChar char="●"/>
            </a:pPr>
            <a:r>
              <a:rPr b="1" lang="en">
                <a:solidFill>
                  <a:schemeClr val="dk1"/>
                </a:solidFill>
              </a:rPr>
              <a:t>Create shared history</a:t>
            </a:r>
            <a:endParaRPr b="1">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Reflections (will be deposited in Deep Blue Data Repository at UM)</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Oral History Interviews (Oklahoma Oral History Research Program archive)</a:t>
            </a:r>
            <a:endParaRPr>
              <a:solidFill>
                <a:schemeClr val="dk1"/>
              </a:solidFill>
            </a:endParaRPr>
          </a:p>
          <a:p>
            <a:pPr indent="-342900" lvl="0" marL="457200" rtl="0" algn="l">
              <a:spcBef>
                <a:spcPts val="1000"/>
              </a:spcBef>
              <a:spcAft>
                <a:spcPts val="0"/>
              </a:spcAft>
              <a:buClr>
                <a:schemeClr val="dk1"/>
              </a:buClr>
              <a:buSzPts val="1800"/>
              <a:buChar char="●"/>
            </a:pPr>
            <a:r>
              <a:rPr b="1" lang="en">
                <a:solidFill>
                  <a:schemeClr val="dk1"/>
                </a:solidFill>
              </a:rPr>
              <a:t>What are we interested in?</a:t>
            </a:r>
            <a:endParaRPr b="1">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How has MDLS contributed to individual professional development?</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How can perceptions and experiences be classified (e.g., positive/negative, professional/affective)?</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In what ways do participants describe or use the language of community when reflecting on their MDLS experience? </a:t>
            </a:r>
            <a:endParaRPr>
              <a:solidFill>
                <a:schemeClr val="dk1"/>
              </a:solidFill>
            </a:endParaRPr>
          </a:p>
        </p:txBody>
      </p:sp>
      <p:sp>
        <p:nvSpPr>
          <p:cNvPr id="116" name="Google Shape;11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274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IRB Journey</a:t>
            </a:r>
            <a:endParaRPr/>
          </a:p>
        </p:txBody>
      </p:sp>
      <p:sp>
        <p:nvSpPr>
          <p:cNvPr id="122" name="Google Shape;122;p22"/>
          <p:cNvSpPr txBox="1"/>
          <p:nvPr>
            <p:ph idx="1" type="body"/>
          </p:nvPr>
        </p:nvSpPr>
        <p:spPr>
          <a:xfrm>
            <a:off x="217350" y="800750"/>
            <a:ext cx="8709300" cy="41823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Char char="●"/>
            </a:pPr>
            <a:r>
              <a:rPr b="1" lang="en" sz="1900">
                <a:solidFill>
                  <a:schemeClr val="dk1"/>
                </a:solidFill>
              </a:rPr>
              <a:t>Who has submitted an IRB application before?</a:t>
            </a:r>
            <a:r>
              <a:rPr lang="en" sz="1900">
                <a:solidFill>
                  <a:schemeClr val="dk1"/>
                </a:solidFill>
              </a:rPr>
              <a:t> </a:t>
            </a:r>
            <a:endParaRPr sz="1900">
              <a:solidFill>
                <a:schemeClr val="dk1"/>
              </a:solidFill>
            </a:endParaRPr>
          </a:p>
          <a:p>
            <a:pPr indent="-349250" lvl="0" marL="457200" rtl="0" algn="l">
              <a:spcBef>
                <a:spcPts val="0"/>
              </a:spcBef>
              <a:spcAft>
                <a:spcPts val="0"/>
              </a:spcAft>
              <a:buClr>
                <a:schemeClr val="dk1"/>
              </a:buClr>
              <a:buSzPts val="1900"/>
              <a:buChar char="●"/>
            </a:pPr>
            <a:r>
              <a:rPr b="1" lang="en" sz="1900">
                <a:solidFill>
                  <a:schemeClr val="dk1"/>
                </a:solidFill>
              </a:rPr>
              <a:t>Why did we submit an IRB application?</a:t>
            </a:r>
            <a:endParaRPr b="1" sz="19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Err on the side of caution</a:t>
            </a:r>
            <a:endParaRPr sz="17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Avoid prematurely limiting the context(s) in which we could use/share data</a:t>
            </a:r>
            <a:endParaRPr sz="17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Potential for broadening scope to other data librarian symposia/conferences</a:t>
            </a:r>
            <a:endParaRPr sz="1700">
              <a:solidFill>
                <a:schemeClr val="dk1"/>
              </a:solidFill>
            </a:endParaRPr>
          </a:p>
          <a:p>
            <a:pPr indent="-349250" lvl="0" marL="457200" rtl="0" algn="l">
              <a:spcBef>
                <a:spcPts val="1000"/>
              </a:spcBef>
              <a:spcAft>
                <a:spcPts val="0"/>
              </a:spcAft>
              <a:buClr>
                <a:schemeClr val="dk1"/>
              </a:buClr>
              <a:buSzPts val="1900"/>
              <a:buChar char="●"/>
            </a:pPr>
            <a:r>
              <a:rPr b="1" lang="en" sz="1900">
                <a:solidFill>
                  <a:schemeClr val="dk1"/>
                </a:solidFill>
              </a:rPr>
              <a:t>Experiences throughout the process</a:t>
            </a:r>
            <a:endParaRPr b="1" sz="19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Committing to lots of things early on</a:t>
            </a:r>
            <a:endParaRPr sz="17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Felt constrained in some ways (e.g., messaging), but modifications possible</a:t>
            </a:r>
            <a:endParaRPr sz="17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OSU was main IRB (expedited review)</a:t>
            </a:r>
            <a:endParaRPr sz="1700">
              <a:solidFill>
                <a:schemeClr val="dk1"/>
              </a:solidFill>
            </a:endParaRPr>
          </a:p>
          <a:p>
            <a:pPr indent="-336550" lvl="2" marL="1371600" rtl="0" algn="l">
              <a:spcBef>
                <a:spcPts val="0"/>
              </a:spcBef>
              <a:spcAft>
                <a:spcPts val="0"/>
              </a:spcAft>
              <a:buClr>
                <a:schemeClr val="dk1"/>
              </a:buClr>
              <a:buSzPts val="1700"/>
              <a:buChar char="■"/>
            </a:pPr>
            <a:r>
              <a:rPr lang="en" sz="1700">
                <a:solidFill>
                  <a:schemeClr val="dk1"/>
                </a:solidFill>
              </a:rPr>
              <a:t>Notre Dame </a:t>
            </a:r>
            <a:r>
              <a:rPr lang="en" sz="1700">
                <a:solidFill>
                  <a:schemeClr val="dk1"/>
                </a:solidFill>
              </a:rPr>
              <a:t>did not require any IRB oversight</a:t>
            </a:r>
            <a:endParaRPr sz="1700">
              <a:solidFill>
                <a:schemeClr val="dk1"/>
              </a:solidFill>
            </a:endParaRPr>
          </a:p>
          <a:p>
            <a:pPr indent="-336550" lvl="2" marL="1371600" rtl="0" algn="l">
              <a:spcBef>
                <a:spcPts val="0"/>
              </a:spcBef>
              <a:spcAft>
                <a:spcPts val="0"/>
              </a:spcAft>
              <a:buClr>
                <a:schemeClr val="dk1"/>
              </a:buClr>
              <a:buSzPts val="1700"/>
              <a:buChar char="■"/>
            </a:pPr>
            <a:r>
              <a:rPr lang="en" sz="1700">
                <a:solidFill>
                  <a:schemeClr val="dk1"/>
                </a:solidFill>
              </a:rPr>
              <a:t>UM required a ceding application, which was handled with SMART IRB </a:t>
            </a:r>
            <a:endParaRPr sz="17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Took longer than expected (~ 7 weeks from initial submission to final approval)</a:t>
            </a:r>
            <a:endParaRPr sz="1700">
              <a:solidFill>
                <a:schemeClr val="dk1"/>
              </a:solidFill>
            </a:endParaRPr>
          </a:p>
        </p:txBody>
      </p:sp>
      <p:sp>
        <p:nvSpPr>
          <p:cNvPr id="123" name="Google Shape;123;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Reflection Survey</a:t>
            </a:r>
            <a:endParaRPr/>
          </a:p>
        </p:txBody>
      </p:sp>
      <p:sp>
        <p:nvSpPr>
          <p:cNvPr id="129" name="Google Shape;129;p23"/>
          <p:cNvSpPr txBox="1"/>
          <p:nvPr>
            <p:ph idx="1" type="body"/>
          </p:nvPr>
        </p:nvSpPr>
        <p:spPr>
          <a:xfrm>
            <a:off x="311700" y="1152475"/>
            <a:ext cx="5338800" cy="3670800"/>
          </a:xfrm>
          <a:prstGeom prst="rect">
            <a:avLst/>
          </a:prstGeom>
        </p:spPr>
        <p:txBody>
          <a:bodyPr anchorCtr="0" anchor="ctr" bIns="91425" lIns="91425" spcFirstLastPara="1" rIns="91425" wrap="square" tIns="91425">
            <a:normAutofit/>
          </a:bodyPr>
          <a:lstStyle/>
          <a:p>
            <a:pPr indent="-349250" lvl="0" marL="457200" rtl="0" algn="l">
              <a:spcBef>
                <a:spcPts val="0"/>
              </a:spcBef>
              <a:spcAft>
                <a:spcPts val="0"/>
              </a:spcAft>
              <a:buClr>
                <a:schemeClr val="dk1"/>
              </a:buClr>
              <a:buSzPts val="1900"/>
              <a:buChar char="●"/>
            </a:pPr>
            <a:r>
              <a:rPr lang="en" sz="1900">
                <a:solidFill>
                  <a:schemeClr val="dk1"/>
                </a:solidFill>
              </a:rPr>
              <a:t>Survey had 2 demographic questions and several optional, open-ended reflection questions</a:t>
            </a:r>
            <a:endParaRPr sz="1900">
              <a:solidFill>
                <a:schemeClr val="dk1"/>
              </a:solidFill>
            </a:endParaRPr>
          </a:p>
          <a:p>
            <a:pPr indent="-349250" lvl="0" marL="457200" rtl="0" algn="l">
              <a:spcBef>
                <a:spcPts val="1000"/>
              </a:spcBef>
              <a:spcAft>
                <a:spcPts val="0"/>
              </a:spcAft>
              <a:buClr>
                <a:schemeClr val="dk1"/>
              </a:buClr>
              <a:buSzPts val="1900"/>
              <a:buChar char="●"/>
            </a:pPr>
            <a:r>
              <a:rPr lang="en" sz="1900">
                <a:solidFill>
                  <a:schemeClr val="dk1"/>
                </a:solidFill>
              </a:rPr>
              <a:t>Distributed survey to MDLS listserv, datacure Slack, and RDAP Discuss listserv</a:t>
            </a:r>
            <a:endParaRPr sz="19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Separately emailed MDLS 2026 registrants who had previously </a:t>
            </a:r>
            <a:r>
              <a:rPr lang="en" sz="1700">
                <a:solidFill>
                  <a:schemeClr val="dk1"/>
                </a:solidFill>
              </a:rPr>
              <a:t>attended</a:t>
            </a:r>
            <a:r>
              <a:rPr lang="en" sz="1700">
                <a:solidFill>
                  <a:schemeClr val="dk1"/>
                </a:solidFill>
              </a:rPr>
              <a:t> MDLS</a:t>
            </a:r>
            <a:endParaRPr sz="1700">
              <a:solidFill>
                <a:schemeClr val="dk1"/>
              </a:solidFill>
            </a:endParaRPr>
          </a:p>
          <a:p>
            <a:pPr indent="-349250" lvl="0" marL="457200" rtl="0" algn="l">
              <a:spcBef>
                <a:spcPts val="1000"/>
              </a:spcBef>
              <a:spcAft>
                <a:spcPts val="0"/>
              </a:spcAft>
              <a:buClr>
                <a:schemeClr val="dk1"/>
              </a:buClr>
              <a:buSzPts val="1900"/>
              <a:buChar char="●"/>
            </a:pPr>
            <a:r>
              <a:rPr lang="en" sz="1900">
                <a:solidFill>
                  <a:schemeClr val="dk1"/>
                </a:solidFill>
              </a:rPr>
              <a:t>Started recruitment August 18 and closed survey September 25 (38 days)</a:t>
            </a:r>
            <a:endParaRPr sz="1900">
              <a:solidFill>
                <a:schemeClr val="dk1"/>
              </a:solidFill>
            </a:endParaRPr>
          </a:p>
          <a:p>
            <a:pPr indent="-336550" lvl="1" marL="914400" rtl="0" algn="l">
              <a:spcBef>
                <a:spcPts val="0"/>
              </a:spcBef>
              <a:spcAft>
                <a:spcPts val="0"/>
              </a:spcAft>
              <a:buClr>
                <a:schemeClr val="dk1"/>
              </a:buClr>
              <a:buSzPts val="1700"/>
              <a:buChar char="○"/>
            </a:pPr>
            <a:r>
              <a:rPr lang="en" sz="1700">
                <a:solidFill>
                  <a:schemeClr val="dk1"/>
                </a:solidFill>
              </a:rPr>
              <a:t>10 responses as of 9/22/2026</a:t>
            </a:r>
            <a:endParaRPr sz="1700">
              <a:solidFill>
                <a:schemeClr val="dk1"/>
              </a:solidFill>
            </a:endParaRPr>
          </a:p>
        </p:txBody>
      </p:sp>
      <p:sp>
        <p:nvSpPr>
          <p:cNvPr id="130" name="Google Shape;130;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quot;&quot;" id="131" name="Google Shape;131;p23"/>
          <p:cNvPicPr preferRelativeResize="0"/>
          <p:nvPr/>
        </p:nvPicPr>
        <p:blipFill>
          <a:blip r:embed="rId3">
            <a:alphaModFix/>
          </a:blip>
          <a:stretch>
            <a:fillRect/>
          </a:stretch>
        </p:blipFill>
        <p:spPr>
          <a:xfrm>
            <a:off x="5968800" y="1170125"/>
            <a:ext cx="3022802" cy="302280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Text Mining</a:t>
            </a:r>
            <a:endParaRPr/>
          </a:p>
        </p:txBody>
      </p:sp>
      <p:sp>
        <p:nvSpPr>
          <p:cNvPr id="137" name="Google Shape;137;p24"/>
          <p:cNvSpPr txBox="1"/>
          <p:nvPr>
            <p:ph idx="1" type="body"/>
          </p:nvPr>
        </p:nvSpPr>
        <p:spPr>
          <a:xfrm>
            <a:off x="311700" y="1152475"/>
            <a:ext cx="5642400" cy="34164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Clr>
                <a:schemeClr val="dk1"/>
              </a:buClr>
              <a:buSzPts val="1900"/>
              <a:buChar char="●"/>
            </a:pPr>
            <a:r>
              <a:rPr lang="en" sz="1900">
                <a:solidFill>
                  <a:schemeClr val="dk1"/>
                </a:solidFill>
              </a:rPr>
              <a:t>Tools</a:t>
            </a:r>
            <a:endParaRPr sz="1900">
              <a:solidFill>
                <a:schemeClr val="dk1"/>
              </a:solidFill>
            </a:endParaRPr>
          </a:p>
          <a:p>
            <a:pPr indent="-349250" lvl="1" marL="914400" rtl="0" algn="l">
              <a:spcBef>
                <a:spcPts val="0"/>
              </a:spcBef>
              <a:spcAft>
                <a:spcPts val="0"/>
              </a:spcAft>
              <a:buClr>
                <a:schemeClr val="dk1"/>
              </a:buClr>
              <a:buSzPts val="1900"/>
              <a:buChar char="○"/>
            </a:pPr>
            <a:r>
              <a:rPr lang="en" sz="1900">
                <a:solidFill>
                  <a:schemeClr val="dk1"/>
                </a:solidFill>
              </a:rPr>
              <a:t>R (tidyverse, tidytext, etc)</a:t>
            </a:r>
            <a:endParaRPr sz="1900">
              <a:solidFill>
                <a:schemeClr val="dk1"/>
              </a:solidFill>
            </a:endParaRPr>
          </a:p>
          <a:p>
            <a:pPr indent="-349250" lvl="1" marL="914400" rtl="0" algn="l">
              <a:spcBef>
                <a:spcPts val="0"/>
              </a:spcBef>
              <a:spcAft>
                <a:spcPts val="0"/>
              </a:spcAft>
              <a:buClr>
                <a:schemeClr val="dk1"/>
              </a:buClr>
              <a:buSzPts val="1900"/>
              <a:buChar char="○"/>
            </a:pPr>
            <a:r>
              <a:rPr i="1" lang="en" sz="1900">
                <a:solidFill>
                  <a:schemeClr val="dk1"/>
                </a:solidFill>
              </a:rPr>
              <a:t>Text Mining with R</a:t>
            </a:r>
            <a:endParaRPr i="1"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Methods</a:t>
            </a:r>
            <a:endParaRPr sz="1900">
              <a:solidFill>
                <a:schemeClr val="dk1"/>
              </a:solidFill>
            </a:endParaRPr>
          </a:p>
          <a:p>
            <a:pPr indent="-349250" lvl="1" marL="914400" rtl="0" algn="l">
              <a:spcBef>
                <a:spcPts val="0"/>
              </a:spcBef>
              <a:spcAft>
                <a:spcPts val="0"/>
              </a:spcAft>
              <a:buClr>
                <a:schemeClr val="dk1"/>
              </a:buClr>
              <a:buSzPts val="1900"/>
              <a:buChar char="○"/>
            </a:pPr>
            <a:r>
              <a:rPr lang="en" sz="1900">
                <a:solidFill>
                  <a:schemeClr val="dk1"/>
                </a:solidFill>
              </a:rPr>
              <a:t>Sentiment analysis🟨</a:t>
            </a:r>
            <a:endParaRPr sz="1900">
              <a:solidFill>
                <a:schemeClr val="dk1"/>
              </a:solidFill>
            </a:endParaRPr>
          </a:p>
          <a:p>
            <a:pPr indent="-349250" lvl="1" marL="914400" rtl="0" algn="l">
              <a:spcBef>
                <a:spcPts val="0"/>
              </a:spcBef>
              <a:spcAft>
                <a:spcPts val="0"/>
              </a:spcAft>
              <a:buClr>
                <a:schemeClr val="dk1"/>
              </a:buClr>
              <a:buSzPts val="1900"/>
              <a:buChar char="○"/>
            </a:pPr>
            <a:r>
              <a:rPr lang="en" sz="1900">
                <a:solidFill>
                  <a:schemeClr val="dk1"/>
                </a:solidFill>
              </a:rPr>
              <a:t>Bigrams/relationships between words</a:t>
            </a:r>
            <a:r>
              <a:rPr lang="en" sz="1900">
                <a:solidFill>
                  <a:schemeClr val="dk1"/>
                </a:solidFill>
              </a:rPr>
              <a:t>🟨</a:t>
            </a:r>
            <a:endParaRPr b="1" sz="1900">
              <a:solidFill>
                <a:schemeClr val="dk1"/>
              </a:solidFill>
            </a:endParaRPr>
          </a:p>
          <a:p>
            <a:pPr indent="-349250" lvl="1" marL="914400" rtl="0" algn="l">
              <a:spcBef>
                <a:spcPts val="0"/>
              </a:spcBef>
              <a:spcAft>
                <a:spcPts val="0"/>
              </a:spcAft>
              <a:buClr>
                <a:schemeClr val="dk1"/>
              </a:buClr>
              <a:buSzPts val="1900"/>
              <a:buChar char="○"/>
            </a:pPr>
            <a:r>
              <a:rPr lang="en" sz="1900">
                <a:solidFill>
                  <a:schemeClr val="dk1"/>
                </a:solidFill>
              </a:rPr>
              <a:t>LDA topic modeling❌</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Limitations</a:t>
            </a:r>
            <a:endParaRPr sz="1900">
              <a:solidFill>
                <a:schemeClr val="dk1"/>
              </a:solidFill>
            </a:endParaRPr>
          </a:p>
          <a:p>
            <a:pPr indent="-349250" lvl="1" marL="914400" rtl="0" algn="l">
              <a:spcBef>
                <a:spcPts val="0"/>
              </a:spcBef>
              <a:spcAft>
                <a:spcPts val="0"/>
              </a:spcAft>
              <a:buClr>
                <a:schemeClr val="dk1"/>
              </a:buClr>
              <a:buSzPts val="1900"/>
              <a:buChar char="○"/>
            </a:pPr>
            <a:r>
              <a:rPr lang="en" sz="1900">
                <a:solidFill>
                  <a:schemeClr val="dk1"/>
                </a:solidFill>
              </a:rPr>
              <a:t>Relatively little data</a:t>
            </a:r>
            <a:endParaRPr sz="1900">
              <a:solidFill>
                <a:schemeClr val="dk1"/>
              </a:solidFill>
            </a:endParaRPr>
          </a:p>
        </p:txBody>
      </p:sp>
      <p:sp>
        <p:nvSpPr>
          <p:cNvPr id="138" name="Google Shape;138;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39" name="Google Shape;139;p24"/>
          <p:cNvPicPr preferRelativeResize="0"/>
          <p:nvPr/>
        </p:nvPicPr>
        <p:blipFill>
          <a:blip r:embed="rId3">
            <a:alphaModFix/>
          </a:blip>
          <a:stretch>
            <a:fillRect/>
          </a:stretch>
        </p:blipFill>
        <p:spPr>
          <a:xfrm>
            <a:off x="6034225" y="247300"/>
            <a:ext cx="2907160" cy="3814134"/>
          </a:xfrm>
          <a:prstGeom prst="rect">
            <a:avLst/>
          </a:prstGeom>
          <a:noFill/>
          <a:ln>
            <a:noFill/>
          </a:ln>
        </p:spPr>
      </p:pic>
      <p:sp>
        <p:nvSpPr>
          <p:cNvPr id="140" name="Google Shape;140;p24"/>
          <p:cNvSpPr txBox="1"/>
          <p:nvPr/>
        </p:nvSpPr>
        <p:spPr>
          <a:xfrm>
            <a:off x="5300550" y="4061425"/>
            <a:ext cx="3718800" cy="67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666666"/>
                </a:solidFill>
              </a:rPr>
              <a:t>“</a:t>
            </a:r>
            <a:r>
              <a:rPr b="1" lang="en" sz="1200" u="sng">
                <a:solidFill>
                  <a:schemeClr val="hlink"/>
                </a:solidFill>
                <a:hlinkClick r:id="rId4"/>
              </a:rPr>
              <a:t>Text Mining with R</a:t>
            </a:r>
            <a:r>
              <a:rPr lang="en" sz="1200">
                <a:solidFill>
                  <a:schemeClr val="dk1"/>
                </a:solidFill>
              </a:rPr>
              <a:t>: </a:t>
            </a:r>
            <a:r>
              <a:rPr lang="en" sz="1200">
                <a:solidFill>
                  <a:srgbClr val="666666"/>
                </a:solidFill>
              </a:rPr>
              <a:t>A Tidy Approach" was written by Julia Silge and David Robinson. It was last built on 2025-04-07.</a:t>
            </a:r>
            <a:r>
              <a:rPr lang="en" sz="1200">
                <a:solidFill>
                  <a:schemeClr val="dk1"/>
                </a:solidFill>
              </a:rPr>
              <a:t> </a:t>
            </a:r>
            <a:endParaRPr sz="12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153125" y="1181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Sentiment Analysis: Preliminary Results</a:t>
            </a:r>
            <a:endParaRPr/>
          </a:p>
        </p:txBody>
      </p:sp>
      <p:pic>
        <p:nvPicPr>
          <p:cNvPr descr="Two lists of words, one negative and one positive, represented as bar graphs. The bars represented how frequently each word occurred." id="146" name="Google Shape;146;p25"/>
          <p:cNvPicPr preferRelativeResize="0"/>
          <p:nvPr/>
        </p:nvPicPr>
        <p:blipFill>
          <a:blip r:embed="rId3">
            <a:alphaModFix/>
          </a:blip>
          <a:stretch>
            <a:fillRect/>
          </a:stretch>
        </p:blipFill>
        <p:spPr>
          <a:xfrm>
            <a:off x="150588" y="690800"/>
            <a:ext cx="8842824" cy="4247615"/>
          </a:xfrm>
          <a:prstGeom prst="rect">
            <a:avLst/>
          </a:prstGeom>
          <a:noFill/>
          <a:ln>
            <a:noFill/>
          </a:ln>
        </p:spPr>
      </p:pic>
      <p:sp>
        <p:nvSpPr>
          <p:cNvPr id="147" name="Google Shape;147;p25"/>
          <p:cNvSpPr/>
          <p:nvPr/>
        </p:nvSpPr>
        <p:spPr>
          <a:xfrm>
            <a:off x="990100" y="2470450"/>
            <a:ext cx="3218100" cy="1146600"/>
          </a:xfrm>
          <a:prstGeom prst="wedgeRoundRectCallout">
            <a:avLst>
              <a:gd fmla="val -36208" name="adj1"/>
              <a:gd fmla="val 75061" name="adj2"/>
              <a:gd fmla="val 0" name="adj3"/>
            </a:avLst>
          </a:prstGeom>
          <a:solidFill>
            <a:srgbClr val="C8DE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t>“</a:t>
            </a:r>
            <a:r>
              <a:rPr lang="en" sz="1500">
                <a:solidFill>
                  <a:srgbClr val="1D1C1D"/>
                </a:solidFill>
              </a:rPr>
              <a:t>The Failures/Lessons Learned session is a good mix of catharsis and solutions.</a:t>
            </a:r>
            <a:r>
              <a:rPr lang="en" sz="1500"/>
              <a:t>”</a:t>
            </a:r>
            <a:endParaRPr sz="1500"/>
          </a:p>
        </p:txBody>
      </p:sp>
      <p:sp>
        <p:nvSpPr>
          <p:cNvPr id="148" name="Google Shape;148;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153125" y="1181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Bigrams Network: Preliminary Results</a:t>
            </a:r>
            <a:endParaRPr/>
          </a:p>
        </p:txBody>
      </p:sp>
      <p:grpSp>
        <p:nvGrpSpPr>
          <p:cNvPr id="154" name="Google Shape;154;p26"/>
          <p:cNvGrpSpPr/>
          <p:nvPr/>
        </p:nvGrpSpPr>
        <p:grpSpPr>
          <a:xfrm>
            <a:off x="180438" y="722771"/>
            <a:ext cx="8783116" cy="4290429"/>
            <a:chOff x="0" y="806350"/>
            <a:chExt cx="8701323" cy="4250474"/>
          </a:xfrm>
        </p:grpSpPr>
        <p:pic>
          <p:nvPicPr>
            <p:cNvPr id="155" name="Google Shape;155;p26"/>
            <p:cNvPicPr preferRelativeResize="0"/>
            <p:nvPr/>
          </p:nvPicPr>
          <p:blipFill rotWithShape="1">
            <a:blip r:embed="rId3">
              <a:alphaModFix/>
            </a:blip>
            <a:srcRect b="0" l="56491" r="0" t="0"/>
            <a:stretch/>
          </p:blipFill>
          <p:spPr>
            <a:xfrm>
              <a:off x="4453350" y="806350"/>
              <a:ext cx="4247973" cy="4250474"/>
            </a:xfrm>
            <a:prstGeom prst="rect">
              <a:avLst/>
            </a:prstGeom>
            <a:noFill/>
            <a:ln>
              <a:noFill/>
            </a:ln>
          </p:spPr>
        </p:pic>
        <p:pic>
          <p:nvPicPr>
            <p:cNvPr id="156" name="Google Shape;156;p26"/>
            <p:cNvPicPr preferRelativeResize="0"/>
            <p:nvPr/>
          </p:nvPicPr>
          <p:blipFill rotWithShape="1">
            <a:blip r:embed="rId3">
              <a:alphaModFix/>
            </a:blip>
            <a:srcRect b="0" l="0" r="54390" t="0"/>
            <a:stretch/>
          </p:blipFill>
          <p:spPr>
            <a:xfrm>
              <a:off x="0" y="806350"/>
              <a:ext cx="4453349" cy="4250474"/>
            </a:xfrm>
            <a:prstGeom prst="rect">
              <a:avLst/>
            </a:prstGeom>
            <a:noFill/>
            <a:ln>
              <a:noFill/>
            </a:ln>
          </p:spPr>
        </p:pic>
      </p:grpSp>
      <p:sp>
        <p:nvSpPr>
          <p:cNvPr id="157" name="Google Shape;157;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Thematic Analysis: 6 Steps</a:t>
            </a:r>
            <a:endParaRPr/>
          </a:p>
        </p:txBody>
      </p:sp>
      <p:sp>
        <p:nvSpPr>
          <p:cNvPr id="163" name="Google Shape;163;p27"/>
          <p:cNvSpPr txBox="1"/>
          <p:nvPr>
            <p:ph idx="1" type="body"/>
          </p:nvPr>
        </p:nvSpPr>
        <p:spPr>
          <a:xfrm>
            <a:off x="311700" y="1152475"/>
            <a:ext cx="8520600" cy="3818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lang="en" sz="2000">
                <a:solidFill>
                  <a:schemeClr val="dk1"/>
                </a:solidFill>
              </a:rPr>
              <a:t>Braun, V., &amp; Clarke, V. (2006). </a:t>
            </a:r>
            <a:r>
              <a:rPr lang="en" sz="2000" u="sng">
                <a:solidFill>
                  <a:schemeClr val="accent5"/>
                </a:solidFill>
                <a:hlinkClick r:id="rId3">
                  <a:extLst>
                    <a:ext uri="{A12FA001-AC4F-418D-AE19-62706E023703}">
                      <ahyp:hlinkClr val="tx"/>
                    </a:ext>
                  </a:extLst>
                </a:hlinkClick>
              </a:rPr>
              <a:t>Using thematic analysis in psychology</a:t>
            </a:r>
            <a:r>
              <a:rPr lang="en" sz="2000">
                <a:solidFill>
                  <a:schemeClr val="dk1"/>
                </a:solidFill>
              </a:rPr>
              <a:t>. Qualitative Research in Psychology, 3(2), 77–101. </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6 steps</a:t>
            </a:r>
            <a:endParaRPr sz="20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Familiarizing yourself with your data</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Generating initial codes</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Searching for themes</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Reviewing themes</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Defining and naming themes</a:t>
            </a:r>
            <a:endParaRPr sz="1800">
              <a:solidFill>
                <a:schemeClr val="dk1"/>
              </a:solidFill>
            </a:endParaRPr>
          </a:p>
          <a:p>
            <a:pPr indent="-342900" lvl="1" marL="914400" rtl="0" algn="l">
              <a:spcBef>
                <a:spcPts val="0"/>
              </a:spcBef>
              <a:spcAft>
                <a:spcPts val="0"/>
              </a:spcAft>
              <a:buClr>
                <a:schemeClr val="dk1"/>
              </a:buClr>
              <a:buSzPts val="1800"/>
              <a:buChar char="○"/>
            </a:pPr>
            <a:r>
              <a:rPr lang="en" sz="1800">
                <a:solidFill>
                  <a:schemeClr val="dk1"/>
                </a:solidFill>
              </a:rPr>
              <a:t>Producing the report</a:t>
            </a:r>
            <a:endParaRPr sz="1800">
              <a:solidFill>
                <a:schemeClr val="dk1"/>
              </a:solidFill>
            </a:endParaRPr>
          </a:p>
          <a:p>
            <a:pPr indent="0" lvl="0" marL="0" rtl="0" algn="l">
              <a:spcBef>
                <a:spcPts val="1200"/>
              </a:spcBef>
              <a:spcAft>
                <a:spcPts val="0"/>
              </a:spcAft>
              <a:buNone/>
            </a:pPr>
            <a:r>
              <a:t/>
            </a:r>
            <a:endParaRPr sz="2000">
              <a:solidFill>
                <a:schemeClr val="dk1"/>
              </a:solidFill>
            </a:endParaRPr>
          </a:p>
          <a:p>
            <a:pPr indent="0" lvl="0" marL="0" rtl="0" algn="l">
              <a:spcBef>
                <a:spcPts val="1200"/>
              </a:spcBef>
              <a:spcAft>
                <a:spcPts val="1200"/>
              </a:spcAft>
              <a:buNone/>
            </a:pPr>
            <a:r>
              <a:t/>
            </a:r>
            <a:endParaRPr sz="2000">
              <a:solidFill>
                <a:schemeClr val="dk1"/>
              </a:solidFill>
            </a:endParaRPr>
          </a:p>
        </p:txBody>
      </p:sp>
      <p:sp>
        <p:nvSpPr>
          <p:cNvPr id="164" name="Google Shape;164;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txBox="1"/>
          <p:nvPr>
            <p:ph type="title"/>
          </p:nvPr>
        </p:nvSpPr>
        <p:spPr>
          <a:xfrm>
            <a:off x="311700" y="1991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Thematic Analysis: Methods</a:t>
            </a:r>
            <a:endParaRPr/>
          </a:p>
        </p:txBody>
      </p:sp>
      <p:sp>
        <p:nvSpPr>
          <p:cNvPr id="170" name="Google Shape;170;p28"/>
          <p:cNvSpPr txBox="1"/>
          <p:nvPr>
            <p:ph idx="1" type="body"/>
          </p:nvPr>
        </p:nvSpPr>
        <p:spPr>
          <a:xfrm>
            <a:off x="233100" y="771825"/>
            <a:ext cx="8677800" cy="4199400"/>
          </a:xfrm>
          <a:prstGeom prst="rect">
            <a:avLst/>
          </a:prstGeom>
        </p:spPr>
        <p:txBody>
          <a:bodyPr anchorCtr="0" anchor="ctr" bIns="91425" lIns="91425" spcFirstLastPara="1" rIns="91425" wrap="square" tIns="91425">
            <a:noAutofit/>
          </a:bodyPr>
          <a:lstStyle/>
          <a:p>
            <a:pPr indent="-357505" lvl="0" marL="457200" rtl="0" algn="l">
              <a:lnSpc>
                <a:spcPct val="95000"/>
              </a:lnSpc>
              <a:spcBef>
                <a:spcPts val="0"/>
              </a:spcBef>
              <a:spcAft>
                <a:spcPts val="0"/>
              </a:spcAft>
              <a:buClr>
                <a:schemeClr val="dk1"/>
              </a:buClr>
              <a:buSzPts val="2030"/>
              <a:buChar char="●"/>
            </a:pPr>
            <a:r>
              <a:rPr b="1" lang="en" sz="2030">
                <a:solidFill>
                  <a:schemeClr val="dk1"/>
                </a:solidFill>
              </a:rPr>
              <a:t>Values and biases we bring to the process</a:t>
            </a:r>
            <a:endParaRPr b="1" sz="203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Both previous MDLS attendees, but newer to MDLS (&lt;5 times attended)</a:t>
            </a:r>
            <a:endParaRPr sz="186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Dani newer to data services, Nicole more established</a:t>
            </a:r>
            <a:endParaRPr sz="1860">
              <a:solidFill>
                <a:schemeClr val="dk1"/>
              </a:solidFill>
            </a:endParaRPr>
          </a:p>
          <a:p>
            <a:pPr indent="-357505" lvl="0" marL="457200" rtl="0" algn="l">
              <a:lnSpc>
                <a:spcPct val="95000"/>
              </a:lnSpc>
              <a:spcBef>
                <a:spcPts val="1000"/>
              </a:spcBef>
              <a:spcAft>
                <a:spcPts val="0"/>
              </a:spcAft>
              <a:buClr>
                <a:schemeClr val="dk1"/>
              </a:buClr>
              <a:buSzPts val="2030"/>
              <a:buChar char="●"/>
            </a:pPr>
            <a:r>
              <a:rPr b="1" lang="en" sz="2030">
                <a:solidFill>
                  <a:schemeClr val="dk1"/>
                </a:solidFill>
              </a:rPr>
              <a:t>Using an inductive or “bottom up” approach</a:t>
            </a:r>
            <a:endParaRPr b="1" sz="203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Dani &amp; Nicole each separately identified 28 initial categories/codes </a:t>
            </a:r>
            <a:endParaRPr sz="186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Grouped iteratively into fewer themes &amp; sub-themes</a:t>
            </a:r>
            <a:endParaRPr sz="186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Coordinated to arrive at 4 major themes</a:t>
            </a:r>
            <a:endParaRPr sz="1860">
              <a:solidFill>
                <a:schemeClr val="dk1"/>
              </a:solidFill>
            </a:endParaRPr>
          </a:p>
          <a:p>
            <a:pPr indent="-357505" lvl="0" marL="457200" rtl="0" algn="l">
              <a:lnSpc>
                <a:spcPct val="95000"/>
              </a:lnSpc>
              <a:spcBef>
                <a:spcPts val="1000"/>
              </a:spcBef>
              <a:spcAft>
                <a:spcPts val="0"/>
              </a:spcAft>
              <a:buClr>
                <a:schemeClr val="dk1"/>
              </a:buClr>
              <a:buSzPts val="2030"/>
              <a:buChar char="●"/>
            </a:pPr>
            <a:r>
              <a:rPr b="1" lang="en" sz="2030">
                <a:solidFill>
                  <a:schemeClr val="dk1"/>
                </a:solidFill>
              </a:rPr>
              <a:t>Where we are</a:t>
            </a:r>
            <a:endParaRPr b="1" sz="203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Responses closed last Friday</a:t>
            </a:r>
            <a:endParaRPr sz="186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Completed steps 1-3, and in the midst of reviewing preliminary themes (step 4)—likely a second round of coding coming soon</a:t>
            </a:r>
            <a:endParaRPr sz="1860">
              <a:solidFill>
                <a:schemeClr val="dk1"/>
              </a:solidFill>
            </a:endParaRPr>
          </a:p>
          <a:p>
            <a:pPr indent="-346710" lvl="1" marL="914400" rtl="0" algn="l">
              <a:lnSpc>
                <a:spcPct val="95000"/>
              </a:lnSpc>
              <a:spcBef>
                <a:spcPts val="0"/>
              </a:spcBef>
              <a:spcAft>
                <a:spcPts val="0"/>
              </a:spcAft>
              <a:buClr>
                <a:schemeClr val="dk1"/>
              </a:buClr>
              <a:buSzPts val="1860"/>
              <a:buChar char="○"/>
            </a:pPr>
            <a:r>
              <a:rPr lang="en" sz="1860">
                <a:solidFill>
                  <a:schemeClr val="dk1"/>
                </a:solidFill>
              </a:rPr>
              <a:t>Both coders quite inexperienced with thematic analysis, so a fun learning opportunity</a:t>
            </a:r>
            <a:endParaRPr sz="2030">
              <a:solidFill>
                <a:schemeClr val="dk1"/>
              </a:solidFill>
            </a:endParaRPr>
          </a:p>
        </p:txBody>
      </p:sp>
      <p:sp>
        <p:nvSpPr>
          <p:cNvPr id="171" name="Google Shape;171;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Preliminary Results: Thematic Analysis</a:t>
            </a:r>
            <a:endParaRPr/>
          </a:p>
        </p:txBody>
      </p:sp>
      <p:sp>
        <p:nvSpPr>
          <p:cNvPr id="177" name="Google Shape;177;p29"/>
          <p:cNvSpPr txBox="1"/>
          <p:nvPr>
            <p:ph idx="1" type="body"/>
          </p:nvPr>
        </p:nvSpPr>
        <p:spPr>
          <a:xfrm>
            <a:off x="216675" y="1152475"/>
            <a:ext cx="5048700" cy="3852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Coded 10 survey responses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Also coded content from a </a:t>
            </a:r>
            <a:r>
              <a:rPr lang="en">
                <a:solidFill>
                  <a:schemeClr val="dk1"/>
                </a:solidFill>
              </a:rPr>
              <a:t>published piece</a:t>
            </a:r>
            <a:r>
              <a:rPr lang="en">
                <a:solidFill>
                  <a:schemeClr val="dk1"/>
                </a:solidFill>
              </a:rPr>
              <a:t> from MDLS 2023</a:t>
            </a:r>
            <a:endParaRPr>
              <a:solidFill>
                <a:schemeClr val="dk1"/>
              </a:solidFill>
            </a:endParaRPr>
          </a:p>
          <a:p>
            <a:pPr indent="-215900" lvl="1" marL="800100" rtl="0" algn="l">
              <a:spcBef>
                <a:spcPts val="0"/>
              </a:spcBef>
              <a:spcAft>
                <a:spcPts val="0"/>
              </a:spcAft>
              <a:buClr>
                <a:schemeClr val="dk1"/>
              </a:buClr>
              <a:buSzPts val="1600"/>
              <a:buChar char="○"/>
            </a:pPr>
            <a:r>
              <a:rPr lang="en">
                <a:solidFill>
                  <a:schemeClr val="dk1"/>
                </a:solidFill>
              </a:rPr>
              <a:t>Koshoffer, A., Badger, K., Adams, K., &amp; Munandar, A. (2024). </a:t>
            </a:r>
            <a:r>
              <a:rPr lang="en" u="sng">
                <a:solidFill>
                  <a:schemeClr val="accent5"/>
                </a:solidFill>
                <a:hlinkClick r:id="rId3">
                  <a:extLst>
                    <a:ext uri="{A12FA001-AC4F-418D-AE19-62706E023703}">
                      <ahyp:hlinkClr val="tx"/>
                    </a:ext>
                  </a:extLst>
                </a:hlinkClick>
              </a:rPr>
              <a:t>Midwest Data Librarian Symposium: A Model for Regional Communities</a:t>
            </a:r>
            <a:r>
              <a:rPr lang="en">
                <a:solidFill>
                  <a:schemeClr val="dk1"/>
                </a:solidFill>
              </a:rPr>
              <a:t>. College &amp; Research Libraries News, 85(8), 332.</a:t>
            </a:r>
            <a:endParaRPr>
              <a:solidFill>
                <a:schemeClr val="dk1"/>
              </a:solidFill>
            </a:endParaRPr>
          </a:p>
          <a:p>
            <a:pPr indent="-342900" lvl="0" marL="457200" rtl="0" algn="l">
              <a:spcBef>
                <a:spcPts val="0"/>
              </a:spcBef>
              <a:spcAft>
                <a:spcPts val="0"/>
              </a:spcAft>
              <a:buClr>
                <a:schemeClr val="dk1"/>
              </a:buClr>
              <a:buSzPts val="1800"/>
              <a:buChar char="●"/>
            </a:pPr>
            <a:r>
              <a:rPr b="1" lang="en">
                <a:solidFill>
                  <a:schemeClr val="dk1"/>
                </a:solidFill>
              </a:rPr>
              <a:t>Survey demographic questions</a:t>
            </a:r>
            <a:endParaRPr b="1">
              <a:solidFill>
                <a:schemeClr val="dk1"/>
              </a:solidFill>
            </a:endParaRPr>
          </a:p>
          <a:p>
            <a:pPr indent="-215900" lvl="1" marL="800100" rtl="0" algn="l">
              <a:spcBef>
                <a:spcPts val="0"/>
              </a:spcBef>
              <a:spcAft>
                <a:spcPts val="0"/>
              </a:spcAft>
              <a:buClr>
                <a:schemeClr val="dk1"/>
              </a:buClr>
              <a:buSzPts val="1600"/>
              <a:buChar char="○"/>
            </a:pPr>
            <a:r>
              <a:rPr lang="en">
                <a:solidFill>
                  <a:schemeClr val="dk1"/>
                </a:solidFill>
              </a:rPr>
              <a:t>How many years has data services been a part of your work?</a:t>
            </a:r>
            <a:endParaRPr>
              <a:solidFill>
                <a:schemeClr val="dk1"/>
              </a:solidFill>
            </a:endParaRPr>
          </a:p>
          <a:p>
            <a:pPr indent="-215900" lvl="1" marL="800100" rtl="0" algn="l">
              <a:spcBef>
                <a:spcPts val="0"/>
              </a:spcBef>
              <a:spcAft>
                <a:spcPts val="0"/>
              </a:spcAft>
              <a:buClr>
                <a:schemeClr val="dk1"/>
              </a:buClr>
              <a:buSzPts val="1600"/>
              <a:buChar char="○"/>
            </a:pPr>
            <a:r>
              <a:rPr lang="en">
                <a:solidFill>
                  <a:schemeClr val="dk1"/>
                </a:solidFill>
              </a:rPr>
              <a:t>How many times have you attended MDLS?</a:t>
            </a:r>
            <a:endParaRPr>
              <a:solidFill>
                <a:schemeClr val="dk1"/>
              </a:solidFill>
            </a:endParaRPr>
          </a:p>
        </p:txBody>
      </p:sp>
      <p:pic>
        <p:nvPicPr>
          <p:cNvPr descr="Slope chart comparing how many years respondents have been offering data services VS how many times they attended MDLS. Years of data services ranged from 1 to 20 while the number of times attending MDLS ranged from 1 to 4." id="178" name="Google Shape;178;p29" title="comparison_mdls_data.png"/>
          <p:cNvPicPr preferRelativeResize="0"/>
          <p:nvPr/>
        </p:nvPicPr>
        <p:blipFill>
          <a:blip r:embed="rId4">
            <a:alphaModFix/>
          </a:blip>
          <a:stretch>
            <a:fillRect/>
          </a:stretch>
        </p:blipFill>
        <p:spPr>
          <a:xfrm>
            <a:off x="5265375" y="1017725"/>
            <a:ext cx="3878625" cy="3878625"/>
          </a:xfrm>
          <a:prstGeom prst="rect">
            <a:avLst/>
          </a:prstGeom>
          <a:noFill/>
          <a:ln>
            <a:noFill/>
          </a:ln>
        </p:spPr>
      </p:pic>
      <p:sp>
        <p:nvSpPr>
          <p:cNvPr id="179" name="Google Shape;179;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311700" y="306900"/>
            <a:ext cx="8520600" cy="914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Searching for themes involved several iterations</a:t>
            </a:r>
            <a:endParaRPr/>
          </a:p>
          <a:p>
            <a:pPr indent="0" lvl="0" marL="0" rtl="0" algn="ctr">
              <a:spcBef>
                <a:spcPts val="0"/>
              </a:spcBef>
              <a:spcAft>
                <a:spcPts val="0"/>
              </a:spcAft>
              <a:buNone/>
            </a:pPr>
            <a:r>
              <a:rPr lang="en"/>
              <a:t>(and lots of thinking about and reconfiguring codes)</a:t>
            </a:r>
            <a:endParaRPr/>
          </a:p>
        </p:txBody>
      </p:sp>
      <p:pic>
        <p:nvPicPr>
          <p:cNvPr descr="Handwritten notes mapping main themes to each other and listing notes about components that fall under each theme. Lines are drawn connecting certain concepts to each other." id="185" name="Google Shape;185;p30" title="1000081896.jpg"/>
          <p:cNvPicPr preferRelativeResize="0"/>
          <p:nvPr/>
        </p:nvPicPr>
        <p:blipFill rotWithShape="1">
          <a:blip r:embed="rId3">
            <a:alphaModFix/>
          </a:blip>
          <a:srcRect b="1844" l="2228" r="7551" t="9496"/>
          <a:stretch/>
        </p:blipFill>
        <p:spPr>
          <a:xfrm rot="-5400000">
            <a:off x="731226" y="868174"/>
            <a:ext cx="3146300" cy="4122552"/>
          </a:xfrm>
          <a:prstGeom prst="rect">
            <a:avLst/>
          </a:prstGeom>
          <a:noFill/>
          <a:ln>
            <a:noFill/>
          </a:ln>
        </p:spPr>
      </p:pic>
      <p:pic>
        <p:nvPicPr>
          <p:cNvPr descr="Handwritten notes listing themes and components of those themes, with arrows used to connect concepts " id="186" name="Google Shape;186;p30" title="PXL_20260922_143640981.MP.jpg"/>
          <p:cNvPicPr preferRelativeResize="0"/>
          <p:nvPr/>
        </p:nvPicPr>
        <p:blipFill rotWithShape="1">
          <a:blip r:embed="rId4">
            <a:alphaModFix/>
          </a:blip>
          <a:srcRect b="1363" l="7697" r="4936" t="2659"/>
          <a:stretch/>
        </p:blipFill>
        <p:spPr>
          <a:xfrm rot="-5400000">
            <a:off x="5216248" y="729175"/>
            <a:ext cx="3015901" cy="4400548"/>
          </a:xfrm>
          <a:prstGeom prst="rect">
            <a:avLst/>
          </a:prstGeom>
          <a:noFill/>
          <a:ln>
            <a:noFill/>
          </a:ln>
        </p:spPr>
      </p:pic>
      <p:sp>
        <p:nvSpPr>
          <p:cNvPr id="187" name="Google Shape;187;p30"/>
          <p:cNvSpPr txBox="1"/>
          <p:nvPr/>
        </p:nvSpPr>
        <p:spPr>
          <a:xfrm>
            <a:off x="2155200" y="4608825"/>
            <a:ext cx="483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b</a:t>
            </a:r>
            <a:r>
              <a:rPr lang="en" sz="1800">
                <a:solidFill>
                  <a:schemeClr val="dk1"/>
                </a:solidFill>
              </a:rPr>
              <a:t>ut we eventually arrived on 4 major themes</a:t>
            </a:r>
            <a:endParaRPr sz="1800">
              <a:solidFill>
                <a:schemeClr val="dk1"/>
              </a:solidFill>
            </a:endParaRPr>
          </a:p>
        </p:txBody>
      </p:sp>
      <p:sp>
        <p:nvSpPr>
          <p:cNvPr id="188" name="Google Shape;188;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Theme 1:</a:t>
            </a:r>
            <a:r>
              <a:rPr lang="en"/>
              <a:t> Symposium Topical Programming</a:t>
            </a:r>
            <a:endParaRPr/>
          </a:p>
        </p:txBody>
      </p:sp>
      <p:sp>
        <p:nvSpPr>
          <p:cNvPr id="194" name="Google Shape;194;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MDLS programming is relevant for many data professionals who attend</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Breadth of data-related topics &amp; sharing of practical approaches</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Keeping up to speed with topics not present in day-to-day work</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Impactful for early career folks and students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Attendees come from a variety of roles and bring many different levels of experience in data services and librarianship</a:t>
            </a:r>
            <a:endParaRPr>
              <a:solidFill>
                <a:schemeClr val="dk1"/>
              </a:solidFill>
              <a:highlight>
                <a:schemeClr val="accent6"/>
              </a:highlight>
            </a:endParaRPr>
          </a:p>
        </p:txBody>
      </p:sp>
      <p:sp>
        <p:nvSpPr>
          <p:cNvPr id="195" name="Google Shape;195;p31"/>
          <p:cNvSpPr/>
          <p:nvPr/>
        </p:nvSpPr>
        <p:spPr>
          <a:xfrm>
            <a:off x="686150" y="3423575"/>
            <a:ext cx="3719700" cy="1401300"/>
          </a:xfrm>
          <a:prstGeom prst="wedgeRoundRectCallout">
            <a:avLst>
              <a:gd fmla="val -24067" name="adj1"/>
              <a:gd fmla="val 69776" name="adj2"/>
              <a:gd fmla="val 0" name="adj3"/>
            </a:avLst>
          </a:prstGeom>
          <a:solidFill>
            <a:srgbClr val="C8DE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“While I am a data services professional, very little of my work pertains to some major areas of data services…so MDLS has been a good avenue to stay more up-to-date on those aspects of the field.”</a:t>
            </a:r>
            <a:endParaRPr/>
          </a:p>
        </p:txBody>
      </p:sp>
      <p:sp>
        <p:nvSpPr>
          <p:cNvPr id="196" name="Google Shape;196;p31"/>
          <p:cNvSpPr/>
          <p:nvPr/>
        </p:nvSpPr>
        <p:spPr>
          <a:xfrm>
            <a:off x="5719200" y="3365800"/>
            <a:ext cx="3113100" cy="1314600"/>
          </a:xfrm>
          <a:prstGeom prst="wedgeRoundRectCallout">
            <a:avLst>
              <a:gd fmla="val 31707" name="adj1"/>
              <a:gd fmla="val -81318" name="adj2"/>
              <a:gd fmla="val 0" name="adj3"/>
            </a:avLst>
          </a:prstGeom>
          <a:solidFill>
            <a:srgbClr val="D0F0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“The conference was shortly after starting my new position so it was a good chance for me to immerse myself into the RDM space.”</a:t>
            </a:r>
            <a:endParaRPr/>
          </a:p>
        </p:txBody>
      </p:sp>
      <p:sp>
        <p:nvSpPr>
          <p:cNvPr id="197" name="Google Shape;197;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Theme 2:</a:t>
            </a:r>
            <a:r>
              <a:rPr lang="en"/>
              <a:t> Symposium Affective Experiences</a:t>
            </a:r>
            <a:endParaRPr/>
          </a:p>
        </p:txBody>
      </p:sp>
      <p:sp>
        <p:nvSpPr>
          <p:cNvPr id="203" name="Google Shape;203;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Attendees benefit from reflecting on their work</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Contextualizing self as both a professional and a human</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Supported in scoping work appropriately (e.g., letting things go, saying no)</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Able to bring one’s whole self to the symposium</a:t>
            </a:r>
            <a:endParaRPr>
              <a:solidFill>
                <a:schemeClr val="dk1"/>
              </a:solidFill>
              <a:highlight>
                <a:schemeClr val="accent6"/>
              </a:highlight>
            </a:endParaRPr>
          </a:p>
        </p:txBody>
      </p:sp>
      <p:sp>
        <p:nvSpPr>
          <p:cNvPr id="204" name="Google Shape;204;p32"/>
          <p:cNvSpPr/>
          <p:nvPr/>
        </p:nvSpPr>
        <p:spPr>
          <a:xfrm>
            <a:off x="4174750" y="2901200"/>
            <a:ext cx="4306800" cy="1940400"/>
          </a:xfrm>
          <a:prstGeom prst="wedgeRoundRectCallout">
            <a:avLst>
              <a:gd fmla="val 62698" name="adj1"/>
              <a:gd fmla="val 30956" name="adj2"/>
              <a:gd fmla="val 0" name="adj3"/>
            </a:avLst>
          </a:prstGeom>
          <a:solidFill>
            <a:srgbClr val="C8DE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 appreciate that MDLS ends with a reflective closing session and has a more casual, introspective business meeting/feedback session on the last day. This conference helps me realize my role as a data librarian and as a human in the professional world and does not just focus on the structured, academic sessions like other data adjacent conferences do.”</a:t>
            </a:r>
            <a:endParaRPr/>
          </a:p>
        </p:txBody>
      </p:sp>
      <p:sp>
        <p:nvSpPr>
          <p:cNvPr id="205" name="Google Shape;205;p32"/>
          <p:cNvSpPr/>
          <p:nvPr/>
        </p:nvSpPr>
        <p:spPr>
          <a:xfrm>
            <a:off x="534475" y="2874650"/>
            <a:ext cx="3004500" cy="1993500"/>
          </a:xfrm>
          <a:prstGeom prst="wedgeRoundRectCallout">
            <a:avLst>
              <a:gd fmla="val -20833" name="adj1"/>
              <a:gd fmla="val 62500" name="adj2"/>
              <a:gd fmla="val 0" name="adj3"/>
            </a:avLst>
          </a:prstGeom>
          <a:solidFill>
            <a:srgbClr val="D0F0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“Like any professional conference, MDLS gives me new ideas and opportunities to learn. But it also allows me the rare opportunity to think deeply and critically about what is most important in my data services portfolio. Sometimes that even means learning to say no.”</a:t>
            </a:r>
            <a:endParaRPr/>
          </a:p>
        </p:txBody>
      </p:sp>
      <p:sp>
        <p:nvSpPr>
          <p:cNvPr id="206" name="Google Shape;206;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Theme 3:</a:t>
            </a:r>
            <a:r>
              <a:rPr lang="en"/>
              <a:t> Symposium Logistics &amp; Practical Features</a:t>
            </a:r>
            <a:endParaRPr/>
          </a:p>
        </p:txBody>
      </p:sp>
      <p:sp>
        <p:nvSpPr>
          <p:cNvPr id="212" name="Google Shape;212;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Attendees appreciate the time built into the schedule for building camaraderie and friendships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Symposium logistics identified as important</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In-person format </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Small size </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Regional location </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Low cost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One downside is that small size and low cost means registration fills quickly</a:t>
            </a:r>
            <a:endParaRPr>
              <a:solidFill>
                <a:schemeClr val="dk1"/>
              </a:solidFill>
              <a:highlight>
                <a:srgbClr val="FFFF00"/>
              </a:highlight>
            </a:endParaRPr>
          </a:p>
        </p:txBody>
      </p:sp>
      <p:sp>
        <p:nvSpPr>
          <p:cNvPr id="213" name="Google Shape;213;p33"/>
          <p:cNvSpPr/>
          <p:nvPr/>
        </p:nvSpPr>
        <p:spPr>
          <a:xfrm>
            <a:off x="5534550" y="3724350"/>
            <a:ext cx="3113100" cy="1178400"/>
          </a:xfrm>
          <a:prstGeom prst="wedgeRoundRectCallout">
            <a:avLst>
              <a:gd fmla="val 24515" name="adj1"/>
              <a:gd fmla="val 67273" name="adj2"/>
              <a:gd fmla="val 0" name="adj3"/>
            </a:avLst>
          </a:prstGeom>
          <a:solidFill>
            <a:srgbClr val="D0F0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“The small size and being able to connect with colleagues regionally has helped me in my position where I am on a small team and often feel silo-ed in my work.”</a:t>
            </a:r>
            <a:endParaRPr/>
          </a:p>
        </p:txBody>
      </p:sp>
      <p:sp>
        <p:nvSpPr>
          <p:cNvPr id="214" name="Google Shape;214;p33"/>
          <p:cNvSpPr/>
          <p:nvPr/>
        </p:nvSpPr>
        <p:spPr>
          <a:xfrm>
            <a:off x="1035975" y="3724350"/>
            <a:ext cx="3466800" cy="1243500"/>
          </a:xfrm>
          <a:prstGeom prst="wedgeRoundRectCallout">
            <a:avLst>
              <a:gd fmla="val -67556" name="adj1"/>
              <a:gd fmla="val 29188" name="adj2"/>
              <a:gd fmla="val 0" name="adj3"/>
            </a:avLst>
          </a:prstGeom>
          <a:solidFill>
            <a:srgbClr val="C8DE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“Colleagues I’d seen on listservs, or perhaps chatted with on DataCure, were in the flesh! And it was easier to get to know them, which made it easier to follow up with them later.”</a:t>
            </a:r>
            <a:endParaRPr/>
          </a:p>
        </p:txBody>
      </p:sp>
      <p:sp>
        <p:nvSpPr>
          <p:cNvPr id="215" name="Google Shape;215;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Theme 4:</a:t>
            </a:r>
            <a:r>
              <a:rPr lang="en"/>
              <a:t> </a:t>
            </a:r>
            <a:r>
              <a:rPr lang="en"/>
              <a:t>We Take the Symposium with Us</a:t>
            </a:r>
            <a:endParaRPr/>
          </a:p>
        </p:txBody>
      </p:sp>
      <p:sp>
        <p:nvSpPr>
          <p:cNvPr id="221" name="Google Shape;221;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Nearly all respondents mentioned strengthening new or existing connections through MDLS attendance</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MDLS experiences influence attendees’ work and career trajectories</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Some attendees learn about and connect with other groups and conferences</a:t>
            </a:r>
            <a:endParaRPr>
              <a:solidFill>
                <a:schemeClr val="dk1"/>
              </a:solidFill>
            </a:endParaRPr>
          </a:p>
          <a:p>
            <a:pPr indent="-330200" lvl="1" marL="914400" rtl="0" algn="l">
              <a:spcBef>
                <a:spcPts val="0"/>
              </a:spcBef>
              <a:spcAft>
                <a:spcPts val="0"/>
              </a:spcAft>
              <a:buClr>
                <a:schemeClr val="dk1"/>
              </a:buClr>
              <a:buSzPts val="1600"/>
              <a:buChar char="○"/>
            </a:pPr>
            <a:r>
              <a:rPr lang="en">
                <a:solidFill>
                  <a:schemeClr val="dk1"/>
                </a:solidFill>
              </a:rPr>
              <a:t>Symposium had led to inter-institutional projects and collaborations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a:t>
            </a:r>
            <a:r>
              <a:rPr lang="en">
                <a:solidFill>
                  <a:schemeClr val="dk1"/>
                </a:solidFill>
              </a:rPr>
              <a:t>lanning committee identified as another way of strengthening connections</a:t>
            </a:r>
            <a:endParaRPr>
              <a:solidFill>
                <a:schemeClr val="dk1"/>
              </a:solidFill>
              <a:highlight>
                <a:schemeClr val="accent6"/>
              </a:highlight>
            </a:endParaRPr>
          </a:p>
        </p:txBody>
      </p:sp>
      <p:sp>
        <p:nvSpPr>
          <p:cNvPr id="222" name="Google Shape;222;p34"/>
          <p:cNvSpPr/>
          <p:nvPr/>
        </p:nvSpPr>
        <p:spPr>
          <a:xfrm>
            <a:off x="4648225" y="3470850"/>
            <a:ext cx="3616800" cy="1314600"/>
          </a:xfrm>
          <a:prstGeom prst="wedgeRoundRectCallout">
            <a:avLst>
              <a:gd fmla="val 65403" name="adj1"/>
              <a:gd fmla="val -28872" name="adj2"/>
              <a:gd fmla="val 0" name="adj3"/>
            </a:avLst>
          </a:prstGeom>
          <a:solidFill>
            <a:srgbClr val="C8DE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“I have also served on the MDLS planning committee and that in itself has been a great way to meet people in similar roles and get service experience, which is a factor in my promotion and reappointment processes.”</a:t>
            </a:r>
            <a:endParaRPr/>
          </a:p>
        </p:txBody>
      </p:sp>
      <p:sp>
        <p:nvSpPr>
          <p:cNvPr id="223" name="Google Shape;223;p34"/>
          <p:cNvSpPr/>
          <p:nvPr/>
        </p:nvSpPr>
        <p:spPr>
          <a:xfrm>
            <a:off x="861275" y="3626100"/>
            <a:ext cx="2665200" cy="1004100"/>
          </a:xfrm>
          <a:prstGeom prst="wedgeRoundRectCallout">
            <a:avLst>
              <a:gd fmla="val -30217" name="adj1"/>
              <a:gd fmla="val 78732" name="adj2"/>
              <a:gd fmla="val 0" name="adj3"/>
            </a:avLst>
          </a:prstGeom>
          <a:solidFill>
            <a:srgbClr val="D0F0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“Papers, projects, and conference presentations have been born directly out of connections made at MDLS.”</a:t>
            </a:r>
            <a:endParaRPr/>
          </a:p>
        </p:txBody>
      </p:sp>
      <p:sp>
        <p:nvSpPr>
          <p:cNvPr id="224" name="Google Shape;224;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Side-by-side NLP &amp; Thematic Analysis Summaries</a:t>
            </a:r>
            <a:endParaRPr/>
          </a:p>
        </p:txBody>
      </p:sp>
      <p:sp>
        <p:nvSpPr>
          <p:cNvPr id="230" name="Google Shape;230;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1" name="Google Shape;231;p35" title="consolidated-themes-viz.png"/>
          <p:cNvPicPr preferRelativeResize="0"/>
          <p:nvPr/>
        </p:nvPicPr>
        <p:blipFill rotWithShape="1">
          <a:blip r:embed="rId3">
            <a:alphaModFix/>
          </a:blip>
          <a:srcRect b="0" l="0" r="0" t="0"/>
          <a:stretch/>
        </p:blipFill>
        <p:spPr>
          <a:xfrm>
            <a:off x="3105375" y="1210913"/>
            <a:ext cx="5865824" cy="3299524"/>
          </a:xfrm>
          <a:prstGeom prst="rect">
            <a:avLst/>
          </a:prstGeom>
          <a:noFill/>
          <a:ln>
            <a:noFill/>
          </a:ln>
        </p:spPr>
      </p:pic>
      <p:sp>
        <p:nvSpPr>
          <p:cNvPr id="232" name="Google Shape;232;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Final Reflections</a:t>
            </a:r>
            <a:endParaRPr/>
          </a:p>
        </p:txBody>
      </p:sp>
      <p:sp>
        <p:nvSpPr>
          <p:cNvPr id="238" name="Google Shape;238;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7"/>
          <p:cNvSpPr txBox="1"/>
          <p:nvPr>
            <p:ph type="title"/>
          </p:nvPr>
        </p:nvSpPr>
        <p:spPr>
          <a:xfrm>
            <a:off x="220200" y="231075"/>
            <a:ext cx="8703600" cy="931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Consider your initial table discussions, the shared visualizations, and our preliminary results</a:t>
            </a:r>
            <a:endParaRPr/>
          </a:p>
        </p:txBody>
      </p:sp>
      <p:sp>
        <p:nvSpPr>
          <p:cNvPr id="244" name="Google Shape;244;p37"/>
          <p:cNvSpPr txBox="1"/>
          <p:nvPr>
            <p:ph idx="1" type="body"/>
          </p:nvPr>
        </p:nvSpPr>
        <p:spPr>
          <a:xfrm>
            <a:off x="108350" y="1162875"/>
            <a:ext cx="5482200" cy="3900300"/>
          </a:xfrm>
          <a:prstGeom prst="rect">
            <a:avLst/>
          </a:prstGeom>
        </p:spPr>
        <p:txBody>
          <a:bodyPr anchorCtr="0" anchor="ctr" bIns="91425" lIns="91425" spcFirstLastPara="1" rIns="91425" wrap="square" tIns="91425">
            <a:noAutofit/>
          </a:bodyPr>
          <a:lstStyle/>
          <a:p>
            <a:pPr indent="-219075" lvl="0" marL="228600" rtl="0" algn="l">
              <a:spcBef>
                <a:spcPts val="0"/>
              </a:spcBef>
              <a:spcAft>
                <a:spcPts val="0"/>
              </a:spcAft>
              <a:buClr>
                <a:schemeClr val="dk1"/>
              </a:buClr>
              <a:buSzPts val="1650"/>
              <a:buChar char="●"/>
            </a:pPr>
            <a:r>
              <a:rPr b="1" lang="en" sz="1650">
                <a:solidFill>
                  <a:schemeClr val="dk1"/>
                </a:solidFill>
              </a:rPr>
              <a:t>What are your thoughts and insights?</a:t>
            </a:r>
            <a:endParaRPr b="1" sz="1650">
              <a:solidFill>
                <a:schemeClr val="dk1"/>
              </a:solidFill>
            </a:endParaRPr>
          </a:p>
          <a:p>
            <a:pPr indent="-219075" lvl="1" marL="514350" rtl="0" algn="l">
              <a:spcBef>
                <a:spcPts val="0"/>
              </a:spcBef>
              <a:spcAft>
                <a:spcPts val="0"/>
              </a:spcAft>
              <a:buClr>
                <a:schemeClr val="dk1"/>
              </a:buClr>
              <a:buSzPts val="1650"/>
              <a:buChar char="○"/>
            </a:pPr>
            <a:r>
              <a:rPr lang="en" sz="1650">
                <a:solidFill>
                  <a:schemeClr val="dk1"/>
                </a:solidFill>
              </a:rPr>
              <a:t>What differences and/or similarities do you see between our results and your table discussions?</a:t>
            </a:r>
            <a:endParaRPr sz="1650">
              <a:solidFill>
                <a:schemeClr val="dk1"/>
              </a:solidFill>
            </a:endParaRPr>
          </a:p>
          <a:p>
            <a:pPr indent="-219075" lvl="1" marL="514350" rtl="0" algn="l">
              <a:spcBef>
                <a:spcPts val="0"/>
              </a:spcBef>
              <a:spcAft>
                <a:spcPts val="0"/>
              </a:spcAft>
              <a:buClr>
                <a:schemeClr val="dk1"/>
              </a:buClr>
              <a:buSzPts val="1650"/>
              <a:buChar char="○"/>
            </a:pPr>
            <a:r>
              <a:rPr lang="en" sz="1650">
                <a:solidFill>
                  <a:schemeClr val="dk1"/>
                </a:solidFill>
              </a:rPr>
              <a:t>What themes stood out to you and why?</a:t>
            </a:r>
            <a:endParaRPr sz="1650">
              <a:solidFill>
                <a:schemeClr val="dk1"/>
              </a:solidFill>
            </a:endParaRPr>
          </a:p>
          <a:p>
            <a:pPr indent="-219075" lvl="1" marL="514350" rtl="0" algn="l">
              <a:spcBef>
                <a:spcPts val="0"/>
              </a:spcBef>
              <a:spcAft>
                <a:spcPts val="0"/>
              </a:spcAft>
              <a:buClr>
                <a:schemeClr val="dk1"/>
              </a:buClr>
              <a:buSzPts val="1650"/>
              <a:buChar char="○"/>
            </a:pPr>
            <a:r>
              <a:rPr lang="en" sz="1650">
                <a:solidFill>
                  <a:schemeClr val="dk1"/>
                </a:solidFill>
              </a:rPr>
              <a:t>What elements are missing?</a:t>
            </a:r>
            <a:endParaRPr sz="1650">
              <a:solidFill>
                <a:schemeClr val="dk1"/>
              </a:solidFill>
            </a:endParaRPr>
          </a:p>
          <a:p>
            <a:pPr indent="-219075" lvl="0" marL="228600" rtl="0" algn="l">
              <a:spcBef>
                <a:spcPts val="1000"/>
              </a:spcBef>
              <a:spcAft>
                <a:spcPts val="0"/>
              </a:spcAft>
              <a:buClr>
                <a:schemeClr val="dk1"/>
              </a:buClr>
              <a:buSzPts val="1650"/>
              <a:buChar char="●"/>
            </a:pPr>
            <a:r>
              <a:rPr b="1" lang="en" sz="1650">
                <a:solidFill>
                  <a:schemeClr val="dk1"/>
                </a:solidFill>
              </a:rPr>
              <a:t>What actionable steps can we take?</a:t>
            </a:r>
            <a:endParaRPr b="1" sz="1650">
              <a:solidFill>
                <a:schemeClr val="dk1"/>
              </a:solidFill>
            </a:endParaRPr>
          </a:p>
          <a:p>
            <a:pPr indent="-219075" lvl="1" marL="514350" rtl="0" algn="l">
              <a:spcBef>
                <a:spcPts val="0"/>
              </a:spcBef>
              <a:spcAft>
                <a:spcPts val="0"/>
              </a:spcAft>
              <a:buClr>
                <a:schemeClr val="dk1"/>
              </a:buClr>
              <a:buSzPts val="1650"/>
              <a:buChar char="○"/>
            </a:pPr>
            <a:r>
              <a:rPr lang="en" sz="1650">
                <a:solidFill>
                  <a:schemeClr val="dk1"/>
                </a:solidFill>
              </a:rPr>
              <a:t>If you were a first-time attendee next year, what information/resources would you want in advance?</a:t>
            </a:r>
            <a:endParaRPr sz="1650">
              <a:solidFill>
                <a:schemeClr val="dk1"/>
              </a:solidFill>
            </a:endParaRPr>
          </a:p>
          <a:p>
            <a:pPr indent="-219075" lvl="1" marL="514350" rtl="0" algn="l">
              <a:spcBef>
                <a:spcPts val="0"/>
              </a:spcBef>
              <a:spcAft>
                <a:spcPts val="0"/>
              </a:spcAft>
              <a:buClr>
                <a:schemeClr val="dk1"/>
              </a:buClr>
              <a:buSzPts val="1650"/>
              <a:buChar char="○"/>
            </a:pPr>
            <a:r>
              <a:rPr lang="en" sz="1650">
                <a:solidFill>
                  <a:schemeClr val="dk1"/>
                </a:solidFill>
              </a:rPr>
              <a:t>What activities outside of MDLS do you do or could you do to strengthen the connections you’ve made here?</a:t>
            </a:r>
            <a:endParaRPr sz="1650">
              <a:solidFill>
                <a:schemeClr val="dk1"/>
              </a:solidFill>
            </a:endParaRPr>
          </a:p>
        </p:txBody>
      </p:sp>
      <p:sp>
        <p:nvSpPr>
          <p:cNvPr id="245" name="Google Shape;245;p37"/>
          <p:cNvSpPr txBox="1"/>
          <p:nvPr/>
        </p:nvSpPr>
        <p:spPr>
          <a:xfrm>
            <a:off x="5814325" y="1250200"/>
            <a:ext cx="3321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1"/>
                </a:solidFill>
              </a:rPr>
              <a:t>Provide </a:t>
            </a:r>
            <a:r>
              <a:rPr lang="en" sz="1800">
                <a:solidFill>
                  <a:schemeClr val="dk1"/>
                </a:solidFill>
              </a:rPr>
              <a:t>anonymous responses</a:t>
            </a:r>
            <a:r>
              <a:rPr lang="en" sz="1800">
                <a:solidFill>
                  <a:schemeClr val="dk1"/>
                </a:solidFill>
              </a:rPr>
              <a:t> through our Padlet!</a:t>
            </a:r>
            <a:endParaRPr sz="1800">
              <a:solidFill>
                <a:schemeClr val="dk1"/>
              </a:solidFill>
            </a:endParaRPr>
          </a:p>
        </p:txBody>
      </p:sp>
      <p:sp>
        <p:nvSpPr>
          <p:cNvPr id="246" name="Google Shape;246;p37"/>
          <p:cNvSpPr txBox="1"/>
          <p:nvPr/>
        </p:nvSpPr>
        <p:spPr>
          <a:xfrm>
            <a:off x="5975137" y="4201325"/>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u="sng">
                <a:solidFill>
                  <a:schemeClr val="hlink"/>
                </a:solidFill>
                <a:hlinkClick r:id="rId3"/>
              </a:rPr>
              <a:t>tinyurl.com/mdls-reflections-padlet</a:t>
            </a:r>
            <a:endParaRPr/>
          </a:p>
        </p:txBody>
      </p:sp>
      <p:pic>
        <p:nvPicPr>
          <p:cNvPr id="247" name="Google Shape;247;p37"/>
          <p:cNvPicPr preferRelativeResize="0"/>
          <p:nvPr/>
        </p:nvPicPr>
        <p:blipFill>
          <a:blip r:embed="rId4">
            <a:alphaModFix/>
          </a:blip>
          <a:stretch>
            <a:fillRect/>
          </a:stretch>
        </p:blipFill>
        <p:spPr>
          <a:xfrm>
            <a:off x="6341687" y="1989100"/>
            <a:ext cx="2266899" cy="2266899"/>
          </a:xfrm>
          <a:prstGeom prst="rect">
            <a:avLst/>
          </a:prstGeom>
          <a:noFill/>
          <a:ln>
            <a:noFill/>
          </a:ln>
        </p:spPr>
      </p:pic>
      <p:pic>
        <p:nvPicPr>
          <p:cNvPr descr="&quot;&quot;" id="248" name="Google Shape;248;p37"/>
          <p:cNvPicPr preferRelativeResize="0"/>
          <p:nvPr/>
        </p:nvPicPr>
        <p:blipFill>
          <a:blip r:embed="rId5">
            <a:alphaModFix/>
          </a:blip>
          <a:stretch>
            <a:fillRect/>
          </a:stretch>
        </p:blipFill>
        <p:spPr>
          <a:xfrm>
            <a:off x="5308950" y="2484625"/>
            <a:ext cx="774225" cy="2439424"/>
          </a:xfrm>
          <a:prstGeom prst="rect">
            <a:avLst/>
          </a:prstGeom>
          <a:noFill/>
          <a:ln>
            <a:noFill/>
          </a:ln>
        </p:spPr>
      </p:pic>
      <p:sp>
        <p:nvSpPr>
          <p:cNvPr id="249" name="Google Shape;249;p37"/>
          <p:cNvSpPr txBox="1"/>
          <p:nvPr/>
        </p:nvSpPr>
        <p:spPr>
          <a:xfrm>
            <a:off x="6099737" y="460152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o</a:t>
            </a:r>
            <a:r>
              <a:rPr lang="en" sz="1800">
                <a:solidFill>
                  <a:schemeClr val="dk1"/>
                </a:solidFill>
              </a:rPr>
              <a:t>r share out loud!</a:t>
            </a:r>
            <a:endParaRPr sz="1800">
              <a:solidFill>
                <a:schemeClr val="dk1"/>
              </a:solidFill>
            </a:endParaRPr>
          </a:p>
        </p:txBody>
      </p:sp>
      <p:sp>
        <p:nvSpPr>
          <p:cNvPr id="250" name="Google Shape;250;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8"/>
          <p:cNvSpPr/>
          <p:nvPr/>
        </p:nvSpPr>
        <p:spPr>
          <a:xfrm>
            <a:off x="5628425" y="1006245"/>
            <a:ext cx="3409800" cy="3580200"/>
          </a:xfrm>
          <a:prstGeom prst="rect">
            <a:avLst/>
          </a:prstGeom>
          <a:solidFill>
            <a:srgbClr val="99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6" name="Google Shape;256;p38"/>
          <p:cNvSpPr txBox="1"/>
          <p:nvPr>
            <p:ph type="title"/>
          </p:nvPr>
        </p:nvSpPr>
        <p:spPr>
          <a:xfrm>
            <a:off x="311700" y="433550"/>
            <a:ext cx="5469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 want your nominations!</a:t>
            </a:r>
            <a:endParaRPr/>
          </a:p>
        </p:txBody>
      </p:sp>
      <p:sp>
        <p:nvSpPr>
          <p:cNvPr id="257" name="Google Shape;257;p38"/>
          <p:cNvSpPr txBox="1"/>
          <p:nvPr>
            <p:ph idx="1" type="body"/>
          </p:nvPr>
        </p:nvSpPr>
        <p:spPr>
          <a:xfrm>
            <a:off x="311700" y="1006375"/>
            <a:ext cx="5316600" cy="35802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solidFill>
                  <a:schemeClr val="dk1"/>
                </a:solidFill>
              </a:rPr>
              <a:t>The next phase of this project involves recording oral history interviews with community-nominated individuals. </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Interview focus is on preserving history, impact, and trajectory of MDLS from multiple narrators’ perspectives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This oral history collection will be publicly available online through the Oklahoma Oral History Research Program’s archive</a:t>
            </a:r>
            <a:endParaRPr>
              <a:solidFill>
                <a:schemeClr val="dk1"/>
              </a:solidFill>
            </a:endParaRPr>
          </a:p>
        </p:txBody>
      </p:sp>
      <p:pic>
        <p:nvPicPr>
          <p:cNvPr descr="QR code that directs to the anonymous nomination survey" id="258" name="Google Shape;258;p38"/>
          <p:cNvPicPr preferRelativeResize="0"/>
          <p:nvPr/>
        </p:nvPicPr>
        <p:blipFill>
          <a:blip r:embed="rId3">
            <a:alphaModFix/>
          </a:blip>
          <a:stretch>
            <a:fillRect/>
          </a:stretch>
        </p:blipFill>
        <p:spPr>
          <a:xfrm>
            <a:off x="6420375" y="2242258"/>
            <a:ext cx="1825875" cy="1825875"/>
          </a:xfrm>
          <a:prstGeom prst="rect">
            <a:avLst/>
          </a:prstGeom>
          <a:noFill/>
          <a:ln>
            <a:noFill/>
          </a:ln>
        </p:spPr>
      </p:pic>
      <p:sp>
        <p:nvSpPr>
          <p:cNvPr id="259" name="Google Shape;259;p38"/>
          <p:cNvSpPr txBox="1"/>
          <p:nvPr/>
        </p:nvSpPr>
        <p:spPr>
          <a:xfrm>
            <a:off x="5628425" y="4133850"/>
            <a:ext cx="3409800" cy="31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dk1"/>
                </a:solidFill>
                <a:hlinkClick r:id="rId4">
                  <a:extLst>
                    <a:ext uri="{A12FA001-AC4F-418D-AE19-62706E023703}">
                      <ahyp:hlinkClr val="tx"/>
                    </a:ext>
                  </a:extLst>
                </a:hlinkClick>
              </a:rPr>
              <a:t>tinyurl.com/mdls-nominations</a:t>
            </a:r>
            <a:endParaRPr sz="1800">
              <a:solidFill>
                <a:schemeClr val="dk1"/>
              </a:solidFill>
            </a:endParaRPr>
          </a:p>
        </p:txBody>
      </p:sp>
      <p:sp>
        <p:nvSpPr>
          <p:cNvPr id="260" name="Google Shape;260;p38"/>
          <p:cNvSpPr txBox="1"/>
          <p:nvPr/>
        </p:nvSpPr>
        <p:spPr>
          <a:xfrm>
            <a:off x="5628550" y="1006850"/>
            <a:ext cx="3409800" cy="1169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a:solidFill>
                  <a:schemeClr val="dk1"/>
                </a:solidFill>
              </a:rPr>
              <a:t>Nominate one or more people using this link! </a:t>
            </a:r>
            <a:endParaRPr b="1" sz="1600">
              <a:solidFill>
                <a:schemeClr val="dk1"/>
              </a:solidFill>
            </a:endParaRPr>
          </a:p>
          <a:p>
            <a:pPr indent="0" lvl="0" marL="0" rtl="0" algn="ctr">
              <a:spcBef>
                <a:spcPts val="0"/>
              </a:spcBef>
              <a:spcAft>
                <a:spcPts val="0"/>
              </a:spcAft>
              <a:buNone/>
            </a:pPr>
            <a:r>
              <a:rPr lang="en" sz="1600">
                <a:solidFill>
                  <a:schemeClr val="dk1"/>
                </a:solidFill>
              </a:rPr>
              <a:t>Self-nominations are welcome and responses are anonymous.</a:t>
            </a:r>
            <a:endParaRPr sz="1600">
              <a:solidFill>
                <a:schemeClr val="dk1"/>
              </a:solidFill>
            </a:endParaRPr>
          </a:p>
        </p:txBody>
      </p:sp>
      <p:sp>
        <p:nvSpPr>
          <p:cNvPr id="261" name="Google Shape;261;p38"/>
          <p:cNvSpPr txBox="1"/>
          <p:nvPr/>
        </p:nvSpPr>
        <p:spPr>
          <a:xfrm>
            <a:off x="0" y="4712400"/>
            <a:ext cx="9144000" cy="431100"/>
          </a:xfrm>
          <a:prstGeom prst="rect">
            <a:avLst/>
          </a:prstGeom>
          <a:solidFill>
            <a:schemeClr val="lt2"/>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1"/>
                </a:solidFill>
              </a:rPr>
              <a:t>Contact us:</a:t>
            </a:r>
            <a:r>
              <a:rPr lang="en" sz="1600">
                <a:solidFill>
                  <a:schemeClr val="dk2"/>
                </a:solidFill>
              </a:rPr>
              <a:t> </a:t>
            </a:r>
            <a:r>
              <a:rPr lang="en" sz="1600" u="sng">
                <a:solidFill>
                  <a:schemeClr val="hlink"/>
                </a:solidFill>
                <a:hlinkClick r:id="rId5"/>
              </a:rPr>
              <a:t>danielle.kirsch@okstate.edu</a:t>
            </a:r>
            <a:r>
              <a:rPr lang="en" sz="1600">
                <a:solidFill>
                  <a:schemeClr val="dk2"/>
                </a:solidFill>
              </a:rPr>
              <a:t> | </a:t>
            </a:r>
            <a:r>
              <a:rPr lang="en" sz="1600" u="sng">
                <a:solidFill>
                  <a:schemeClr val="hlink"/>
                </a:solidFill>
                <a:hlinkClick r:id="rId6"/>
              </a:rPr>
              <a:t>smengare@nd.edu</a:t>
            </a:r>
            <a:r>
              <a:rPr lang="en" sz="1600">
                <a:solidFill>
                  <a:schemeClr val="dk2"/>
                </a:solidFill>
              </a:rPr>
              <a:t> | </a:t>
            </a:r>
            <a:r>
              <a:rPr lang="en" sz="1600" u="sng">
                <a:solidFill>
                  <a:schemeClr val="hlink"/>
                </a:solidFill>
                <a:hlinkClick r:id="rId7"/>
              </a:rPr>
              <a:t>nscholtz@umich.edu</a:t>
            </a:r>
            <a:r>
              <a:rPr lang="en" sz="1600">
                <a:solidFill>
                  <a:schemeClr val="dk2"/>
                </a:solidFill>
              </a:rPr>
              <a:t> </a:t>
            </a:r>
            <a:endParaRPr sz="1600">
              <a:solidFill>
                <a:schemeClr val="dk2"/>
              </a:solidFill>
            </a:endParaRPr>
          </a:p>
        </p:txBody>
      </p:sp>
      <p:sp>
        <p:nvSpPr>
          <p:cNvPr id="262" name="Google Shape;262;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